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94" r:id="rId3"/>
    <p:sldId id="295" r:id="rId4"/>
    <p:sldId id="297" r:id="rId5"/>
    <p:sldId id="299" r:id="rId6"/>
    <p:sldId id="292" r:id="rId7"/>
    <p:sldId id="296" r:id="rId8"/>
    <p:sldId id="260" r:id="rId9"/>
    <p:sldId id="271" r:id="rId10"/>
    <p:sldId id="272" r:id="rId11"/>
    <p:sldId id="261" r:id="rId12"/>
    <p:sldId id="283" r:id="rId13"/>
    <p:sldId id="262" r:id="rId14"/>
    <p:sldId id="284" r:id="rId15"/>
    <p:sldId id="264" r:id="rId16"/>
    <p:sldId id="285" r:id="rId17"/>
    <p:sldId id="265" r:id="rId18"/>
    <p:sldId id="286" r:id="rId19"/>
    <p:sldId id="263" r:id="rId20"/>
    <p:sldId id="288" r:id="rId21"/>
    <p:sldId id="266" r:id="rId22"/>
    <p:sldId id="289" r:id="rId23"/>
    <p:sldId id="267" r:id="rId24"/>
    <p:sldId id="290" r:id="rId25"/>
    <p:sldId id="268" r:id="rId26"/>
    <p:sldId id="269" r:id="rId27"/>
    <p:sldId id="276" r:id="rId28"/>
    <p:sldId id="298" r:id="rId2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52" y="-9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945FD92E-BDF5-4279-AEED-7F60A0ED50D2}" type="datetimeFigureOut">
              <a:rPr lang="en-US" smtClean="0"/>
              <a:pPr/>
              <a:t>5/7/2016</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074F1D57-BFE4-4C61-A206-9198311DA801}" type="slidenum">
              <a:rPr lang="en-US" smtClean="0"/>
              <a:pPr/>
              <a:t>‹#›</a:t>
            </a:fld>
            <a:endParaRPr lang="en-US"/>
          </a:p>
        </p:txBody>
      </p:sp>
    </p:spTree>
    <p:extLst>
      <p:ext uri="{BB962C8B-B14F-4D97-AF65-F5344CB8AC3E}">
        <p14:creationId xmlns:p14="http://schemas.microsoft.com/office/powerpoint/2010/main" val="1939517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2A2726-E3C1-4716-BF7A-EB97BAE2230C}" type="datetime1">
              <a:rPr lang="en-US" smtClean="0"/>
              <a:pPr/>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8CFE2-86EA-4C85-8293-BB6618C5B608}" type="slidenum">
              <a:rPr lang="en-US" smtClean="0"/>
              <a:pPr/>
              <a:t>‹#›</a:t>
            </a:fld>
            <a:endParaRPr lang="en-US"/>
          </a:p>
        </p:txBody>
      </p:sp>
    </p:spTree>
    <p:extLst>
      <p:ext uri="{BB962C8B-B14F-4D97-AF65-F5344CB8AC3E}">
        <p14:creationId xmlns:p14="http://schemas.microsoft.com/office/powerpoint/2010/main" val="3919916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D7161-3587-4CBE-AE80-BADA41C28243}" type="datetime1">
              <a:rPr lang="en-US" smtClean="0"/>
              <a:pPr/>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8CFE2-86EA-4C85-8293-BB6618C5B608}" type="slidenum">
              <a:rPr lang="en-US" smtClean="0"/>
              <a:pPr/>
              <a:t>‹#›</a:t>
            </a:fld>
            <a:endParaRPr lang="en-US"/>
          </a:p>
        </p:txBody>
      </p:sp>
    </p:spTree>
    <p:extLst>
      <p:ext uri="{BB962C8B-B14F-4D97-AF65-F5344CB8AC3E}">
        <p14:creationId xmlns:p14="http://schemas.microsoft.com/office/powerpoint/2010/main" val="709255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1095E-512F-4647-AD0B-D7949A87ACCD}" type="datetime1">
              <a:rPr lang="en-US" smtClean="0"/>
              <a:pPr/>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8CFE2-86EA-4C85-8293-BB6618C5B608}" type="slidenum">
              <a:rPr lang="en-US" smtClean="0"/>
              <a:pPr/>
              <a:t>‹#›</a:t>
            </a:fld>
            <a:endParaRPr lang="en-US"/>
          </a:p>
        </p:txBody>
      </p:sp>
    </p:spTree>
    <p:extLst>
      <p:ext uri="{BB962C8B-B14F-4D97-AF65-F5344CB8AC3E}">
        <p14:creationId xmlns:p14="http://schemas.microsoft.com/office/powerpoint/2010/main" val="3704755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D1DA01-5316-4DBB-90D6-F81DBBF9A63A}" type="datetime1">
              <a:rPr lang="en-US" smtClean="0"/>
              <a:pPr/>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8CFE2-86EA-4C85-8293-BB6618C5B608}" type="slidenum">
              <a:rPr lang="en-US" smtClean="0"/>
              <a:pPr/>
              <a:t>‹#›</a:t>
            </a:fld>
            <a:endParaRPr lang="en-US"/>
          </a:p>
        </p:txBody>
      </p:sp>
    </p:spTree>
    <p:extLst>
      <p:ext uri="{BB962C8B-B14F-4D97-AF65-F5344CB8AC3E}">
        <p14:creationId xmlns:p14="http://schemas.microsoft.com/office/powerpoint/2010/main" val="3604921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AFFB73-EFD3-4BFF-AFF3-5EF856EFC2BC}" type="datetime1">
              <a:rPr lang="en-US" smtClean="0"/>
              <a:pPr/>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8CFE2-86EA-4C85-8293-BB6618C5B608}" type="slidenum">
              <a:rPr lang="en-US" smtClean="0"/>
              <a:pPr/>
              <a:t>‹#›</a:t>
            </a:fld>
            <a:endParaRPr lang="en-US"/>
          </a:p>
        </p:txBody>
      </p:sp>
    </p:spTree>
    <p:extLst>
      <p:ext uri="{BB962C8B-B14F-4D97-AF65-F5344CB8AC3E}">
        <p14:creationId xmlns:p14="http://schemas.microsoft.com/office/powerpoint/2010/main" val="1629421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3BC50F-2CF2-4959-BC01-709A50E97C8C}" type="datetime1">
              <a:rPr lang="en-US" smtClean="0"/>
              <a:pPr/>
              <a:t>5/7/2016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8CFE2-86EA-4C85-8293-BB6618C5B608}" type="slidenum">
              <a:rPr lang="en-US" smtClean="0"/>
              <a:pPr/>
              <a:t>‹#›</a:t>
            </a:fld>
            <a:endParaRPr lang="en-US"/>
          </a:p>
        </p:txBody>
      </p:sp>
    </p:spTree>
    <p:extLst>
      <p:ext uri="{BB962C8B-B14F-4D97-AF65-F5344CB8AC3E}">
        <p14:creationId xmlns:p14="http://schemas.microsoft.com/office/powerpoint/2010/main" val="48324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AA4B88-4022-430E-A14C-9870272EFE20}" type="datetime1">
              <a:rPr lang="en-US" smtClean="0"/>
              <a:pPr/>
              <a:t>5/7/2016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58CFE2-86EA-4C85-8293-BB6618C5B608}" type="slidenum">
              <a:rPr lang="en-US" smtClean="0"/>
              <a:pPr/>
              <a:t>‹#›</a:t>
            </a:fld>
            <a:endParaRPr lang="en-US"/>
          </a:p>
        </p:txBody>
      </p:sp>
    </p:spTree>
    <p:extLst>
      <p:ext uri="{BB962C8B-B14F-4D97-AF65-F5344CB8AC3E}">
        <p14:creationId xmlns:p14="http://schemas.microsoft.com/office/powerpoint/2010/main" val="2986218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1D61AB-81DD-4221-8C0C-42401207E319}" type="datetime1">
              <a:rPr lang="en-US" smtClean="0"/>
              <a:pPr/>
              <a:t>5/7/2016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58CFE2-86EA-4C85-8293-BB6618C5B608}" type="slidenum">
              <a:rPr lang="en-US" smtClean="0"/>
              <a:pPr/>
              <a:t>‹#›</a:t>
            </a:fld>
            <a:endParaRPr lang="en-US"/>
          </a:p>
        </p:txBody>
      </p:sp>
    </p:spTree>
    <p:extLst>
      <p:ext uri="{BB962C8B-B14F-4D97-AF65-F5344CB8AC3E}">
        <p14:creationId xmlns:p14="http://schemas.microsoft.com/office/powerpoint/2010/main" val="60865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2BD55-2874-41C5-B7C1-87AF269CBB1D}" type="datetime1">
              <a:rPr lang="en-US" smtClean="0"/>
              <a:pPr/>
              <a:t>5/7/2016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58CFE2-86EA-4C85-8293-BB6618C5B608}" type="slidenum">
              <a:rPr lang="en-US" smtClean="0"/>
              <a:pPr/>
              <a:t>‹#›</a:t>
            </a:fld>
            <a:endParaRPr lang="en-US"/>
          </a:p>
        </p:txBody>
      </p:sp>
    </p:spTree>
    <p:extLst>
      <p:ext uri="{BB962C8B-B14F-4D97-AF65-F5344CB8AC3E}">
        <p14:creationId xmlns:p14="http://schemas.microsoft.com/office/powerpoint/2010/main" val="1645774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798F74-E92E-46E7-965B-BD4E3C88CCF3}" type="datetime1">
              <a:rPr lang="en-US" smtClean="0"/>
              <a:pPr/>
              <a:t>5/7/2016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8CFE2-86EA-4C85-8293-BB6618C5B608}" type="slidenum">
              <a:rPr lang="en-US" smtClean="0"/>
              <a:pPr/>
              <a:t>‹#›</a:t>
            </a:fld>
            <a:endParaRPr lang="en-US"/>
          </a:p>
        </p:txBody>
      </p:sp>
    </p:spTree>
    <p:extLst>
      <p:ext uri="{BB962C8B-B14F-4D97-AF65-F5344CB8AC3E}">
        <p14:creationId xmlns:p14="http://schemas.microsoft.com/office/powerpoint/2010/main" val="374791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2BB128-59FC-41D0-BA45-37B060C0B0A8}" type="datetime1">
              <a:rPr lang="en-US" smtClean="0"/>
              <a:pPr/>
              <a:t>5/7/2016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8CFE2-86EA-4C85-8293-BB6618C5B608}" type="slidenum">
              <a:rPr lang="en-US" smtClean="0"/>
              <a:pPr/>
              <a:t>‹#›</a:t>
            </a:fld>
            <a:endParaRPr lang="en-US"/>
          </a:p>
        </p:txBody>
      </p:sp>
    </p:spTree>
    <p:extLst>
      <p:ext uri="{BB962C8B-B14F-4D97-AF65-F5344CB8AC3E}">
        <p14:creationId xmlns:p14="http://schemas.microsoft.com/office/powerpoint/2010/main" val="1664778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0FA55-5943-40B5-A0D5-7A9F8CB841D8}" type="datetime1">
              <a:rPr lang="en-US" smtClean="0"/>
              <a:pPr/>
              <a:t>5/7/2016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8CFE2-86EA-4C85-8293-BB6618C5B608}" type="slidenum">
              <a:rPr lang="en-US" smtClean="0"/>
              <a:pPr/>
              <a:t>‹#›</a:t>
            </a:fld>
            <a:endParaRPr lang="en-US"/>
          </a:p>
        </p:txBody>
      </p:sp>
    </p:spTree>
    <p:extLst>
      <p:ext uri="{BB962C8B-B14F-4D97-AF65-F5344CB8AC3E}">
        <p14:creationId xmlns:p14="http://schemas.microsoft.com/office/powerpoint/2010/main" val="3870821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 Target="slide28.xml"/><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mailto:beverly.denson@doas.ga.gov" TargetMode="External"/><Relationship Id="rId5" Type="http://schemas.openxmlformats.org/officeDocument/2006/relationships/image" Target="../media/image5.jpeg"/><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130" y="3578323"/>
            <a:ext cx="3740498" cy="2741323"/>
          </a:xfrm>
          <a:prstGeom prst="rect">
            <a:avLst/>
          </a:prstGeom>
        </p:spPr>
      </p:pic>
      <p:grpSp>
        <p:nvGrpSpPr>
          <p:cNvPr id="38" name="Group 37"/>
          <p:cNvGrpSpPr/>
          <p:nvPr/>
        </p:nvGrpSpPr>
        <p:grpSpPr>
          <a:xfrm>
            <a:off x="8052" y="267783"/>
            <a:ext cx="11295252" cy="671895"/>
            <a:chOff x="8052" y="267783"/>
            <a:chExt cx="11295252" cy="671895"/>
          </a:xfrm>
        </p:grpSpPr>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7" name="Picture 6"/>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6" name="TextBox 5"/>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8" name="Pictur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31" name="TextBox 30"/>
          <p:cNvSpPr txBox="1"/>
          <p:nvPr/>
        </p:nvSpPr>
        <p:spPr>
          <a:xfrm>
            <a:off x="8197371" y="2142944"/>
            <a:ext cx="3040832" cy="430887"/>
          </a:xfrm>
          <a:prstGeom prst="rect">
            <a:avLst/>
          </a:prstGeom>
          <a:noFill/>
        </p:spPr>
        <p:txBody>
          <a:bodyPr wrap="none" rtlCol="0">
            <a:spAutoFit/>
          </a:bodyPr>
          <a:lstStyle/>
          <a:p>
            <a:r>
              <a:rPr lang="en-US" sz="2200" dirty="0" smtClean="0"/>
              <a:t>State Purchasing Division</a:t>
            </a:r>
            <a:endParaRPr lang="en-US" sz="2200" dirty="0"/>
          </a:p>
        </p:txBody>
      </p:sp>
      <p:cxnSp>
        <p:nvCxnSpPr>
          <p:cNvPr id="33" name="Straight Connector 32"/>
          <p:cNvCxnSpPr/>
          <p:nvPr/>
        </p:nvCxnSpPr>
        <p:spPr>
          <a:xfrm>
            <a:off x="5277396" y="2670332"/>
            <a:ext cx="5827923" cy="0"/>
          </a:xfrm>
          <a:prstGeom prst="line">
            <a:avLst/>
          </a:prstGeom>
          <a:ln w="79375">
            <a:solidFill>
              <a:srgbClr val="0070C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0093119" y="3452429"/>
            <a:ext cx="1085490" cy="646331"/>
          </a:xfrm>
          <a:prstGeom prst="rect">
            <a:avLst/>
          </a:prstGeom>
          <a:noFill/>
        </p:spPr>
        <p:txBody>
          <a:bodyPr wrap="none" rtlCol="0">
            <a:spAutoFit/>
          </a:bodyPr>
          <a:lstStyle/>
          <a:p>
            <a:pPr algn="r"/>
            <a:r>
              <a:rPr lang="en-US" sz="1400" dirty="0" smtClean="0"/>
              <a:t>May 9, 2016</a:t>
            </a:r>
          </a:p>
          <a:p>
            <a:pPr algn="r"/>
            <a:endParaRPr lang="en-US" sz="800" dirty="0"/>
          </a:p>
          <a:p>
            <a:pPr algn="r"/>
            <a:r>
              <a:rPr lang="en-US" sz="1400" dirty="0" smtClean="0"/>
              <a:t>Version 3.0</a:t>
            </a:r>
            <a:endParaRPr lang="en-US" sz="1400" dirty="0"/>
          </a:p>
        </p:txBody>
      </p:sp>
      <p:sp>
        <p:nvSpPr>
          <p:cNvPr id="36" name="Rectangle 35"/>
          <p:cNvSpPr/>
          <p:nvPr/>
        </p:nvSpPr>
        <p:spPr>
          <a:xfrm>
            <a:off x="492715" y="3478255"/>
            <a:ext cx="4057397" cy="3025351"/>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794959" y="2680842"/>
            <a:ext cx="8136118" cy="615892"/>
          </a:xfrm>
        </p:spPr>
        <p:txBody>
          <a:bodyPr>
            <a:noAutofit/>
          </a:bodyPr>
          <a:lstStyle/>
          <a:p>
            <a:r>
              <a:rPr lang="en-US" sz="32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32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p:cNvSpPr txBox="1"/>
          <p:nvPr/>
        </p:nvSpPr>
        <p:spPr>
          <a:xfrm>
            <a:off x="7027216" y="5673315"/>
            <a:ext cx="4151393" cy="646331"/>
          </a:xfrm>
          <a:prstGeom prst="rect">
            <a:avLst/>
          </a:prstGeom>
          <a:noFill/>
        </p:spPr>
        <p:txBody>
          <a:bodyPr wrap="none" rtlCol="0">
            <a:spAutoFit/>
          </a:bodyPr>
          <a:lstStyle/>
          <a:p>
            <a:pPr algn="r"/>
            <a:r>
              <a:rPr lang="en-US" sz="2000" b="1" dirty="0" smtClean="0"/>
              <a:t>Technology Summit 2016</a:t>
            </a:r>
          </a:p>
          <a:p>
            <a:pPr algn="r"/>
            <a:r>
              <a:rPr lang="en-US" sz="1600" dirty="0" smtClean="0"/>
              <a:t>Sharing Information to Advance Citizen Services</a:t>
            </a:r>
            <a:endParaRPr lang="en-US" sz="1600" dirty="0"/>
          </a:p>
        </p:txBody>
      </p:sp>
      <p:sp>
        <p:nvSpPr>
          <p:cNvPr id="3" name="Slide Number Placeholder 2"/>
          <p:cNvSpPr>
            <a:spLocks noGrp="1"/>
          </p:cNvSpPr>
          <p:nvPr>
            <p:ph type="sldNum" sz="quarter" idx="12"/>
          </p:nvPr>
        </p:nvSpPr>
        <p:spPr/>
        <p:txBody>
          <a:bodyPr/>
          <a:lstStyle/>
          <a:p>
            <a:fld id="{3158CFE2-86EA-4C85-8293-BB6618C5B608}" type="slidenum">
              <a:rPr lang="en-US" smtClean="0"/>
              <a:pPr/>
              <a:t>1</a:t>
            </a:fld>
            <a:endParaRPr lang="en-US"/>
          </a:p>
        </p:txBody>
      </p:sp>
    </p:spTree>
    <p:extLst>
      <p:ext uri="{BB962C8B-B14F-4D97-AF65-F5344CB8AC3E}">
        <p14:creationId xmlns:p14="http://schemas.microsoft.com/office/powerpoint/2010/main" val="13827923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568786" y="2322101"/>
            <a:ext cx="11064307" cy="1028503"/>
            <a:chOff x="579296" y="2267096"/>
            <a:chExt cx="11064307" cy="1028503"/>
          </a:xfrm>
        </p:grpSpPr>
        <p:sp>
          <p:nvSpPr>
            <p:cNvPr id="15" name="Right Arrow 14"/>
            <p:cNvSpPr/>
            <p:nvPr/>
          </p:nvSpPr>
          <p:spPr>
            <a:xfrm>
              <a:off x="9940927" y="227287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8394067" y="22737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6820034" y="227379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5242736" y="227379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3695876" y="22670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20" name="Right Arrow 19"/>
            <p:cNvSpPr/>
            <p:nvPr/>
          </p:nvSpPr>
          <p:spPr>
            <a:xfrm>
              <a:off x="2137586" y="227379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26" name="Right Arrow 25"/>
            <p:cNvSpPr/>
            <p:nvPr/>
          </p:nvSpPr>
          <p:spPr>
            <a:xfrm>
              <a:off x="579296" y="2273796"/>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grpSp>
      <p:sp>
        <p:nvSpPr>
          <p:cNvPr id="28" name="Rectangle 27"/>
          <p:cNvSpPr/>
          <p:nvPr/>
        </p:nvSpPr>
        <p:spPr>
          <a:xfrm>
            <a:off x="267069" y="2277031"/>
            <a:ext cx="11481781" cy="1450907"/>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3229957" y="123559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3158CFE2-86EA-4C85-8293-BB6618C5B608}" type="slidenum">
              <a:rPr lang="en-US" smtClean="0"/>
              <a:pPr/>
              <a:t>10</a:t>
            </a:fld>
            <a:endParaRPr lang="en-US"/>
          </a:p>
        </p:txBody>
      </p:sp>
    </p:spTree>
    <p:extLst>
      <p:ext uri="{BB962C8B-B14F-4D97-AF65-F5344CB8AC3E}">
        <p14:creationId xmlns:p14="http://schemas.microsoft.com/office/powerpoint/2010/main" val="2968360347"/>
      </p:ext>
    </p:extLst>
  </p:cSld>
  <p:clrMapOvr>
    <a:masterClrMapping/>
  </p:clrMapOvr>
  <p:transition advTm="5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sp>
        <p:nvSpPr>
          <p:cNvPr id="29" name="TextBox 28"/>
          <p:cNvSpPr txBox="1"/>
          <p:nvPr/>
        </p:nvSpPr>
        <p:spPr>
          <a:xfrm>
            <a:off x="3229957" y="123559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0" name="Right Arrow 19"/>
          <p:cNvSpPr/>
          <p:nvPr/>
        </p:nvSpPr>
        <p:spPr>
          <a:xfrm>
            <a:off x="9930417" y="233593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8383557" y="233685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6809524" y="233685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5232226" y="233685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3685366" y="233015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15" name="Right Arrow 14"/>
          <p:cNvSpPr/>
          <p:nvPr/>
        </p:nvSpPr>
        <p:spPr>
          <a:xfrm>
            <a:off x="2127076" y="233685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40" name="Rectangle 39"/>
          <p:cNvSpPr/>
          <p:nvPr/>
        </p:nvSpPr>
        <p:spPr>
          <a:xfrm>
            <a:off x="10298" y="4961680"/>
            <a:ext cx="2659331"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496472" y="3283755"/>
            <a:ext cx="10873024" cy="3724872"/>
            <a:chOff x="496472" y="3433313"/>
            <a:chExt cx="10873024" cy="3724872"/>
          </a:xfrm>
        </p:grpSpPr>
        <p:sp>
          <p:nvSpPr>
            <p:cNvPr id="33" name="TextBox 32"/>
            <p:cNvSpPr txBox="1"/>
            <p:nvPr/>
          </p:nvSpPr>
          <p:spPr>
            <a:xfrm>
              <a:off x="3610270" y="3441103"/>
              <a:ext cx="1560890" cy="243143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Develop sourcing strategy</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Generate evaluation criteria</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Develop bid factors for sourcing</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Generate questions for RFP</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Create RFP according to format</a:t>
              </a:r>
              <a:endParaRPr lang="en-US" sz="1200" dirty="0">
                <a:solidFill>
                  <a:schemeClr val="bg1">
                    <a:lumMod val="65000"/>
                  </a:schemeClr>
                </a:solidFill>
              </a:endParaRPr>
            </a:p>
          </p:txBody>
        </p:sp>
        <p:sp>
          <p:nvSpPr>
            <p:cNvPr id="34" name="TextBox 33"/>
            <p:cNvSpPr txBox="1"/>
            <p:nvPr/>
          </p:nvSpPr>
          <p:spPr>
            <a:xfrm>
              <a:off x="5160163" y="3435432"/>
              <a:ext cx="1574520" cy="335476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Post </a:t>
              </a:r>
              <a:r>
                <a:rPr lang="en-US" sz="1200" dirty="0" err="1" smtClean="0">
                  <a:solidFill>
                    <a:schemeClr val="bg1">
                      <a:lumMod val="65000"/>
                    </a:schemeClr>
                  </a:solidFill>
                </a:rPr>
                <a:t>eRFx</a:t>
              </a:r>
              <a:r>
                <a:rPr lang="en-US" sz="1200" dirty="0" smtClean="0">
                  <a:solidFill>
                    <a:schemeClr val="bg1">
                      <a:lumMod val="65000"/>
                    </a:schemeClr>
                  </a:solidFill>
                </a:rPr>
                <a:t> advertisement or bid notice to the GPR</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Q&amp;A session</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offeror conference</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Select implementation path</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Develop  negotiation plan</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Receive bids</a:t>
              </a:r>
            </a:p>
            <a:p>
              <a:pPr marL="171450" indent="-171450">
                <a:buFont typeface="Wingdings" panose="05000000000000000000" pitchFamily="2" charset="2"/>
                <a:buChar char="ü"/>
              </a:pPr>
              <a:endParaRPr lang="en-US" sz="1200" dirty="0">
                <a:effectLst>
                  <a:outerShdw blurRad="38100" dist="38100" dir="2700000" algn="tl">
                    <a:srgbClr val="000000">
                      <a:alpha val="43137"/>
                    </a:srgbClr>
                  </a:outerShdw>
                </a:effectLst>
              </a:endParaRPr>
            </a:p>
          </p:txBody>
        </p:sp>
        <p:sp>
          <p:nvSpPr>
            <p:cNvPr id="35" name="TextBox 34"/>
            <p:cNvSpPr txBox="1"/>
            <p:nvPr/>
          </p:nvSpPr>
          <p:spPr>
            <a:xfrm>
              <a:off x="6739567" y="3437441"/>
              <a:ext cx="1622970" cy="2323713"/>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Conduct administrative review</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Analyze cost proposal</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Evaluate technical proposal</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negotiation</a:t>
              </a:r>
            </a:p>
            <a:p>
              <a:pPr marL="171450" indent="-171450"/>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Select Suppliers</a:t>
              </a:r>
            </a:p>
            <a:p>
              <a:pPr marL="171450" indent="-171450"/>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Finalize contract</a:t>
              </a:r>
              <a:endParaRPr lang="en-US" sz="1200" dirty="0">
                <a:solidFill>
                  <a:schemeClr val="bg1">
                    <a:lumMod val="65000"/>
                  </a:schemeClr>
                </a:solidFill>
              </a:endParaRPr>
            </a:p>
          </p:txBody>
        </p:sp>
        <p:sp>
          <p:nvSpPr>
            <p:cNvPr id="36" name="TextBox 35"/>
            <p:cNvSpPr txBox="1"/>
            <p:nvPr/>
          </p:nvSpPr>
          <p:spPr>
            <a:xfrm>
              <a:off x="8317925" y="3440210"/>
              <a:ext cx="1488194" cy="243143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Issue Intent to Award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Handle supplier protests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Issue Notice of Award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Document and store contract / purchase details</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Implement new agreement</a:t>
              </a:r>
              <a:endParaRPr lang="en-US" sz="1200" dirty="0">
                <a:solidFill>
                  <a:schemeClr val="bg1">
                    <a:lumMod val="65000"/>
                  </a:schemeClr>
                </a:solidFill>
              </a:endParaRPr>
            </a:p>
          </p:txBody>
        </p:sp>
        <p:sp>
          <p:nvSpPr>
            <p:cNvPr id="37" name="TextBox 36"/>
            <p:cNvSpPr txBox="1"/>
            <p:nvPr/>
          </p:nvSpPr>
          <p:spPr>
            <a:xfrm>
              <a:off x="9835818" y="3433313"/>
              <a:ext cx="1533678" cy="1800493"/>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Create contract administration plan</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Sustain results</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Track contract performance</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Track supplier performance</a:t>
              </a:r>
              <a:endParaRPr lang="en-US" sz="1200" dirty="0">
                <a:solidFill>
                  <a:schemeClr val="bg1">
                    <a:lumMod val="65000"/>
                  </a:schemeClr>
                </a:solidFill>
              </a:endParaRPr>
            </a:p>
          </p:txBody>
        </p:sp>
        <p:sp>
          <p:nvSpPr>
            <p:cNvPr id="31" name="TextBox 30"/>
            <p:cNvSpPr txBox="1"/>
            <p:nvPr/>
          </p:nvSpPr>
          <p:spPr>
            <a:xfrm>
              <a:off x="496472" y="3440219"/>
              <a:ext cx="1593952" cy="2800767"/>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Identify need for purchase</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Identify exceptions to state purchasing act</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Order of Precedence</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Identify where a sourcing event is required</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Review special approvals or restrictions</a:t>
              </a:r>
              <a:endParaRPr lang="en-US" sz="1200" dirty="0">
                <a:effectLst>
                  <a:outerShdw blurRad="38100" dist="38100" dir="2700000" algn="tl">
                    <a:srgbClr val="000000">
                      <a:alpha val="43137"/>
                    </a:srgbClr>
                  </a:outerShdw>
                </a:effectLst>
              </a:endParaRPr>
            </a:p>
          </p:txBody>
        </p:sp>
        <p:sp>
          <p:nvSpPr>
            <p:cNvPr id="32" name="TextBox 31"/>
            <p:cNvSpPr txBox="1"/>
            <p:nvPr/>
          </p:nvSpPr>
          <p:spPr>
            <a:xfrm>
              <a:off x="2026865" y="3434089"/>
              <a:ext cx="1523564" cy="3724096"/>
            </a:xfrm>
            <a:prstGeom prst="rect">
              <a:avLst/>
            </a:prstGeom>
            <a:noFill/>
          </p:spPr>
          <p:txBody>
            <a:bodyPr wrap="square" rtlCol="0">
              <a:spAutoFit/>
            </a:bodyPr>
            <a:lstStyle/>
            <a:p>
              <a:pPr marL="171450" indent="-171450">
                <a:buFont typeface="Wingdings" panose="05000000000000000000" pitchFamily="2" charset="2"/>
                <a:buChar char="ü"/>
              </a:pPr>
              <a:r>
                <a:rPr lang="en-US" sz="1200" dirty="0">
                  <a:solidFill>
                    <a:schemeClr val="bg1">
                      <a:lumMod val="65000"/>
                    </a:schemeClr>
                  </a:solidFill>
                </a:rPr>
                <a:t>I</a:t>
              </a:r>
              <a:r>
                <a:rPr lang="en-US" sz="1200" dirty="0" smtClean="0">
                  <a:solidFill>
                    <a:schemeClr val="bg1">
                      <a:lumMod val="65000"/>
                    </a:schemeClr>
                  </a:solidFill>
                </a:rPr>
                <a:t>dentify most appropriate purchase method</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cross-functional team</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Decide on required analysis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Estimate contract  value or annual spend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Address market and budget constraints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Address delegated purchasing authority</a:t>
              </a:r>
            </a:p>
            <a:p>
              <a:pPr marL="171450" indent="-171450">
                <a:buFont typeface="Wingdings" panose="05000000000000000000" pitchFamily="2" charset="2"/>
                <a:buChar char="ü"/>
              </a:pPr>
              <a:endParaRPr lang="en-US" sz="1200" dirty="0" smtClean="0">
                <a:solidFill>
                  <a:schemeClr val="bg1">
                    <a:lumMod val="65000"/>
                  </a:schemeClr>
                </a:solidFill>
              </a:endParaRPr>
            </a:p>
          </p:txBody>
        </p:sp>
      </p:grpSp>
      <p:sp>
        <p:nvSpPr>
          <p:cNvPr id="4" name="Slide Number Placeholder 3"/>
          <p:cNvSpPr>
            <a:spLocks noGrp="1"/>
          </p:cNvSpPr>
          <p:nvPr>
            <p:ph type="sldNum" sz="quarter" idx="12"/>
          </p:nvPr>
        </p:nvSpPr>
        <p:spPr/>
        <p:txBody>
          <a:bodyPr/>
          <a:lstStyle/>
          <a:p>
            <a:fld id="{3158CFE2-86EA-4C85-8293-BB6618C5B608}" type="slidenum">
              <a:rPr lang="en-US" smtClean="0"/>
              <a:pPr/>
              <a:t>11</a:t>
            </a:fld>
            <a:endParaRPr lang="en-US"/>
          </a:p>
        </p:txBody>
      </p:sp>
      <p:sp>
        <p:nvSpPr>
          <p:cNvPr id="30" name="Rectangle 29"/>
          <p:cNvSpPr/>
          <p:nvPr/>
        </p:nvSpPr>
        <p:spPr>
          <a:xfrm>
            <a:off x="2127077" y="2300826"/>
            <a:ext cx="9583292" cy="1069428"/>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3889782" y="1767278"/>
            <a:ext cx="4415020" cy="461665"/>
          </a:xfrm>
          <a:prstGeom prst="rect">
            <a:avLst/>
          </a:prstGeom>
          <a:noFill/>
        </p:spPr>
        <p:txBody>
          <a:bodyPr wrap="square" rtlCol="0">
            <a:spAutoFit/>
          </a:bodyPr>
          <a:lstStyle/>
          <a:p>
            <a:pPr algn="ctr"/>
            <a:r>
              <a:rPr lang="en-US" sz="2400" b="1" i="1" dirty="0">
                <a:effectLst>
                  <a:outerShdw blurRad="38100" dist="38100" dir="2700000" algn="tl">
                    <a:srgbClr val="000000">
                      <a:alpha val="43137"/>
                    </a:srgbClr>
                  </a:outerShdw>
                </a:effectLst>
              </a:rPr>
              <a:t>Needs </a:t>
            </a:r>
            <a:r>
              <a:rPr lang="en-US" sz="2400" b="1" i="1" dirty="0" smtClean="0">
                <a:effectLst>
                  <a:outerShdw blurRad="38100" dist="38100" dir="2700000" algn="tl">
                    <a:srgbClr val="000000">
                      <a:alpha val="43137"/>
                    </a:srgbClr>
                  </a:outerShdw>
                </a:effectLst>
              </a:rPr>
              <a:t>Identification - Stage 1</a:t>
            </a:r>
            <a:endParaRPr lang="en-US" sz="2400" b="1" i="1" dirty="0"/>
          </a:p>
        </p:txBody>
      </p:sp>
      <p:sp>
        <p:nvSpPr>
          <p:cNvPr id="2" name="Rectangle 1"/>
          <p:cNvSpPr/>
          <p:nvPr/>
        </p:nvSpPr>
        <p:spPr>
          <a:xfrm>
            <a:off x="527324" y="2261475"/>
            <a:ext cx="1494448" cy="3821861"/>
          </a:xfrm>
          <a:prstGeom prst="rect">
            <a:avLst/>
          </a:prstGeom>
          <a:solidFill>
            <a:schemeClr val="accent4">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68786" y="2336856"/>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sp>
        <p:nvSpPr>
          <p:cNvPr id="3" name="Rectangle 2">
            <a:hlinkClick r:id="rId6" action="ppaction://hlinksldjump"/>
          </p:cNvPr>
          <p:cNvSpPr/>
          <p:nvPr/>
        </p:nvSpPr>
        <p:spPr>
          <a:xfrm>
            <a:off x="357352" y="4056993"/>
            <a:ext cx="1914110" cy="11137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4185677"/>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568786" y="3025481"/>
            <a:ext cx="11064307" cy="1028503"/>
            <a:chOff x="579296" y="2267096"/>
            <a:chExt cx="11064307" cy="1028503"/>
          </a:xfrm>
        </p:grpSpPr>
        <p:sp>
          <p:nvSpPr>
            <p:cNvPr id="15" name="Right Arrow 14"/>
            <p:cNvSpPr/>
            <p:nvPr/>
          </p:nvSpPr>
          <p:spPr>
            <a:xfrm>
              <a:off x="9940927" y="227287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8394067" y="22737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6820034" y="227379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5242736" y="227379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3695876" y="22670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20" name="Right Arrow 19"/>
            <p:cNvSpPr/>
            <p:nvPr/>
          </p:nvSpPr>
          <p:spPr>
            <a:xfrm>
              <a:off x="2137586" y="227379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26" name="Right Arrow 25"/>
            <p:cNvSpPr/>
            <p:nvPr/>
          </p:nvSpPr>
          <p:spPr>
            <a:xfrm>
              <a:off x="579296" y="2273796"/>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grpSp>
      <p:sp>
        <p:nvSpPr>
          <p:cNvPr id="27" name="TextBox 26"/>
          <p:cNvSpPr txBox="1"/>
          <p:nvPr/>
        </p:nvSpPr>
        <p:spPr>
          <a:xfrm>
            <a:off x="3229961" y="123559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8" name="Rectangle 27"/>
          <p:cNvSpPr/>
          <p:nvPr/>
        </p:nvSpPr>
        <p:spPr>
          <a:xfrm>
            <a:off x="511892" y="2256315"/>
            <a:ext cx="11481781" cy="2363034"/>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419516" y="2519072"/>
            <a:ext cx="9347853" cy="1777700"/>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effectLst>
                <a:outerShdw blurRad="38100" dist="38100" dir="2700000" algn="tl">
                  <a:srgbClr val="000000">
                    <a:alpha val="43137"/>
                  </a:srgbClr>
                </a:outerShdw>
              </a:effectLst>
            </a:endParaRPr>
          </a:p>
          <a:p>
            <a:pPr algn="ctr"/>
            <a:endParaRPr lang="en-US" sz="500" i="1" u="sng"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GTA Value Add</a:t>
            </a:r>
          </a:p>
          <a:p>
            <a:pPr algn="ctr"/>
            <a:endParaRPr lang="en-US" sz="500" i="1" u="sng" dirty="0" smtClean="0">
              <a:solidFill>
                <a:schemeClr val="tx1"/>
              </a:solidFill>
              <a:effectLst>
                <a:outerShdw blurRad="38100" dist="38100" dir="2700000" algn="tl">
                  <a:srgbClr val="000000">
                    <a:alpha val="43137"/>
                  </a:srgbClr>
                </a:outerShdw>
              </a:effectLst>
            </a:endParaRPr>
          </a:p>
          <a:p>
            <a:pPr algn="ctr"/>
            <a:r>
              <a:rPr lang="en-US" sz="1600" dirty="0">
                <a:solidFill>
                  <a:schemeClr val="tx1"/>
                </a:solidFill>
                <a:effectLst>
                  <a:outerShdw blurRad="38100" dist="38100" dir="2700000" algn="tl">
                    <a:srgbClr val="000000">
                      <a:alpha val="43137"/>
                    </a:srgbClr>
                  </a:outerShdw>
                </a:effectLst>
              </a:rPr>
              <a:t>An investment consultant can support through initiation </a:t>
            </a:r>
            <a:r>
              <a:rPr lang="en-US" sz="1600" dirty="0" smtClean="0">
                <a:solidFill>
                  <a:schemeClr val="tx1"/>
                </a:solidFill>
                <a:effectLst>
                  <a:outerShdw blurRad="38100" dist="38100" dir="2700000" algn="tl">
                    <a:srgbClr val="000000">
                      <a:alpha val="43137"/>
                    </a:srgbClr>
                  </a:outerShdw>
                </a:effectLst>
              </a:rPr>
              <a:t>and planning (for </a:t>
            </a:r>
            <a:r>
              <a:rPr lang="en-US" sz="1600" dirty="0">
                <a:solidFill>
                  <a:schemeClr val="tx1"/>
                </a:solidFill>
                <a:effectLst>
                  <a:outerShdw blurRad="38100" dist="38100" dir="2700000" algn="tl">
                    <a:srgbClr val="000000">
                      <a:alpha val="43137"/>
                    </a:srgbClr>
                  </a:outerShdw>
                </a:effectLst>
              </a:rPr>
              <a:t>both GETS and non-GETS solutions). GTA </a:t>
            </a:r>
            <a:r>
              <a:rPr lang="en-US" sz="1600" dirty="0" smtClean="0">
                <a:solidFill>
                  <a:schemeClr val="tx1"/>
                </a:solidFill>
                <a:effectLst>
                  <a:outerShdw blurRad="38100" dist="38100" dir="2700000" algn="tl">
                    <a:srgbClr val="000000">
                      <a:alpha val="43137"/>
                    </a:srgbClr>
                  </a:outerShdw>
                </a:effectLst>
              </a:rPr>
              <a:t>will help determine whether the procurement is a technology event, based on functionality and data needs for the business.  The Enterprise Portfolio Management Office (EPMO) has tools, templates and resources to assist in Business Case development to ensure that the selected solution will bring the most value to the agency </a:t>
            </a:r>
          </a:p>
          <a:p>
            <a:pPr algn="ctr"/>
            <a:endParaRPr lang="en-US" sz="2400" dirty="0">
              <a:solidFill>
                <a:schemeClr val="tx1"/>
              </a:solidFill>
              <a:effectLst>
                <a:outerShdw blurRad="38100" dist="38100" dir="2700000" algn="tl">
                  <a:srgbClr val="000000">
                    <a:alpha val="43137"/>
                  </a:srgbClr>
                </a:outerShdw>
              </a:effectLst>
            </a:endParaRPr>
          </a:p>
        </p:txBody>
      </p:sp>
      <p:sp>
        <p:nvSpPr>
          <p:cNvPr id="2" name="TextBox 1"/>
          <p:cNvSpPr txBox="1"/>
          <p:nvPr/>
        </p:nvSpPr>
        <p:spPr>
          <a:xfrm>
            <a:off x="3889782" y="1767278"/>
            <a:ext cx="4415020" cy="461665"/>
          </a:xfrm>
          <a:prstGeom prst="rect">
            <a:avLst/>
          </a:prstGeom>
          <a:noFill/>
        </p:spPr>
        <p:txBody>
          <a:bodyPr wrap="square" rtlCol="0">
            <a:spAutoFit/>
          </a:bodyPr>
          <a:lstStyle/>
          <a:p>
            <a:pPr algn="ctr"/>
            <a:r>
              <a:rPr lang="en-US" sz="2400" b="1" i="1" dirty="0">
                <a:effectLst>
                  <a:outerShdw blurRad="38100" dist="38100" dir="2700000" algn="tl">
                    <a:srgbClr val="000000">
                      <a:alpha val="43137"/>
                    </a:srgbClr>
                  </a:outerShdw>
                </a:effectLst>
              </a:rPr>
              <a:t>Needs </a:t>
            </a:r>
            <a:r>
              <a:rPr lang="en-US" sz="2400" b="1" i="1" dirty="0" smtClean="0">
                <a:effectLst>
                  <a:outerShdw blurRad="38100" dist="38100" dir="2700000" algn="tl">
                    <a:srgbClr val="000000">
                      <a:alpha val="43137"/>
                    </a:srgbClr>
                  </a:outerShdw>
                </a:effectLst>
              </a:rPr>
              <a:t>Identification - Stage 1</a:t>
            </a:r>
            <a:endParaRPr lang="en-US" sz="2400" b="1" i="1" dirty="0"/>
          </a:p>
        </p:txBody>
      </p:sp>
      <p:sp>
        <p:nvSpPr>
          <p:cNvPr id="31" name="Rectangle 30"/>
          <p:cNvSpPr/>
          <p:nvPr/>
        </p:nvSpPr>
        <p:spPr>
          <a:xfrm>
            <a:off x="2493206" y="4229033"/>
            <a:ext cx="8698654" cy="1379179"/>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dirty="0" smtClean="0">
              <a:solidFill>
                <a:schemeClr val="tx1"/>
              </a:solidFill>
              <a:effectLst>
                <a:outerShdw blurRad="38100" dist="38100" dir="2700000" algn="tl">
                  <a:srgbClr val="000000">
                    <a:alpha val="43137"/>
                  </a:srgbClr>
                </a:outerShdw>
              </a:effectLst>
            </a:endParaRPr>
          </a:p>
          <a:p>
            <a:pPr algn="ctr"/>
            <a:r>
              <a:rPr lang="en-US" sz="2000" i="1" u="sng" dirty="0">
                <a:solidFill>
                  <a:schemeClr val="tx1"/>
                </a:solidFill>
                <a:effectLst>
                  <a:outerShdw blurRad="38100" dist="38100" dir="2700000" algn="tl">
                    <a:srgbClr val="000000">
                      <a:alpha val="43137"/>
                    </a:srgbClr>
                  </a:outerShdw>
                </a:effectLst>
              </a:rPr>
              <a:t>DOAS Value </a:t>
            </a:r>
            <a:r>
              <a:rPr lang="en-US" sz="2000" i="1" u="sng" dirty="0" smtClean="0">
                <a:solidFill>
                  <a:schemeClr val="tx1"/>
                </a:solidFill>
                <a:effectLst>
                  <a:outerShdw blurRad="38100" dist="38100" dir="2700000" algn="tl">
                    <a:srgbClr val="000000">
                      <a:alpha val="43137"/>
                    </a:srgbClr>
                  </a:outerShdw>
                </a:effectLst>
              </a:rPr>
              <a:t>Add</a:t>
            </a:r>
          </a:p>
          <a:p>
            <a:pPr algn="ctr"/>
            <a:endParaRPr lang="en-US" sz="500" i="1" dirty="0">
              <a:solidFill>
                <a:schemeClr val="tx1"/>
              </a:solidFill>
              <a:effectLst>
                <a:outerShdw blurRad="38100" dist="38100" dir="2700000" algn="tl">
                  <a:srgbClr val="000000">
                    <a:alpha val="43137"/>
                  </a:srgbClr>
                </a:outerShdw>
              </a:effectLst>
            </a:endParaRPr>
          </a:p>
          <a:p>
            <a:pPr algn="ctr"/>
            <a:r>
              <a:rPr lang="en-US" sz="1600" dirty="0">
                <a:solidFill>
                  <a:schemeClr val="tx1"/>
                </a:solidFill>
                <a:effectLst>
                  <a:outerShdw blurRad="38100" dist="38100" dir="2700000" algn="tl">
                    <a:srgbClr val="000000">
                      <a:alpha val="43137"/>
                    </a:srgbClr>
                  </a:outerShdw>
                </a:effectLst>
              </a:rPr>
              <a:t>DOAS procurement assistance guides the </a:t>
            </a:r>
            <a:r>
              <a:rPr lang="en-US" sz="1600" dirty="0" smtClean="0">
                <a:solidFill>
                  <a:schemeClr val="tx1"/>
                </a:solidFill>
                <a:effectLst>
                  <a:outerShdw blurRad="38100" dist="38100" dir="2700000" algn="tl">
                    <a:srgbClr val="000000">
                      <a:alpha val="43137"/>
                    </a:srgbClr>
                  </a:outerShdw>
                </a:effectLst>
              </a:rPr>
              <a:t>State Entity on </a:t>
            </a:r>
            <a:r>
              <a:rPr lang="en-US" sz="1600" dirty="0">
                <a:solidFill>
                  <a:schemeClr val="tx1"/>
                </a:solidFill>
                <a:effectLst>
                  <a:outerShdw blurRad="38100" dist="38100" dir="2700000" algn="tl">
                    <a:srgbClr val="000000">
                      <a:alpha val="43137"/>
                    </a:srgbClr>
                  </a:outerShdw>
                </a:effectLst>
              </a:rPr>
              <a:t>the procurement rules, </a:t>
            </a:r>
            <a:r>
              <a:rPr lang="en-US" sz="1600" dirty="0" smtClean="0">
                <a:solidFill>
                  <a:schemeClr val="tx1"/>
                </a:solidFill>
                <a:effectLst>
                  <a:outerShdw blurRad="38100" dist="38100" dir="2700000" algn="tl">
                    <a:srgbClr val="000000">
                      <a:alpha val="43137"/>
                    </a:srgbClr>
                  </a:outerShdw>
                </a:effectLst>
              </a:rPr>
              <a:t>existing contracts, laws </a:t>
            </a:r>
            <a:r>
              <a:rPr lang="en-US" sz="1600" dirty="0">
                <a:solidFill>
                  <a:schemeClr val="tx1"/>
                </a:solidFill>
                <a:effectLst>
                  <a:outerShdw blurRad="38100" dist="38100" dir="2700000" algn="tl">
                    <a:srgbClr val="000000">
                      <a:alpha val="43137"/>
                    </a:srgbClr>
                  </a:outerShdw>
                </a:effectLst>
              </a:rPr>
              <a:t>and guidelines that can impact technology decisions down the road.  This saves time and reduces risk.  DOAS can help by utilizing strategic sourcing strategies to focus on the requirement</a:t>
            </a:r>
          </a:p>
          <a:p>
            <a:pPr algn="ctr"/>
            <a:endParaRPr lang="en-US" dirty="0">
              <a:solidFill>
                <a:schemeClr val="tx1"/>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3158CFE2-86EA-4C85-8293-BB6618C5B608}" type="slidenum">
              <a:rPr lang="en-US" smtClean="0"/>
              <a:pPr/>
              <a:t>12</a:t>
            </a:fld>
            <a:endParaRPr lang="en-US"/>
          </a:p>
        </p:txBody>
      </p:sp>
      <p:sp>
        <p:nvSpPr>
          <p:cNvPr id="30" name="Rectangle 29"/>
          <p:cNvSpPr/>
          <p:nvPr/>
        </p:nvSpPr>
        <p:spPr>
          <a:xfrm>
            <a:off x="1071155" y="5541523"/>
            <a:ext cx="8693502" cy="954201"/>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dirty="0" smtClean="0">
              <a:solidFill>
                <a:schemeClr val="tx1"/>
              </a:solidFill>
              <a:effectLst>
                <a:outerShdw blurRad="38100" dist="38100" dir="2700000" algn="tl">
                  <a:srgbClr val="000000">
                    <a:alpha val="43137"/>
                  </a:srgbClr>
                </a:outerShdw>
              </a:effectLst>
            </a:endParaRPr>
          </a:p>
          <a:p>
            <a:pPr algn="ctr"/>
            <a:endParaRPr lang="en-US" sz="500" i="1" u="sng"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State Entity </a:t>
            </a:r>
            <a:r>
              <a:rPr lang="en-US" sz="2000" i="1" u="sng" dirty="0">
                <a:solidFill>
                  <a:schemeClr val="tx1"/>
                </a:solidFill>
                <a:effectLst>
                  <a:outerShdw blurRad="38100" dist="38100" dir="2700000" algn="tl">
                    <a:srgbClr val="000000">
                      <a:alpha val="43137"/>
                    </a:srgbClr>
                  </a:outerShdw>
                </a:effectLst>
              </a:rPr>
              <a:t>Value </a:t>
            </a:r>
            <a:r>
              <a:rPr lang="en-US" sz="2000" i="1" u="sng" dirty="0" smtClean="0">
                <a:solidFill>
                  <a:schemeClr val="tx1"/>
                </a:solidFill>
                <a:effectLst>
                  <a:outerShdw blurRad="38100" dist="38100" dir="2700000" algn="tl">
                    <a:srgbClr val="000000">
                      <a:alpha val="43137"/>
                    </a:srgbClr>
                  </a:outerShdw>
                </a:effectLst>
              </a:rPr>
              <a:t>Add</a:t>
            </a:r>
          </a:p>
          <a:p>
            <a:pPr algn="ctr"/>
            <a:endParaRPr lang="en-US" sz="500" i="1" dirty="0">
              <a:solidFill>
                <a:schemeClr val="tx1"/>
              </a:solidFill>
              <a:effectLst>
                <a:outerShdw blurRad="38100" dist="38100" dir="2700000" algn="tl">
                  <a:srgbClr val="000000">
                    <a:alpha val="43137"/>
                  </a:srgbClr>
                </a:outerShdw>
              </a:effectLst>
            </a:endParaRPr>
          </a:p>
          <a:p>
            <a:pPr algn="ctr"/>
            <a:r>
              <a:rPr lang="en-US" sz="1600" dirty="0" smtClean="0">
                <a:solidFill>
                  <a:schemeClr val="tx1"/>
                </a:solidFill>
                <a:effectLst>
                  <a:outerShdw blurRad="38100" dist="38100" dir="2700000" algn="tl">
                    <a:srgbClr val="000000">
                      <a:alpha val="43137"/>
                    </a:srgbClr>
                  </a:outerShdw>
                </a:effectLst>
              </a:rPr>
              <a:t>State Entity identifies the business need and verifies budget.  The entity develops a business case, identify SMEs and cross functional team members</a:t>
            </a:r>
            <a:endParaRPr lang="en-US" sz="1600" dirty="0">
              <a:solidFill>
                <a:schemeClr val="tx1"/>
              </a:solidFill>
              <a:effectLst>
                <a:outerShdw blurRad="38100" dist="38100" dir="2700000" algn="tl">
                  <a:srgbClr val="000000">
                    <a:alpha val="43137"/>
                  </a:srgbClr>
                </a:outerShdw>
              </a:effectLst>
            </a:endParaRPr>
          </a:p>
          <a:p>
            <a:pPr algn="ctr"/>
            <a:endParaRPr lang="en-US" sz="16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41527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250"/>
                                  </p:stCondLst>
                                  <p:childTnLst>
                                    <p:set>
                                      <p:cBhvr>
                                        <p:cTn id="6" dur="1" fill="hold">
                                          <p:stCondLst>
                                            <p:cond delay="0"/>
                                          </p:stCondLst>
                                        </p:cTn>
                                        <p:tgtEl>
                                          <p:spTgt spid="29"/>
                                        </p:tgtEl>
                                        <p:attrNameLst>
                                          <p:attrName>style.visibility</p:attrName>
                                        </p:attrNameLst>
                                      </p:cBhvr>
                                      <p:to>
                                        <p:strVal val="visible"/>
                                      </p:to>
                                    </p:set>
                                    <p:anim calcmode="lin" valueType="num">
                                      <p:cBhvr>
                                        <p:cTn id="7" dur="750" fill="hold"/>
                                        <p:tgtEl>
                                          <p:spTgt spid="29"/>
                                        </p:tgtEl>
                                        <p:attrNameLst>
                                          <p:attrName>ppt_w</p:attrName>
                                        </p:attrNameLst>
                                      </p:cBhvr>
                                      <p:tavLst>
                                        <p:tav tm="0">
                                          <p:val>
                                            <p:fltVal val="0"/>
                                          </p:val>
                                        </p:tav>
                                        <p:tav tm="100000">
                                          <p:val>
                                            <p:strVal val="#ppt_w"/>
                                          </p:val>
                                        </p:tav>
                                      </p:tavLst>
                                    </p:anim>
                                    <p:anim calcmode="lin" valueType="num">
                                      <p:cBhvr>
                                        <p:cTn id="8" dur="750" fill="hold"/>
                                        <p:tgtEl>
                                          <p:spTgt spid="29"/>
                                        </p:tgtEl>
                                        <p:attrNameLst>
                                          <p:attrName>ppt_h</p:attrName>
                                        </p:attrNameLst>
                                      </p:cBhvr>
                                      <p:tavLst>
                                        <p:tav tm="0">
                                          <p:val>
                                            <p:fltVal val="0"/>
                                          </p:val>
                                        </p:tav>
                                        <p:tav tm="100000">
                                          <p:val>
                                            <p:strVal val="#ppt_h"/>
                                          </p:val>
                                        </p:tav>
                                      </p:tavLst>
                                    </p:anim>
                                    <p:animEffect transition="in" filter="fade">
                                      <p:cBhvr>
                                        <p:cTn id="9" dur="750"/>
                                        <p:tgtEl>
                                          <p:spTgt spid="29"/>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750" fill="hold"/>
                                        <p:tgtEl>
                                          <p:spTgt spid="31"/>
                                        </p:tgtEl>
                                        <p:attrNameLst>
                                          <p:attrName>ppt_w</p:attrName>
                                        </p:attrNameLst>
                                      </p:cBhvr>
                                      <p:tavLst>
                                        <p:tav tm="0">
                                          <p:val>
                                            <p:fltVal val="0"/>
                                          </p:val>
                                        </p:tav>
                                        <p:tav tm="100000">
                                          <p:val>
                                            <p:strVal val="#ppt_w"/>
                                          </p:val>
                                        </p:tav>
                                      </p:tavLst>
                                    </p:anim>
                                    <p:anim calcmode="lin" valueType="num">
                                      <p:cBhvr>
                                        <p:cTn id="13" dur="750" fill="hold"/>
                                        <p:tgtEl>
                                          <p:spTgt spid="31"/>
                                        </p:tgtEl>
                                        <p:attrNameLst>
                                          <p:attrName>ppt_h</p:attrName>
                                        </p:attrNameLst>
                                      </p:cBhvr>
                                      <p:tavLst>
                                        <p:tav tm="0">
                                          <p:val>
                                            <p:fltVal val="0"/>
                                          </p:val>
                                        </p:tav>
                                        <p:tav tm="100000">
                                          <p:val>
                                            <p:strVal val="#ppt_h"/>
                                          </p:val>
                                        </p:tav>
                                      </p:tavLst>
                                    </p:anim>
                                    <p:animEffect transition="in" filter="fade">
                                      <p:cBhvr>
                                        <p:cTn id="14" dur="750"/>
                                        <p:tgtEl>
                                          <p:spTgt spid="31"/>
                                        </p:tgtEl>
                                      </p:cBhvr>
                                    </p:animEffect>
                                  </p:childTnLst>
                                </p:cTn>
                              </p:par>
                              <p:par>
                                <p:cTn id="15" presetID="53" presetClass="entr" presetSubtype="16" fill="hold" grpId="0" nodeType="withEffect">
                                  <p:stCondLst>
                                    <p:cond delay="2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750" fill="hold"/>
                                        <p:tgtEl>
                                          <p:spTgt spid="30"/>
                                        </p:tgtEl>
                                        <p:attrNameLst>
                                          <p:attrName>ppt_w</p:attrName>
                                        </p:attrNameLst>
                                      </p:cBhvr>
                                      <p:tavLst>
                                        <p:tav tm="0">
                                          <p:val>
                                            <p:fltVal val="0"/>
                                          </p:val>
                                        </p:tav>
                                        <p:tav tm="100000">
                                          <p:val>
                                            <p:strVal val="#ppt_w"/>
                                          </p:val>
                                        </p:tav>
                                      </p:tavLst>
                                    </p:anim>
                                    <p:anim calcmode="lin" valueType="num">
                                      <p:cBhvr>
                                        <p:cTn id="18" dur="750" fill="hold"/>
                                        <p:tgtEl>
                                          <p:spTgt spid="30"/>
                                        </p:tgtEl>
                                        <p:attrNameLst>
                                          <p:attrName>ppt_h</p:attrName>
                                        </p:attrNameLst>
                                      </p:cBhvr>
                                      <p:tavLst>
                                        <p:tav tm="0">
                                          <p:val>
                                            <p:fltVal val="0"/>
                                          </p:val>
                                        </p:tav>
                                        <p:tav tm="100000">
                                          <p:val>
                                            <p:strVal val="#ppt_h"/>
                                          </p:val>
                                        </p:tav>
                                      </p:tavLst>
                                    </p:anim>
                                    <p:animEffect transition="in" filter="fade">
                                      <p:cBhvr>
                                        <p:cTn id="19"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31974" y="4964900"/>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sp>
        <p:nvSpPr>
          <p:cNvPr id="29" name="TextBox 28"/>
          <p:cNvSpPr txBox="1"/>
          <p:nvPr/>
        </p:nvSpPr>
        <p:spPr>
          <a:xfrm>
            <a:off x="3229956" y="124010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0" name="Right Arrow 19"/>
          <p:cNvSpPr/>
          <p:nvPr/>
        </p:nvSpPr>
        <p:spPr>
          <a:xfrm>
            <a:off x="9930417" y="233593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8383557" y="233685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6809524" y="233685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5232226" y="233685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3685366" y="233015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46" name="Rectangle 45"/>
          <p:cNvSpPr/>
          <p:nvPr/>
        </p:nvSpPr>
        <p:spPr>
          <a:xfrm>
            <a:off x="2089423" y="2274621"/>
            <a:ext cx="1478183" cy="4446854"/>
          </a:xfrm>
          <a:prstGeom prst="rect">
            <a:avLst/>
          </a:prstGeom>
          <a:solidFill>
            <a:schemeClr val="accent4">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3158CFE2-86EA-4C85-8293-BB6618C5B608}" type="slidenum">
              <a:rPr lang="en-US" smtClean="0"/>
              <a:pPr/>
              <a:t>13</a:t>
            </a:fld>
            <a:endParaRPr lang="en-US"/>
          </a:p>
        </p:txBody>
      </p:sp>
      <p:grpSp>
        <p:nvGrpSpPr>
          <p:cNvPr id="32" name="Group 31"/>
          <p:cNvGrpSpPr/>
          <p:nvPr/>
        </p:nvGrpSpPr>
        <p:grpSpPr>
          <a:xfrm>
            <a:off x="499359" y="3286173"/>
            <a:ext cx="10870135" cy="3724872"/>
            <a:chOff x="499361" y="3433313"/>
            <a:chExt cx="10870135" cy="3724872"/>
          </a:xfrm>
        </p:grpSpPr>
        <p:sp>
          <p:nvSpPr>
            <p:cNvPr id="33" name="TextBox 32"/>
            <p:cNvSpPr txBox="1"/>
            <p:nvPr/>
          </p:nvSpPr>
          <p:spPr>
            <a:xfrm>
              <a:off x="3610270" y="3441103"/>
              <a:ext cx="1560890" cy="243143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Develop sourcing strategy</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Generate evaluation criteria</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Develop bid factors for sourcing</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Generate questions for RFP</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Create RFP according to format</a:t>
              </a:r>
              <a:endParaRPr lang="en-US" sz="1200" dirty="0">
                <a:solidFill>
                  <a:schemeClr val="bg1">
                    <a:lumMod val="65000"/>
                  </a:schemeClr>
                </a:solidFill>
              </a:endParaRPr>
            </a:p>
          </p:txBody>
        </p:sp>
        <p:sp>
          <p:nvSpPr>
            <p:cNvPr id="34" name="TextBox 33"/>
            <p:cNvSpPr txBox="1"/>
            <p:nvPr/>
          </p:nvSpPr>
          <p:spPr>
            <a:xfrm>
              <a:off x="5160163" y="3435432"/>
              <a:ext cx="1574520" cy="335476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Post </a:t>
              </a:r>
              <a:r>
                <a:rPr lang="en-US" sz="1200" dirty="0" err="1" smtClean="0">
                  <a:solidFill>
                    <a:schemeClr val="bg1">
                      <a:lumMod val="65000"/>
                    </a:schemeClr>
                  </a:solidFill>
                </a:rPr>
                <a:t>eRFx</a:t>
              </a:r>
              <a:r>
                <a:rPr lang="en-US" sz="1200" dirty="0" smtClean="0">
                  <a:solidFill>
                    <a:schemeClr val="bg1">
                      <a:lumMod val="65000"/>
                    </a:schemeClr>
                  </a:solidFill>
                </a:rPr>
                <a:t> advertisement or bid notice to the GPR</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Q&amp;A session</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offeror conference</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Select implementation path</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Develop  negotiation plan</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Receive bids</a:t>
              </a:r>
            </a:p>
            <a:p>
              <a:pPr marL="171450" indent="-171450">
                <a:buFont typeface="Wingdings" panose="05000000000000000000" pitchFamily="2" charset="2"/>
                <a:buChar char="ü"/>
              </a:pPr>
              <a:endParaRPr lang="en-US" sz="1200" dirty="0">
                <a:effectLst>
                  <a:outerShdw blurRad="38100" dist="38100" dir="2700000" algn="tl">
                    <a:srgbClr val="000000">
                      <a:alpha val="43137"/>
                    </a:srgbClr>
                  </a:outerShdw>
                </a:effectLst>
              </a:endParaRPr>
            </a:p>
          </p:txBody>
        </p:sp>
        <p:sp>
          <p:nvSpPr>
            <p:cNvPr id="35" name="TextBox 34"/>
            <p:cNvSpPr txBox="1"/>
            <p:nvPr/>
          </p:nvSpPr>
          <p:spPr>
            <a:xfrm>
              <a:off x="6739567" y="3437441"/>
              <a:ext cx="1622970" cy="2323713"/>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Conduct administrative review</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Analyze cost proposal</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Evaluate technical proposal</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negotiation</a:t>
              </a:r>
            </a:p>
            <a:p>
              <a:pPr marL="171450" indent="-171450"/>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Select Suppliers</a:t>
              </a:r>
            </a:p>
            <a:p>
              <a:pPr marL="171450" indent="-171450"/>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Finalize contract</a:t>
              </a:r>
              <a:endParaRPr lang="en-US" sz="1200" dirty="0">
                <a:solidFill>
                  <a:schemeClr val="bg1">
                    <a:lumMod val="65000"/>
                  </a:schemeClr>
                </a:solidFill>
              </a:endParaRPr>
            </a:p>
          </p:txBody>
        </p:sp>
        <p:sp>
          <p:nvSpPr>
            <p:cNvPr id="36" name="TextBox 35"/>
            <p:cNvSpPr txBox="1"/>
            <p:nvPr/>
          </p:nvSpPr>
          <p:spPr>
            <a:xfrm>
              <a:off x="8317925" y="3440210"/>
              <a:ext cx="1488194" cy="243143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Issue Intent to Award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Handle supplier protests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Issue Notice of Award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Document and store contract / purchase details</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Implement new agreement</a:t>
              </a:r>
              <a:endParaRPr lang="en-US" sz="1200" dirty="0">
                <a:solidFill>
                  <a:schemeClr val="bg1">
                    <a:lumMod val="65000"/>
                  </a:schemeClr>
                </a:solidFill>
              </a:endParaRPr>
            </a:p>
          </p:txBody>
        </p:sp>
        <p:sp>
          <p:nvSpPr>
            <p:cNvPr id="37" name="TextBox 36"/>
            <p:cNvSpPr txBox="1"/>
            <p:nvPr/>
          </p:nvSpPr>
          <p:spPr>
            <a:xfrm>
              <a:off x="9835818" y="3433313"/>
              <a:ext cx="1533678" cy="1800493"/>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Create contract administration plan</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Sustain results</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Track contract performance</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Track supplier performance</a:t>
              </a:r>
              <a:endParaRPr lang="en-US" sz="1200" dirty="0">
                <a:solidFill>
                  <a:schemeClr val="bg1">
                    <a:lumMod val="65000"/>
                  </a:schemeClr>
                </a:solidFill>
              </a:endParaRPr>
            </a:p>
          </p:txBody>
        </p:sp>
        <p:sp>
          <p:nvSpPr>
            <p:cNvPr id="41" name="TextBox 40"/>
            <p:cNvSpPr txBox="1"/>
            <p:nvPr/>
          </p:nvSpPr>
          <p:spPr>
            <a:xfrm>
              <a:off x="2026865" y="3434089"/>
              <a:ext cx="1523564" cy="3724096"/>
            </a:xfrm>
            <a:prstGeom prst="rect">
              <a:avLst/>
            </a:prstGeom>
            <a:noFill/>
          </p:spPr>
          <p:txBody>
            <a:bodyPr wrap="square" rtlCol="0">
              <a:spAutoFit/>
            </a:bodyPr>
            <a:lstStyle/>
            <a:p>
              <a:pPr marL="171450" indent="-171450">
                <a:buFont typeface="Wingdings" panose="05000000000000000000" pitchFamily="2" charset="2"/>
                <a:buChar char="ü"/>
              </a:pPr>
              <a:r>
                <a:rPr lang="en-US" sz="1200" dirty="0">
                  <a:effectLst>
                    <a:outerShdw blurRad="38100" dist="38100" dir="2700000" algn="tl">
                      <a:srgbClr val="000000">
                        <a:alpha val="43137"/>
                      </a:srgbClr>
                    </a:outerShdw>
                  </a:effectLst>
                </a:rPr>
                <a:t>I</a:t>
              </a:r>
              <a:r>
                <a:rPr lang="en-US" sz="1200" dirty="0" smtClean="0">
                  <a:effectLst>
                    <a:outerShdw blurRad="38100" dist="38100" dir="2700000" algn="tl">
                      <a:srgbClr val="000000">
                        <a:alpha val="43137"/>
                      </a:srgbClr>
                    </a:outerShdw>
                  </a:effectLst>
                </a:rPr>
                <a:t>dentify most appropriate purchase method</a:t>
              </a:r>
            </a:p>
            <a:p>
              <a:endParaRPr lang="en-US" sz="5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Identify cross-functional team</a:t>
              </a:r>
            </a:p>
            <a:p>
              <a:endParaRPr lang="en-US" sz="5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Decide on required analysis</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Estimate contract  value or annual spend</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Address market and budget constraints</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Address delegated purchasing authority</a:t>
              </a:r>
            </a:p>
            <a:p>
              <a:pPr marL="171450" indent="-171450">
                <a:buFont typeface="Wingdings" panose="05000000000000000000" pitchFamily="2" charset="2"/>
                <a:buChar char="ü"/>
              </a:pPr>
              <a:endParaRPr lang="en-US" sz="1200" dirty="0" smtClean="0">
                <a:effectLst>
                  <a:outerShdw blurRad="38100" dist="38100" dir="2700000" algn="tl">
                    <a:srgbClr val="000000">
                      <a:alpha val="43137"/>
                    </a:srgbClr>
                  </a:outerShdw>
                </a:effectLst>
              </a:endParaRPr>
            </a:p>
          </p:txBody>
        </p:sp>
        <p:sp>
          <p:nvSpPr>
            <p:cNvPr id="38" name="TextBox 37"/>
            <p:cNvSpPr txBox="1"/>
            <p:nvPr/>
          </p:nvSpPr>
          <p:spPr>
            <a:xfrm>
              <a:off x="499361" y="3448594"/>
              <a:ext cx="1665524" cy="2616101"/>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Identify need for purchase</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exceptions to state purchasing act</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Order of Precedence</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where a sourcing event is required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Review special approvals or restrictions</a:t>
              </a:r>
              <a:endParaRPr lang="en-US" sz="1200" dirty="0">
                <a:solidFill>
                  <a:schemeClr val="bg1">
                    <a:lumMod val="65000"/>
                  </a:schemeClr>
                </a:solidFill>
              </a:endParaRPr>
            </a:p>
          </p:txBody>
        </p:sp>
      </p:grpSp>
      <p:sp>
        <p:nvSpPr>
          <p:cNvPr id="45" name="Rectangle 44"/>
          <p:cNvSpPr/>
          <p:nvPr/>
        </p:nvSpPr>
        <p:spPr>
          <a:xfrm>
            <a:off x="3667807" y="2300826"/>
            <a:ext cx="8042561" cy="1069428"/>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2127076" y="233685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6" name="Right Arrow 5"/>
          <p:cNvSpPr/>
          <p:nvPr/>
        </p:nvSpPr>
        <p:spPr>
          <a:xfrm>
            <a:off x="568786" y="2336854"/>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sp>
        <p:nvSpPr>
          <p:cNvPr id="48" name="TextBox 47"/>
          <p:cNvSpPr txBox="1"/>
          <p:nvPr/>
        </p:nvSpPr>
        <p:spPr>
          <a:xfrm>
            <a:off x="4206589" y="1767278"/>
            <a:ext cx="3782904" cy="461665"/>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Pre-Solicitation - Stage 2</a:t>
            </a:r>
            <a:endParaRPr lang="en-US" sz="2400" b="1" i="1" dirty="0"/>
          </a:p>
        </p:txBody>
      </p:sp>
      <p:sp>
        <p:nvSpPr>
          <p:cNvPr id="42" name="Right Arrow 41"/>
          <p:cNvSpPr/>
          <p:nvPr/>
        </p:nvSpPr>
        <p:spPr>
          <a:xfrm>
            <a:off x="561657" y="2201268"/>
            <a:ext cx="1764825" cy="1344210"/>
          </a:xfrm>
          <a:prstGeom prst="rightArrow">
            <a:avLst/>
          </a:prstGeom>
          <a:solidFill>
            <a:schemeClr val="bg1">
              <a:alpha val="5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3575278"/>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568786" y="3025481"/>
            <a:ext cx="11064307" cy="1028503"/>
            <a:chOff x="579296" y="2267096"/>
            <a:chExt cx="11064307" cy="1028503"/>
          </a:xfrm>
        </p:grpSpPr>
        <p:sp>
          <p:nvSpPr>
            <p:cNvPr id="15" name="Right Arrow 14"/>
            <p:cNvSpPr/>
            <p:nvPr/>
          </p:nvSpPr>
          <p:spPr>
            <a:xfrm>
              <a:off x="9940927" y="227287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8394067" y="22737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6820034" y="227379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5242736" y="227379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3695876" y="22670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20" name="Right Arrow 19"/>
            <p:cNvSpPr/>
            <p:nvPr/>
          </p:nvSpPr>
          <p:spPr>
            <a:xfrm>
              <a:off x="2137586" y="227379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26" name="Right Arrow 25"/>
            <p:cNvSpPr/>
            <p:nvPr/>
          </p:nvSpPr>
          <p:spPr>
            <a:xfrm>
              <a:off x="579296" y="2273796"/>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grpSp>
      <p:sp>
        <p:nvSpPr>
          <p:cNvPr id="27" name="TextBox 26"/>
          <p:cNvSpPr txBox="1"/>
          <p:nvPr/>
        </p:nvSpPr>
        <p:spPr>
          <a:xfrm>
            <a:off x="3229959" y="123559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8" name="Rectangle 27"/>
          <p:cNvSpPr/>
          <p:nvPr/>
        </p:nvSpPr>
        <p:spPr>
          <a:xfrm>
            <a:off x="472119" y="2268013"/>
            <a:ext cx="11481781" cy="2363034"/>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1057329" y="2828260"/>
            <a:ext cx="9028904" cy="1217160"/>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dirty="0" smtClean="0">
              <a:solidFill>
                <a:schemeClr val="tx1"/>
              </a:solidFill>
              <a:effectLst>
                <a:outerShdw blurRad="38100" dist="38100" dir="2700000" algn="tl">
                  <a:srgbClr val="000000">
                    <a:alpha val="43137"/>
                  </a:srgbClr>
                </a:outerShdw>
              </a:effectLst>
            </a:endParaRPr>
          </a:p>
          <a:p>
            <a:pPr algn="ctr"/>
            <a:endParaRPr lang="en-US" sz="1000" i="1" u="sng"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GTA Value Add</a:t>
            </a:r>
          </a:p>
          <a:p>
            <a:pPr algn="ctr"/>
            <a:endParaRPr lang="en-US" sz="500" i="1" u="sng" dirty="0" smtClean="0">
              <a:solidFill>
                <a:schemeClr val="tx1"/>
              </a:solidFill>
              <a:effectLst>
                <a:outerShdw blurRad="38100" dist="38100" dir="2700000" algn="tl">
                  <a:srgbClr val="000000">
                    <a:alpha val="43137"/>
                  </a:srgbClr>
                </a:outerShdw>
              </a:effectLst>
            </a:endParaRPr>
          </a:p>
          <a:p>
            <a:pPr algn="ctr"/>
            <a:r>
              <a:rPr lang="en-US" sz="1600" dirty="0" smtClean="0">
                <a:solidFill>
                  <a:schemeClr val="tx1"/>
                </a:solidFill>
                <a:effectLst>
                  <a:outerShdw blurRad="38100" dist="38100" dir="2700000" algn="tl">
                    <a:srgbClr val="000000">
                      <a:alpha val="43137"/>
                    </a:srgbClr>
                  </a:outerShdw>
                </a:effectLst>
              </a:rPr>
              <a:t>GTA maintains a state application inventory to identify opportunities for leveraging existing technology. </a:t>
            </a:r>
            <a:r>
              <a:rPr lang="en-US" sz="1600" dirty="0">
                <a:solidFill>
                  <a:schemeClr val="tx1"/>
                </a:solidFill>
                <a:effectLst>
                  <a:outerShdw blurRad="38100" dist="38100" dir="2700000" algn="tl">
                    <a:srgbClr val="000000">
                      <a:alpha val="43137"/>
                    </a:srgbClr>
                  </a:outerShdw>
                </a:effectLst>
              </a:rPr>
              <a:t>GTA shares best practices for similar technology procurements and provides input to </a:t>
            </a:r>
            <a:r>
              <a:rPr lang="en-US" sz="1600" dirty="0" err="1" smtClean="0">
                <a:solidFill>
                  <a:schemeClr val="tx1"/>
                </a:solidFill>
                <a:effectLst>
                  <a:outerShdw blurRad="38100" dist="38100" dir="2700000" algn="tl">
                    <a:srgbClr val="000000">
                      <a:alpha val="43137"/>
                    </a:srgbClr>
                  </a:outerShdw>
                </a:effectLst>
              </a:rPr>
              <a:t>RFx</a:t>
            </a:r>
            <a:r>
              <a:rPr lang="en-US" sz="1600" dirty="0" smtClean="0">
                <a:solidFill>
                  <a:schemeClr val="tx1"/>
                </a:solidFill>
                <a:effectLst>
                  <a:outerShdw blurRad="38100" dist="38100" dir="2700000" algn="tl">
                    <a:srgbClr val="000000">
                      <a:alpha val="43137"/>
                    </a:srgbClr>
                  </a:outerShdw>
                </a:effectLst>
              </a:rPr>
              <a:t> </a:t>
            </a:r>
            <a:r>
              <a:rPr lang="en-US" sz="1600" dirty="0">
                <a:solidFill>
                  <a:schemeClr val="tx1"/>
                </a:solidFill>
                <a:effectLst>
                  <a:outerShdw blurRad="38100" dist="38100" dir="2700000" algn="tl">
                    <a:srgbClr val="000000">
                      <a:alpha val="43137"/>
                    </a:srgbClr>
                  </a:outerShdw>
                </a:effectLst>
              </a:rPr>
              <a:t>and contract language. </a:t>
            </a:r>
            <a:r>
              <a:rPr lang="en-US" sz="1600" dirty="0" smtClean="0">
                <a:solidFill>
                  <a:schemeClr val="tx1"/>
                </a:solidFill>
                <a:effectLst>
                  <a:outerShdw blurRad="38100" dist="38100" dir="2700000" algn="tl">
                    <a:srgbClr val="000000">
                      <a:alpha val="43137"/>
                    </a:srgbClr>
                  </a:outerShdw>
                </a:effectLst>
              </a:rPr>
              <a:t>GTA can also provide SMEs to advise during the solicitation, if needed</a:t>
            </a:r>
          </a:p>
          <a:p>
            <a:pPr algn="ctr"/>
            <a:endParaRPr lang="en-US" sz="2400" dirty="0">
              <a:solidFill>
                <a:schemeClr val="tx1"/>
              </a:solidFill>
              <a:effectLst>
                <a:outerShdw blurRad="38100" dist="38100" dir="2700000" algn="tl">
                  <a:srgbClr val="000000">
                    <a:alpha val="43137"/>
                  </a:srgbClr>
                </a:outerShdw>
              </a:effectLst>
            </a:endParaRPr>
          </a:p>
        </p:txBody>
      </p:sp>
      <p:sp>
        <p:nvSpPr>
          <p:cNvPr id="2" name="TextBox 1"/>
          <p:cNvSpPr txBox="1"/>
          <p:nvPr/>
        </p:nvSpPr>
        <p:spPr>
          <a:xfrm>
            <a:off x="4206589" y="1767278"/>
            <a:ext cx="3782904" cy="461665"/>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Pre-Solicitation - Stage 2</a:t>
            </a:r>
            <a:endParaRPr lang="en-US" sz="2400" b="1" i="1" dirty="0"/>
          </a:p>
        </p:txBody>
      </p:sp>
      <p:sp>
        <p:nvSpPr>
          <p:cNvPr id="31" name="Rectangle 30"/>
          <p:cNvSpPr/>
          <p:nvPr/>
        </p:nvSpPr>
        <p:spPr>
          <a:xfrm>
            <a:off x="2439464" y="4134978"/>
            <a:ext cx="8706679" cy="1059017"/>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dirty="0" smtClean="0">
              <a:solidFill>
                <a:schemeClr val="tx1"/>
              </a:solidFill>
              <a:effectLst>
                <a:outerShdw blurRad="38100" dist="38100" dir="2700000" algn="tl">
                  <a:srgbClr val="000000">
                    <a:alpha val="43137"/>
                  </a:srgbClr>
                </a:outerShdw>
              </a:effectLst>
            </a:endParaRPr>
          </a:p>
          <a:p>
            <a:pPr algn="ctr"/>
            <a:endParaRPr lang="en-US" sz="1000" i="1" u="sng"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DOAS </a:t>
            </a:r>
            <a:r>
              <a:rPr lang="en-US" sz="2000" i="1" u="sng" dirty="0">
                <a:solidFill>
                  <a:schemeClr val="tx1"/>
                </a:solidFill>
                <a:effectLst>
                  <a:outerShdw blurRad="38100" dist="38100" dir="2700000" algn="tl">
                    <a:srgbClr val="000000">
                      <a:alpha val="43137"/>
                    </a:srgbClr>
                  </a:outerShdw>
                </a:effectLst>
              </a:rPr>
              <a:t>Value </a:t>
            </a:r>
            <a:r>
              <a:rPr lang="en-US" sz="2000" i="1" u="sng" dirty="0" smtClean="0">
                <a:solidFill>
                  <a:schemeClr val="tx1"/>
                </a:solidFill>
                <a:effectLst>
                  <a:outerShdw blurRad="38100" dist="38100" dir="2700000" algn="tl">
                    <a:srgbClr val="000000">
                      <a:alpha val="43137"/>
                    </a:srgbClr>
                  </a:outerShdw>
                </a:effectLst>
              </a:rPr>
              <a:t>Add</a:t>
            </a:r>
          </a:p>
          <a:p>
            <a:pPr algn="ctr"/>
            <a:endParaRPr lang="en-US" sz="500" i="1" dirty="0">
              <a:solidFill>
                <a:schemeClr val="tx1"/>
              </a:solidFill>
              <a:effectLst>
                <a:outerShdw blurRad="38100" dist="38100" dir="2700000" algn="tl">
                  <a:srgbClr val="000000">
                    <a:alpha val="43137"/>
                  </a:srgbClr>
                </a:outerShdw>
              </a:effectLst>
            </a:endParaRPr>
          </a:p>
          <a:p>
            <a:pPr algn="ctr"/>
            <a:r>
              <a:rPr lang="en-US" sz="1600" dirty="0">
                <a:solidFill>
                  <a:schemeClr val="tx1"/>
                </a:solidFill>
                <a:effectLst>
                  <a:outerShdw blurRad="38100" dist="38100" dir="2700000" algn="tl">
                    <a:srgbClr val="000000">
                      <a:alpha val="43137"/>
                    </a:srgbClr>
                  </a:outerShdw>
                </a:effectLst>
              </a:rPr>
              <a:t>DOAS </a:t>
            </a:r>
            <a:r>
              <a:rPr lang="en-US" sz="1600" dirty="0" smtClean="0">
                <a:solidFill>
                  <a:schemeClr val="tx1"/>
                </a:solidFill>
                <a:effectLst>
                  <a:outerShdw blurRad="38100" dist="38100" dir="2700000" algn="tl">
                    <a:srgbClr val="000000">
                      <a:alpha val="43137"/>
                    </a:srgbClr>
                  </a:outerShdw>
                </a:effectLst>
              </a:rPr>
              <a:t>will identify most appropriate purchase method and type of </a:t>
            </a:r>
            <a:r>
              <a:rPr lang="en-US" sz="1600" dirty="0" err="1" smtClean="0">
                <a:solidFill>
                  <a:schemeClr val="tx1"/>
                </a:solidFill>
                <a:effectLst>
                  <a:outerShdw blurRad="38100" dist="38100" dir="2700000" algn="tl">
                    <a:srgbClr val="000000">
                      <a:alpha val="43137"/>
                    </a:srgbClr>
                  </a:outerShdw>
                </a:effectLst>
              </a:rPr>
              <a:t>RFx</a:t>
            </a:r>
            <a:r>
              <a:rPr lang="en-US" sz="1600" dirty="0" smtClean="0">
                <a:solidFill>
                  <a:schemeClr val="tx1"/>
                </a:solidFill>
                <a:effectLst>
                  <a:outerShdw blurRad="38100" dist="38100" dir="2700000" algn="tl">
                    <a:srgbClr val="000000">
                      <a:alpha val="43137"/>
                    </a:srgbClr>
                  </a:outerShdw>
                </a:effectLst>
              </a:rPr>
              <a:t> needed for the sourcing of IT and non-IT goods and services</a:t>
            </a:r>
          </a:p>
          <a:p>
            <a:pPr algn="ctr"/>
            <a:endParaRPr lang="en-US" sz="2400" dirty="0">
              <a:solidFill>
                <a:schemeClr val="tx1"/>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3158CFE2-86EA-4C85-8293-BB6618C5B608}" type="slidenum">
              <a:rPr lang="en-US" smtClean="0"/>
              <a:pPr/>
              <a:t>14</a:t>
            </a:fld>
            <a:endParaRPr lang="en-US"/>
          </a:p>
        </p:txBody>
      </p:sp>
      <p:sp>
        <p:nvSpPr>
          <p:cNvPr id="30" name="Rectangle 29"/>
          <p:cNvSpPr/>
          <p:nvPr/>
        </p:nvSpPr>
        <p:spPr>
          <a:xfrm>
            <a:off x="1056781" y="5282810"/>
            <a:ext cx="8704013" cy="842315"/>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State Entity </a:t>
            </a:r>
            <a:r>
              <a:rPr lang="en-US" sz="2000" i="1" u="sng" dirty="0">
                <a:solidFill>
                  <a:schemeClr val="tx1"/>
                </a:solidFill>
                <a:effectLst>
                  <a:outerShdw blurRad="38100" dist="38100" dir="2700000" algn="tl">
                    <a:srgbClr val="000000">
                      <a:alpha val="43137"/>
                    </a:srgbClr>
                  </a:outerShdw>
                </a:effectLst>
              </a:rPr>
              <a:t>Value </a:t>
            </a:r>
            <a:r>
              <a:rPr lang="en-US" sz="2000" i="1" u="sng" dirty="0" smtClean="0">
                <a:solidFill>
                  <a:schemeClr val="tx1"/>
                </a:solidFill>
                <a:effectLst>
                  <a:outerShdw blurRad="38100" dist="38100" dir="2700000" algn="tl">
                    <a:srgbClr val="000000">
                      <a:alpha val="43137"/>
                    </a:srgbClr>
                  </a:outerShdw>
                </a:effectLst>
              </a:rPr>
              <a:t>Add</a:t>
            </a:r>
          </a:p>
          <a:p>
            <a:pPr algn="ctr"/>
            <a:endParaRPr lang="en-US" sz="500" i="1" dirty="0">
              <a:solidFill>
                <a:schemeClr val="tx1"/>
              </a:solidFill>
              <a:effectLst>
                <a:outerShdw blurRad="38100" dist="38100" dir="2700000" algn="tl">
                  <a:srgbClr val="000000">
                    <a:alpha val="43137"/>
                  </a:srgbClr>
                </a:outerShdw>
              </a:effectLst>
            </a:endParaRPr>
          </a:p>
          <a:p>
            <a:pPr algn="ctr"/>
            <a:r>
              <a:rPr lang="en-US" sz="1600" dirty="0" smtClean="0">
                <a:solidFill>
                  <a:schemeClr val="tx1"/>
                </a:solidFill>
                <a:effectLst>
                  <a:outerShdw blurRad="38100" dist="38100" dir="2700000" algn="tl">
                    <a:srgbClr val="000000">
                      <a:alpha val="43137"/>
                    </a:srgbClr>
                  </a:outerShdw>
                </a:effectLst>
              </a:rPr>
              <a:t>State Entity can provide historical view (system and spend), identify best practices and market analysis</a:t>
            </a:r>
            <a:endParaRPr lang="en-US" sz="1600" dirty="0">
              <a:solidFill>
                <a:schemeClr val="tx1"/>
              </a:solidFill>
              <a:effectLst>
                <a:outerShdw blurRad="38100" dist="38100" dir="2700000" algn="tl">
                  <a:srgbClr val="000000">
                    <a:alpha val="43137"/>
                  </a:srgbClr>
                </a:outerShdw>
              </a:effectLst>
            </a:endParaRPr>
          </a:p>
          <a:p>
            <a:pPr algn="ctr"/>
            <a:endParaRPr lang="en-US" sz="2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53627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250"/>
                                  </p:stCondLst>
                                  <p:childTnLst>
                                    <p:set>
                                      <p:cBhvr>
                                        <p:cTn id="6" dur="1" fill="hold">
                                          <p:stCondLst>
                                            <p:cond delay="0"/>
                                          </p:stCondLst>
                                        </p:cTn>
                                        <p:tgtEl>
                                          <p:spTgt spid="29"/>
                                        </p:tgtEl>
                                        <p:attrNameLst>
                                          <p:attrName>style.visibility</p:attrName>
                                        </p:attrNameLst>
                                      </p:cBhvr>
                                      <p:to>
                                        <p:strVal val="visible"/>
                                      </p:to>
                                    </p:set>
                                    <p:anim calcmode="lin" valueType="num">
                                      <p:cBhvr>
                                        <p:cTn id="7" dur="750" fill="hold"/>
                                        <p:tgtEl>
                                          <p:spTgt spid="29"/>
                                        </p:tgtEl>
                                        <p:attrNameLst>
                                          <p:attrName>ppt_w</p:attrName>
                                        </p:attrNameLst>
                                      </p:cBhvr>
                                      <p:tavLst>
                                        <p:tav tm="0">
                                          <p:val>
                                            <p:fltVal val="0"/>
                                          </p:val>
                                        </p:tav>
                                        <p:tav tm="100000">
                                          <p:val>
                                            <p:strVal val="#ppt_w"/>
                                          </p:val>
                                        </p:tav>
                                      </p:tavLst>
                                    </p:anim>
                                    <p:anim calcmode="lin" valueType="num">
                                      <p:cBhvr>
                                        <p:cTn id="8" dur="750" fill="hold"/>
                                        <p:tgtEl>
                                          <p:spTgt spid="29"/>
                                        </p:tgtEl>
                                        <p:attrNameLst>
                                          <p:attrName>ppt_h</p:attrName>
                                        </p:attrNameLst>
                                      </p:cBhvr>
                                      <p:tavLst>
                                        <p:tav tm="0">
                                          <p:val>
                                            <p:fltVal val="0"/>
                                          </p:val>
                                        </p:tav>
                                        <p:tav tm="100000">
                                          <p:val>
                                            <p:strVal val="#ppt_h"/>
                                          </p:val>
                                        </p:tav>
                                      </p:tavLst>
                                    </p:anim>
                                    <p:animEffect transition="in" filter="fade">
                                      <p:cBhvr>
                                        <p:cTn id="9" dur="750"/>
                                        <p:tgtEl>
                                          <p:spTgt spid="29"/>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750" fill="hold"/>
                                        <p:tgtEl>
                                          <p:spTgt spid="31"/>
                                        </p:tgtEl>
                                        <p:attrNameLst>
                                          <p:attrName>ppt_w</p:attrName>
                                        </p:attrNameLst>
                                      </p:cBhvr>
                                      <p:tavLst>
                                        <p:tav tm="0">
                                          <p:val>
                                            <p:fltVal val="0"/>
                                          </p:val>
                                        </p:tav>
                                        <p:tav tm="100000">
                                          <p:val>
                                            <p:strVal val="#ppt_w"/>
                                          </p:val>
                                        </p:tav>
                                      </p:tavLst>
                                    </p:anim>
                                    <p:anim calcmode="lin" valueType="num">
                                      <p:cBhvr>
                                        <p:cTn id="13" dur="750" fill="hold"/>
                                        <p:tgtEl>
                                          <p:spTgt spid="31"/>
                                        </p:tgtEl>
                                        <p:attrNameLst>
                                          <p:attrName>ppt_h</p:attrName>
                                        </p:attrNameLst>
                                      </p:cBhvr>
                                      <p:tavLst>
                                        <p:tav tm="0">
                                          <p:val>
                                            <p:fltVal val="0"/>
                                          </p:val>
                                        </p:tav>
                                        <p:tav tm="100000">
                                          <p:val>
                                            <p:strVal val="#ppt_h"/>
                                          </p:val>
                                        </p:tav>
                                      </p:tavLst>
                                    </p:anim>
                                    <p:animEffect transition="in" filter="fade">
                                      <p:cBhvr>
                                        <p:cTn id="14" dur="750"/>
                                        <p:tgtEl>
                                          <p:spTgt spid="31"/>
                                        </p:tgtEl>
                                      </p:cBhvr>
                                    </p:animEffect>
                                  </p:childTnLst>
                                </p:cTn>
                              </p:par>
                              <p:par>
                                <p:cTn id="15" presetID="53" presetClass="entr" presetSubtype="16" fill="hold" grpId="0" nodeType="withEffect">
                                  <p:stCondLst>
                                    <p:cond delay="2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750" fill="hold"/>
                                        <p:tgtEl>
                                          <p:spTgt spid="30"/>
                                        </p:tgtEl>
                                        <p:attrNameLst>
                                          <p:attrName>ppt_w</p:attrName>
                                        </p:attrNameLst>
                                      </p:cBhvr>
                                      <p:tavLst>
                                        <p:tav tm="0">
                                          <p:val>
                                            <p:fltVal val="0"/>
                                          </p:val>
                                        </p:tav>
                                        <p:tav tm="100000">
                                          <p:val>
                                            <p:strVal val="#ppt_w"/>
                                          </p:val>
                                        </p:tav>
                                      </p:tavLst>
                                    </p:anim>
                                    <p:anim calcmode="lin" valueType="num">
                                      <p:cBhvr>
                                        <p:cTn id="18" dur="750" fill="hold"/>
                                        <p:tgtEl>
                                          <p:spTgt spid="30"/>
                                        </p:tgtEl>
                                        <p:attrNameLst>
                                          <p:attrName>ppt_h</p:attrName>
                                        </p:attrNameLst>
                                      </p:cBhvr>
                                      <p:tavLst>
                                        <p:tav tm="0">
                                          <p:val>
                                            <p:fltVal val="0"/>
                                          </p:val>
                                        </p:tav>
                                        <p:tav tm="100000">
                                          <p:val>
                                            <p:strVal val="#ppt_h"/>
                                          </p:val>
                                        </p:tav>
                                      </p:tavLst>
                                    </p:anim>
                                    <p:animEffect transition="in" filter="fade">
                                      <p:cBhvr>
                                        <p:cTn id="19"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sp>
        <p:nvSpPr>
          <p:cNvPr id="29" name="TextBox 28"/>
          <p:cNvSpPr txBox="1"/>
          <p:nvPr/>
        </p:nvSpPr>
        <p:spPr>
          <a:xfrm>
            <a:off x="3229955" y="124010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0" name="Right Arrow 19"/>
          <p:cNvSpPr/>
          <p:nvPr/>
        </p:nvSpPr>
        <p:spPr>
          <a:xfrm>
            <a:off x="9930417" y="233593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8383557" y="233685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6809524" y="233685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5232226" y="233685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7950030" y="4849304"/>
            <a:ext cx="3670138" cy="891626"/>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232227" y="2290953"/>
            <a:ext cx="6496920" cy="1149257"/>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660853" y="2269521"/>
            <a:ext cx="1478183" cy="3471409"/>
          </a:xfrm>
          <a:prstGeom prst="rect">
            <a:avLst/>
          </a:prstGeom>
          <a:solidFill>
            <a:schemeClr val="accent4">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3685366" y="233015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15" name="Right Arrow 14"/>
          <p:cNvSpPr/>
          <p:nvPr/>
        </p:nvSpPr>
        <p:spPr>
          <a:xfrm>
            <a:off x="2127076" y="233685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6" name="Right Arrow 5"/>
          <p:cNvSpPr/>
          <p:nvPr/>
        </p:nvSpPr>
        <p:spPr>
          <a:xfrm>
            <a:off x="568786" y="2336854"/>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sp>
        <p:nvSpPr>
          <p:cNvPr id="43" name="Right Arrow 42"/>
          <p:cNvSpPr/>
          <p:nvPr/>
        </p:nvSpPr>
        <p:spPr>
          <a:xfrm>
            <a:off x="2117185" y="2211778"/>
            <a:ext cx="1764825" cy="1344210"/>
          </a:xfrm>
          <a:prstGeom prst="rightArrow">
            <a:avLst/>
          </a:prstGeom>
          <a:solidFill>
            <a:schemeClr val="bg1">
              <a:alpha val="5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ffectLst>
                <a:outerShdw blurRad="38100" dist="38100" dir="2700000" algn="tl">
                  <a:srgbClr val="000000">
                    <a:alpha val="43137"/>
                  </a:srgbClr>
                </a:outerShdw>
              </a:effectLst>
            </a:endParaRPr>
          </a:p>
        </p:txBody>
      </p:sp>
      <p:sp>
        <p:nvSpPr>
          <p:cNvPr id="47" name="Rectangle 46"/>
          <p:cNvSpPr/>
          <p:nvPr/>
        </p:nvSpPr>
        <p:spPr>
          <a:xfrm>
            <a:off x="2139345" y="3466511"/>
            <a:ext cx="1435272" cy="971323"/>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3158CFE2-86EA-4C85-8293-BB6618C5B608}" type="slidenum">
              <a:rPr lang="en-US" smtClean="0"/>
              <a:pPr/>
              <a:t>15</a:t>
            </a:fld>
            <a:endParaRPr lang="en-US"/>
          </a:p>
        </p:txBody>
      </p:sp>
      <p:sp>
        <p:nvSpPr>
          <p:cNvPr id="58" name="Rectangle 57"/>
          <p:cNvSpPr/>
          <p:nvPr/>
        </p:nvSpPr>
        <p:spPr>
          <a:xfrm>
            <a:off x="503448" y="3402767"/>
            <a:ext cx="1400058" cy="1270321"/>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p:cNvGrpSpPr/>
          <p:nvPr/>
        </p:nvGrpSpPr>
        <p:grpSpPr>
          <a:xfrm>
            <a:off x="496472" y="3286173"/>
            <a:ext cx="10873024" cy="3724872"/>
            <a:chOff x="496472" y="3433313"/>
            <a:chExt cx="10873024" cy="3724872"/>
          </a:xfrm>
        </p:grpSpPr>
        <p:sp>
          <p:nvSpPr>
            <p:cNvPr id="73" name="TextBox 72"/>
            <p:cNvSpPr txBox="1"/>
            <p:nvPr/>
          </p:nvSpPr>
          <p:spPr>
            <a:xfrm>
              <a:off x="3610270" y="3441103"/>
              <a:ext cx="1560890" cy="243143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Develop sourcing strategy</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Generate evaluation criteria</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Develop bid factors for sourcing</a:t>
              </a:r>
            </a:p>
            <a:p>
              <a:endParaRPr lang="en-US" sz="5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Generate questions for RFP</a:t>
              </a:r>
            </a:p>
            <a:p>
              <a:endParaRPr lang="en-US" sz="5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Create RFP according to format</a:t>
              </a:r>
              <a:endParaRPr lang="en-US" sz="1200" dirty="0">
                <a:effectLst>
                  <a:outerShdw blurRad="38100" dist="38100" dir="2700000" algn="tl">
                    <a:srgbClr val="000000">
                      <a:alpha val="43137"/>
                    </a:srgbClr>
                  </a:outerShdw>
                </a:effectLst>
              </a:endParaRPr>
            </a:p>
          </p:txBody>
        </p:sp>
        <p:sp>
          <p:nvSpPr>
            <p:cNvPr id="74" name="TextBox 73"/>
            <p:cNvSpPr txBox="1"/>
            <p:nvPr/>
          </p:nvSpPr>
          <p:spPr>
            <a:xfrm>
              <a:off x="5160163" y="3435432"/>
              <a:ext cx="1574520" cy="335476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Post </a:t>
              </a:r>
              <a:r>
                <a:rPr lang="en-US" sz="1200" dirty="0" err="1" smtClean="0">
                  <a:solidFill>
                    <a:schemeClr val="bg1">
                      <a:lumMod val="65000"/>
                    </a:schemeClr>
                  </a:solidFill>
                </a:rPr>
                <a:t>eRFx</a:t>
              </a:r>
              <a:r>
                <a:rPr lang="en-US" sz="1200" dirty="0" smtClean="0">
                  <a:solidFill>
                    <a:schemeClr val="bg1">
                      <a:lumMod val="65000"/>
                    </a:schemeClr>
                  </a:solidFill>
                </a:rPr>
                <a:t> advertisement or bid notice to the GPR</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Q&amp;A session</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offeror conference</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Select implementation path</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Develop  negotiation plan</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Receive bids</a:t>
              </a:r>
            </a:p>
            <a:p>
              <a:pPr marL="171450" indent="-171450">
                <a:buFont typeface="Wingdings" panose="05000000000000000000" pitchFamily="2" charset="2"/>
                <a:buChar char="ü"/>
              </a:pPr>
              <a:endParaRPr lang="en-US" sz="1200" dirty="0">
                <a:effectLst>
                  <a:outerShdw blurRad="38100" dist="38100" dir="2700000" algn="tl">
                    <a:srgbClr val="000000">
                      <a:alpha val="43137"/>
                    </a:srgbClr>
                  </a:outerShdw>
                </a:effectLst>
              </a:endParaRPr>
            </a:p>
          </p:txBody>
        </p:sp>
        <p:sp>
          <p:nvSpPr>
            <p:cNvPr id="75" name="TextBox 74"/>
            <p:cNvSpPr txBox="1"/>
            <p:nvPr/>
          </p:nvSpPr>
          <p:spPr>
            <a:xfrm>
              <a:off x="6739567" y="3437441"/>
              <a:ext cx="1622970" cy="2323713"/>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Conduct administrative review</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Analyze cost proposal</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Evaluate technical proposal</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negotiation</a:t>
              </a:r>
            </a:p>
            <a:p>
              <a:pPr marL="171450" indent="-171450"/>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Select Suppliers</a:t>
              </a:r>
            </a:p>
            <a:p>
              <a:pPr marL="171450" indent="-171450"/>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Finalize contract</a:t>
              </a:r>
              <a:endParaRPr lang="en-US" sz="1200" dirty="0">
                <a:solidFill>
                  <a:schemeClr val="bg1">
                    <a:lumMod val="65000"/>
                  </a:schemeClr>
                </a:solidFill>
              </a:endParaRPr>
            </a:p>
          </p:txBody>
        </p:sp>
        <p:sp>
          <p:nvSpPr>
            <p:cNvPr id="76" name="TextBox 75"/>
            <p:cNvSpPr txBox="1"/>
            <p:nvPr/>
          </p:nvSpPr>
          <p:spPr>
            <a:xfrm>
              <a:off x="8317925" y="3440210"/>
              <a:ext cx="1488194" cy="243143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Issue Intent to Award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Handle supplier protests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Issue Notice of Award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Document and store contract / purchase details</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Implement new agreement</a:t>
              </a:r>
              <a:endParaRPr lang="en-US" sz="1200" dirty="0">
                <a:solidFill>
                  <a:schemeClr val="bg1">
                    <a:lumMod val="65000"/>
                  </a:schemeClr>
                </a:solidFill>
              </a:endParaRPr>
            </a:p>
          </p:txBody>
        </p:sp>
        <p:sp>
          <p:nvSpPr>
            <p:cNvPr id="77" name="TextBox 76"/>
            <p:cNvSpPr txBox="1"/>
            <p:nvPr/>
          </p:nvSpPr>
          <p:spPr>
            <a:xfrm>
              <a:off x="9835818" y="3433313"/>
              <a:ext cx="1533678" cy="1800493"/>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Create contract administration plan</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Sustain results</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Track contract performance</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Track supplier performance</a:t>
              </a:r>
              <a:endParaRPr lang="en-US" sz="1200" dirty="0">
                <a:solidFill>
                  <a:schemeClr val="bg1">
                    <a:lumMod val="65000"/>
                  </a:schemeClr>
                </a:solidFill>
              </a:endParaRPr>
            </a:p>
          </p:txBody>
        </p:sp>
        <p:sp>
          <p:nvSpPr>
            <p:cNvPr id="78" name="TextBox 77"/>
            <p:cNvSpPr txBox="1"/>
            <p:nvPr/>
          </p:nvSpPr>
          <p:spPr>
            <a:xfrm>
              <a:off x="496472" y="3440219"/>
              <a:ext cx="1665524" cy="2616101"/>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Identify need for purchase</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exceptions to state purchasing act</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Order of Precedence</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where a sourcing event is required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Review special approvals or restrictions</a:t>
              </a:r>
              <a:endParaRPr lang="en-US" sz="1200" dirty="0">
                <a:solidFill>
                  <a:schemeClr val="bg1">
                    <a:lumMod val="65000"/>
                  </a:schemeClr>
                </a:solidFill>
              </a:endParaRPr>
            </a:p>
          </p:txBody>
        </p:sp>
        <p:sp>
          <p:nvSpPr>
            <p:cNvPr id="79" name="TextBox 78"/>
            <p:cNvSpPr txBox="1"/>
            <p:nvPr/>
          </p:nvSpPr>
          <p:spPr>
            <a:xfrm>
              <a:off x="2026865" y="3434089"/>
              <a:ext cx="1523564" cy="3724096"/>
            </a:xfrm>
            <a:prstGeom prst="rect">
              <a:avLst/>
            </a:prstGeom>
            <a:noFill/>
          </p:spPr>
          <p:txBody>
            <a:bodyPr wrap="square" rtlCol="0">
              <a:spAutoFit/>
            </a:bodyPr>
            <a:lstStyle/>
            <a:p>
              <a:pPr marL="171450" indent="-171450">
                <a:buFont typeface="Wingdings" panose="05000000000000000000" pitchFamily="2" charset="2"/>
                <a:buChar char="ü"/>
              </a:pPr>
              <a:r>
                <a:rPr lang="en-US" sz="1200" dirty="0">
                  <a:solidFill>
                    <a:schemeClr val="bg1">
                      <a:lumMod val="65000"/>
                    </a:schemeClr>
                  </a:solidFill>
                </a:rPr>
                <a:t>I</a:t>
              </a:r>
              <a:r>
                <a:rPr lang="en-US" sz="1200" dirty="0" smtClean="0">
                  <a:solidFill>
                    <a:schemeClr val="bg1">
                      <a:lumMod val="65000"/>
                    </a:schemeClr>
                  </a:solidFill>
                </a:rPr>
                <a:t>dentify most appropriate purchase method</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cross-functional team</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Decide on required analysis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Estimate contract  value or annual spend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Address market and budget constraints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Address delegated purchasing authority</a:t>
              </a:r>
            </a:p>
            <a:p>
              <a:pPr marL="171450" indent="-171450">
                <a:buFont typeface="Wingdings" panose="05000000000000000000" pitchFamily="2" charset="2"/>
                <a:buChar char="ü"/>
              </a:pPr>
              <a:endParaRPr lang="en-US" sz="1200" dirty="0" smtClean="0">
                <a:solidFill>
                  <a:schemeClr val="bg1">
                    <a:lumMod val="65000"/>
                  </a:schemeClr>
                </a:solidFill>
              </a:endParaRPr>
            </a:p>
          </p:txBody>
        </p:sp>
      </p:grpSp>
      <p:sp>
        <p:nvSpPr>
          <p:cNvPr id="44" name="Rectangle 43"/>
          <p:cNvSpPr/>
          <p:nvPr/>
        </p:nvSpPr>
        <p:spPr>
          <a:xfrm>
            <a:off x="524575" y="2240888"/>
            <a:ext cx="1585071" cy="1113959"/>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3893077" y="1767278"/>
            <a:ext cx="4414897" cy="461665"/>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Solicitation Preparation - Stage 3</a:t>
            </a:r>
            <a:endParaRPr lang="en-US" sz="2400" b="1" i="1" dirty="0"/>
          </a:p>
        </p:txBody>
      </p:sp>
    </p:spTree>
    <p:extLst>
      <p:ext uri="{BB962C8B-B14F-4D97-AF65-F5344CB8AC3E}">
        <p14:creationId xmlns:p14="http://schemas.microsoft.com/office/powerpoint/2010/main" val="3451428241"/>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568786" y="3025481"/>
            <a:ext cx="11064307" cy="1028503"/>
            <a:chOff x="579296" y="2267096"/>
            <a:chExt cx="11064307" cy="1028503"/>
          </a:xfrm>
        </p:grpSpPr>
        <p:sp>
          <p:nvSpPr>
            <p:cNvPr id="15" name="Right Arrow 14"/>
            <p:cNvSpPr/>
            <p:nvPr/>
          </p:nvSpPr>
          <p:spPr>
            <a:xfrm>
              <a:off x="9940927" y="227287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8394067" y="22737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6820034" y="227379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5242736" y="227379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3695876" y="22670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20" name="Right Arrow 19"/>
            <p:cNvSpPr/>
            <p:nvPr/>
          </p:nvSpPr>
          <p:spPr>
            <a:xfrm>
              <a:off x="2137586" y="227379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26" name="Right Arrow 25"/>
            <p:cNvSpPr/>
            <p:nvPr/>
          </p:nvSpPr>
          <p:spPr>
            <a:xfrm>
              <a:off x="579296" y="2273796"/>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grpSp>
      <p:sp>
        <p:nvSpPr>
          <p:cNvPr id="27" name="TextBox 26"/>
          <p:cNvSpPr txBox="1"/>
          <p:nvPr/>
        </p:nvSpPr>
        <p:spPr>
          <a:xfrm>
            <a:off x="3229957" y="123559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8" name="Rectangle 27"/>
          <p:cNvSpPr/>
          <p:nvPr/>
        </p:nvSpPr>
        <p:spPr>
          <a:xfrm>
            <a:off x="472119" y="2289034"/>
            <a:ext cx="11481781" cy="2363034"/>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1075023" y="2344528"/>
            <a:ext cx="8689639" cy="1489952"/>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GTA Value Add</a:t>
            </a:r>
          </a:p>
          <a:p>
            <a:pPr algn="ctr"/>
            <a:endParaRPr lang="en-US" sz="500" i="1" u="sng" dirty="0" smtClean="0">
              <a:solidFill>
                <a:schemeClr val="tx1"/>
              </a:solidFill>
              <a:effectLst>
                <a:outerShdw blurRad="38100" dist="38100" dir="2700000" algn="tl">
                  <a:srgbClr val="000000">
                    <a:alpha val="43137"/>
                  </a:srgbClr>
                </a:outerShdw>
              </a:effectLst>
            </a:endParaRPr>
          </a:p>
          <a:p>
            <a:pPr algn="ctr"/>
            <a:r>
              <a:rPr lang="en-US" sz="1500" dirty="0" smtClean="0">
                <a:solidFill>
                  <a:schemeClr val="tx1"/>
                </a:solidFill>
                <a:effectLst>
                  <a:outerShdw blurRad="38100" dist="38100" dir="2700000" algn="tl">
                    <a:srgbClr val="000000">
                      <a:alpha val="43137"/>
                    </a:srgbClr>
                  </a:outerShdw>
                </a:effectLst>
              </a:rPr>
              <a:t>GTA is the keeper of enterprise technical policies and standards.  If a potential solution may fall outside of the state standards, GTA assists in requesting an exemption.  For solutions that will require support from the state’s infrastructure service providers, EPMO ensures that appropriate GETS representatives are engaged.  All </a:t>
            </a:r>
            <a:r>
              <a:rPr lang="en-US" sz="1500" dirty="0">
                <a:solidFill>
                  <a:schemeClr val="tx1"/>
                </a:solidFill>
                <a:effectLst>
                  <a:outerShdw blurRad="38100" dist="38100" dir="2700000" algn="tl">
                    <a:srgbClr val="000000">
                      <a:alpha val="43137"/>
                    </a:srgbClr>
                  </a:outerShdw>
                </a:effectLst>
              </a:rPr>
              <a:t>procurements </a:t>
            </a:r>
            <a:r>
              <a:rPr lang="en-US" sz="1500" dirty="0" smtClean="0">
                <a:solidFill>
                  <a:schemeClr val="tx1"/>
                </a:solidFill>
                <a:effectLst>
                  <a:outerShdw blurRad="38100" dist="38100" dir="2700000" algn="tl">
                    <a:srgbClr val="000000">
                      <a:alpha val="43137"/>
                    </a:srgbClr>
                  </a:outerShdw>
                </a:effectLst>
              </a:rPr>
              <a:t>receive comments and recommendations from the State CTO </a:t>
            </a:r>
          </a:p>
          <a:p>
            <a:pPr algn="ctr"/>
            <a:endParaRPr lang="en-US" sz="2400" dirty="0">
              <a:solidFill>
                <a:schemeClr val="tx1"/>
              </a:solidFill>
              <a:effectLst>
                <a:outerShdw blurRad="38100" dist="38100" dir="2700000" algn="tl">
                  <a:srgbClr val="000000">
                    <a:alpha val="43137"/>
                  </a:srgbClr>
                </a:outerShdw>
              </a:effectLst>
            </a:endParaRPr>
          </a:p>
        </p:txBody>
      </p:sp>
      <p:sp>
        <p:nvSpPr>
          <p:cNvPr id="2" name="TextBox 1"/>
          <p:cNvSpPr txBox="1"/>
          <p:nvPr/>
        </p:nvSpPr>
        <p:spPr>
          <a:xfrm>
            <a:off x="3893077" y="1767278"/>
            <a:ext cx="4414897" cy="461665"/>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Solicitation Preparation - Stage 3</a:t>
            </a:r>
            <a:endParaRPr lang="en-US" sz="2400" b="1" i="1" dirty="0"/>
          </a:p>
        </p:txBody>
      </p:sp>
      <p:sp>
        <p:nvSpPr>
          <p:cNvPr id="31" name="Rectangle 30"/>
          <p:cNvSpPr/>
          <p:nvPr/>
        </p:nvSpPr>
        <p:spPr>
          <a:xfrm>
            <a:off x="2462447" y="3925602"/>
            <a:ext cx="8694154" cy="1540209"/>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dirty="0" smtClean="0">
              <a:solidFill>
                <a:schemeClr val="tx1"/>
              </a:solidFill>
              <a:effectLst>
                <a:outerShdw blurRad="38100" dist="38100" dir="2700000" algn="tl">
                  <a:srgbClr val="000000">
                    <a:alpha val="43137"/>
                  </a:srgbClr>
                </a:outerShdw>
              </a:effectLst>
            </a:endParaRPr>
          </a:p>
          <a:p>
            <a:pPr algn="ctr"/>
            <a:endParaRPr lang="en-US" sz="200" i="1" u="sng"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DOAS </a:t>
            </a:r>
            <a:r>
              <a:rPr lang="en-US" sz="2000" i="1" u="sng" dirty="0">
                <a:solidFill>
                  <a:schemeClr val="tx1"/>
                </a:solidFill>
                <a:effectLst>
                  <a:outerShdw blurRad="38100" dist="38100" dir="2700000" algn="tl">
                    <a:srgbClr val="000000">
                      <a:alpha val="43137"/>
                    </a:srgbClr>
                  </a:outerShdw>
                </a:effectLst>
              </a:rPr>
              <a:t>Value </a:t>
            </a:r>
            <a:r>
              <a:rPr lang="en-US" sz="2000" i="1" u="sng" dirty="0" smtClean="0">
                <a:solidFill>
                  <a:schemeClr val="tx1"/>
                </a:solidFill>
                <a:effectLst>
                  <a:outerShdw blurRad="38100" dist="38100" dir="2700000" algn="tl">
                    <a:srgbClr val="000000">
                      <a:alpha val="43137"/>
                    </a:srgbClr>
                  </a:outerShdw>
                </a:effectLst>
              </a:rPr>
              <a:t>Add</a:t>
            </a:r>
          </a:p>
          <a:p>
            <a:pPr algn="ctr"/>
            <a:endParaRPr lang="en-US" sz="500" i="1" dirty="0">
              <a:solidFill>
                <a:schemeClr val="tx1"/>
              </a:solidFill>
              <a:effectLst>
                <a:outerShdw blurRad="38100" dist="38100" dir="2700000" algn="tl">
                  <a:srgbClr val="000000">
                    <a:alpha val="43137"/>
                  </a:srgbClr>
                </a:outerShdw>
              </a:effectLst>
            </a:endParaRPr>
          </a:p>
          <a:p>
            <a:pPr algn="ctr"/>
            <a:r>
              <a:rPr lang="en-US" sz="1600" dirty="0">
                <a:solidFill>
                  <a:schemeClr val="tx1"/>
                </a:solidFill>
                <a:effectLst>
                  <a:outerShdw blurRad="38100" dist="38100" dir="2700000" algn="tl">
                    <a:srgbClr val="000000">
                      <a:alpha val="43137"/>
                    </a:srgbClr>
                  </a:outerShdw>
                </a:effectLst>
              </a:rPr>
              <a:t>DOAS </a:t>
            </a:r>
            <a:r>
              <a:rPr lang="en-US" sz="1600" dirty="0" smtClean="0">
                <a:solidFill>
                  <a:schemeClr val="tx1"/>
                </a:solidFill>
                <a:effectLst>
                  <a:outerShdw blurRad="38100" dist="38100" dir="2700000" algn="tl">
                    <a:srgbClr val="000000">
                      <a:alpha val="43137"/>
                    </a:srgbClr>
                  </a:outerShdw>
                </a:effectLst>
              </a:rPr>
              <a:t>will collaborate with the State Entity and SMEs to provide the best solution model of cross industry proven technology.  DOAS will assist with sourcing tools, solicitation templates, evaluation documents, and contract templates.  DOAS will work with the State Entities legal, to develop terms and conditions language</a:t>
            </a:r>
            <a:endParaRPr lang="en-US" sz="1600" dirty="0">
              <a:solidFill>
                <a:schemeClr val="tx1"/>
              </a:solidFill>
              <a:effectLst>
                <a:outerShdw blurRad="38100" dist="38100" dir="2700000" algn="tl">
                  <a:srgbClr val="000000">
                    <a:alpha val="43137"/>
                  </a:srgbClr>
                </a:outerShdw>
              </a:effectLst>
            </a:endParaRPr>
          </a:p>
          <a:p>
            <a:pPr algn="ctr"/>
            <a:endParaRPr lang="en-US" sz="1600" dirty="0">
              <a:solidFill>
                <a:schemeClr val="tx1"/>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3158CFE2-86EA-4C85-8293-BB6618C5B608}" type="slidenum">
              <a:rPr lang="en-US" smtClean="0"/>
              <a:pPr/>
              <a:t>16</a:t>
            </a:fld>
            <a:endParaRPr lang="en-US"/>
          </a:p>
        </p:txBody>
      </p:sp>
      <p:sp>
        <p:nvSpPr>
          <p:cNvPr id="30" name="Rectangle 29"/>
          <p:cNvSpPr/>
          <p:nvPr/>
        </p:nvSpPr>
        <p:spPr>
          <a:xfrm>
            <a:off x="1060649" y="5556933"/>
            <a:ext cx="8704013" cy="999969"/>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State Entity </a:t>
            </a:r>
            <a:r>
              <a:rPr lang="en-US" sz="2000" i="1" u="sng" dirty="0">
                <a:solidFill>
                  <a:schemeClr val="tx1"/>
                </a:solidFill>
                <a:effectLst>
                  <a:outerShdw blurRad="38100" dist="38100" dir="2700000" algn="tl">
                    <a:srgbClr val="000000">
                      <a:alpha val="43137"/>
                    </a:srgbClr>
                  </a:outerShdw>
                </a:effectLst>
              </a:rPr>
              <a:t>Value </a:t>
            </a:r>
            <a:r>
              <a:rPr lang="en-US" sz="2000" i="1" u="sng" dirty="0" smtClean="0">
                <a:solidFill>
                  <a:schemeClr val="tx1"/>
                </a:solidFill>
                <a:effectLst>
                  <a:outerShdw blurRad="38100" dist="38100" dir="2700000" algn="tl">
                    <a:srgbClr val="000000">
                      <a:alpha val="43137"/>
                    </a:srgbClr>
                  </a:outerShdw>
                </a:effectLst>
              </a:rPr>
              <a:t>Add</a:t>
            </a:r>
          </a:p>
          <a:p>
            <a:pPr algn="ctr"/>
            <a:endParaRPr lang="en-US" sz="500" i="1" dirty="0">
              <a:solidFill>
                <a:schemeClr val="tx1"/>
              </a:solidFill>
              <a:effectLst>
                <a:outerShdw blurRad="38100" dist="38100" dir="2700000" algn="tl">
                  <a:srgbClr val="000000">
                    <a:alpha val="43137"/>
                  </a:srgbClr>
                </a:outerShdw>
              </a:effectLst>
            </a:endParaRPr>
          </a:p>
          <a:p>
            <a:pPr algn="ctr"/>
            <a:r>
              <a:rPr lang="en-US" sz="1600" dirty="0" smtClean="0">
                <a:solidFill>
                  <a:schemeClr val="tx1"/>
                </a:solidFill>
                <a:effectLst>
                  <a:outerShdw blurRad="38100" dist="38100" dir="2700000" algn="tl">
                    <a:srgbClr val="000000">
                      <a:alpha val="43137"/>
                    </a:srgbClr>
                  </a:outerShdw>
                </a:effectLst>
              </a:rPr>
              <a:t>State Entity will provide specifications, review RFP and all attachments, secure State Entity approvals to move forward and help with evaluation forms</a:t>
            </a:r>
          </a:p>
          <a:p>
            <a:pPr algn="ctr"/>
            <a:endParaRPr lang="en-US" sz="2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92784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250"/>
                                  </p:stCondLst>
                                  <p:childTnLst>
                                    <p:set>
                                      <p:cBhvr>
                                        <p:cTn id="6" dur="1" fill="hold">
                                          <p:stCondLst>
                                            <p:cond delay="0"/>
                                          </p:stCondLst>
                                        </p:cTn>
                                        <p:tgtEl>
                                          <p:spTgt spid="29"/>
                                        </p:tgtEl>
                                        <p:attrNameLst>
                                          <p:attrName>style.visibility</p:attrName>
                                        </p:attrNameLst>
                                      </p:cBhvr>
                                      <p:to>
                                        <p:strVal val="visible"/>
                                      </p:to>
                                    </p:set>
                                    <p:anim calcmode="lin" valueType="num">
                                      <p:cBhvr>
                                        <p:cTn id="7" dur="750" fill="hold"/>
                                        <p:tgtEl>
                                          <p:spTgt spid="29"/>
                                        </p:tgtEl>
                                        <p:attrNameLst>
                                          <p:attrName>ppt_w</p:attrName>
                                        </p:attrNameLst>
                                      </p:cBhvr>
                                      <p:tavLst>
                                        <p:tav tm="0">
                                          <p:val>
                                            <p:fltVal val="0"/>
                                          </p:val>
                                        </p:tav>
                                        <p:tav tm="100000">
                                          <p:val>
                                            <p:strVal val="#ppt_w"/>
                                          </p:val>
                                        </p:tav>
                                      </p:tavLst>
                                    </p:anim>
                                    <p:anim calcmode="lin" valueType="num">
                                      <p:cBhvr>
                                        <p:cTn id="8" dur="750" fill="hold"/>
                                        <p:tgtEl>
                                          <p:spTgt spid="29"/>
                                        </p:tgtEl>
                                        <p:attrNameLst>
                                          <p:attrName>ppt_h</p:attrName>
                                        </p:attrNameLst>
                                      </p:cBhvr>
                                      <p:tavLst>
                                        <p:tav tm="0">
                                          <p:val>
                                            <p:fltVal val="0"/>
                                          </p:val>
                                        </p:tav>
                                        <p:tav tm="100000">
                                          <p:val>
                                            <p:strVal val="#ppt_h"/>
                                          </p:val>
                                        </p:tav>
                                      </p:tavLst>
                                    </p:anim>
                                    <p:animEffect transition="in" filter="fade">
                                      <p:cBhvr>
                                        <p:cTn id="9" dur="750"/>
                                        <p:tgtEl>
                                          <p:spTgt spid="29"/>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750" fill="hold"/>
                                        <p:tgtEl>
                                          <p:spTgt spid="31"/>
                                        </p:tgtEl>
                                        <p:attrNameLst>
                                          <p:attrName>ppt_w</p:attrName>
                                        </p:attrNameLst>
                                      </p:cBhvr>
                                      <p:tavLst>
                                        <p:tav tm="0">
                                          <p:val>
                                            <p:fltVal val="0"/>
                                          </p:val>
                                        </p:tav>
                                        <p:tav tm="100000">
                                          <p:val>
                                            <p:strVal val="#ppt_w"/>
                                          </p:val>
                                        </p:tav>
                                      </p:tavLst>
                                    </p:anim>
                                    <p:anim calcmode="lin" valueType="num">
                                      <p:cBhvr>
                                        <p:cTn id="13" dur="750" fill="hold"/>
                                        <p:tgtEl>
                                          <p:spTgt spid="31"/>
                                        </p:tgtEl>
                                        <p:attrNameLst>
                                          <p:attrName>ppt_h</p:attrName>
                                        </p:attrNameLst>
                                      </p:cBhvr>
                                      <p:tavLst>
                                        <p:tav tm="0">
                                          <p:val>
                                            <p:fltVal val="0"/>
                                          </p:val>
                                        </p:tav>
                                        <p:tav tm="100000">
                                          <p:val>
                                            <p:strVal val="#ppt_h"/>
                                          </p:val>
                                        </p:tav>
                                      </p:tavLst>
                                    </p:anim>
                                    <p:animEffect transition="in" filter="fade">
                                      <p:cBhvr>
                                        <p:cTn id="14" dur="750"/>
                                        <p:tgtEl>
                                          <p:spTgt spid="31"/>
                                        </p:tgtEl>
                                      </p:cBhvr>
                                    </p:animEffect>
                                  </p:childTnLst>
                                </p:cTn>
                              </p:par>
                              <p:par>
                                <p:cTn id="15" presetID="53" presetClass="entr" presetSubtype="16" fill="hold" grpId="0" nodeType="withEffect">
                                  <p:stCondLst>
                                    <p:cond delay="2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750" fill="hold"/>
                                        <p:tgtEl>
                                          <p:spTgt spid="30"/>
                                        </p:tgtEl>
                                        <p:attrNameLst>
                                          <p:attrName>ppt_w</p:attrName>
                                        </p:attrNameLst>
                                      </p:cBhvr>
                                      <p:tavLst>
                                        <p:tav tm="0">
                                          <p:val>
                                            <p:fltVal val="0"/>
                                          </p:val>
                                        </p:tav>
                                        <p:tav tm="100000">
                                          <p:val>
                                            <p:strVal val="#ppt_w"/>
                                          </p:val>
                                        </p:tav>
                                      </p:tavLst>
                                    </p:anim>
                                    <p:anim calcmode="lin" valueType="num">
                                      <p:cBhvr>
                                        <p:cTn id="18" dur="750" fill="hold"/>
                                        <p:tgtEl>
                                          <p:spTgt spid="30"/>
                                        </p:tgtEl>
                                        <p:attrNameLst>
                                          <p:attrName>ppt_h</p:attrName>
                                        </p:attrNameLst>
                                      </p:cBhvr>
                                      <p:tavLst>
                                        <p:tav tm="0">
                                          <p:val>
                                            <p:fltVal val="0"/>
                                          </p:val>
                                        </p:tav>
                                        <p:tav tm="100000">
                                          <p:val>
                                            <p:strVal val="#ppt_h"/>
                                          </p:val>
                                        </p:tav>
                                      </p:tavLst>
                                    </p:anim>
                                    <p:animEffect transition="in" filter="fade">
                                      <p:cBhvr>
                                        <p:cTn id="19"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P spid="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5203739" y="2266229"/>
            <a:ext cx="1478183" cy="4090122"/>
          </a:xfrm>
          <a:prstGeom prst="rect">
            <a:avLst/>
          </a:prstGeom>
          <a:solidFill>
            <a:schemeClr val="accent4">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sp>
        <p:nvSpPr>
          <p:cNvPr id="29" name="TextBox 28"/>
          <p:cNvSpPr txBox="1"/>
          <p:nvPr/>
        </p:nvSpPr>
        <p:spPr>
          <a:xfrm>
            <a:off x="3229955" y="123559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0" name="Right Arrow 19"/>
          <p:cNvSpPr/>
          <p:nvPr/>
        </p:nvSpPr>
        <p:spPr>
          <a:xfrm>
            <a:off x="9930417" y="233593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8383557" y="233685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6809524" y="233685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7950030" y="4849304"/>
            <a:ext cx="3670138" cy="891626"/>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18067" y="3325293"/>
            <a:ext cx="1590997" cy="1194223"/>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6771097" y="2290953"/>
            <a:ext cx="4958049" cy="1166613"/>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5232226" y="233685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3685366" y="233015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15" name="Right Arrow 14"/>
          <p:cNvSpPr/>
          <p:nvPr/>
        </p:nvSpPr>
        <p:spPr>
          <a:xfrm>
            <a:off x="2127076" y="233685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6" name="Right Arrow 5"/>
          <p:cNvSpPr/>
          <p:nvPr/>
        </p:nvSpPr>
        <p:spPr>
          <a:xfrm>
            <a:off x="568786" y="2336854"/>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sp>
        <p:nvSpPr>
          <p:cNvPr id="46" name="Right Arrow 45"/>
          <p:cNvSpPr/>
          <p:nvPr/>
        </p:nvSpPr>
        <p:spPr>
          <a:xfrm>
            <a:off x="3669760" y="2197658"/>
            <a:ext cx="1764825" cy="1344210"/>
          </a:xfrm>
          <a:prstGeom prst="rightArrow">
            <a:avLst/>
          </a:prstGeom>
          <a:solidFill>
            <a:schemeClr val="bg1">
              <a:alpha val="5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ffectLst>
                <a:outerShdw blurRad="38100" dist="38100" dir="2700000" algn="tl">
                  <a:srgbClr val="000000">
                    <a:alpha val="43137"/>
                  </a:srgbClr>
                </a:outerShdw>
              </a:effectLst>
            </a:endParaRPr>
          </a:p>
        </p:txBody>
      </p:sp>
      <p:sp>
        <p:nvSpPr>
          <p:cNvPr id="44" name="Rectangle 43"/>
          <p:cNvSpPr/>
          <p:nvPr/>
        </p:nvSpPr>
        <p:spPr>
          <a:xfrm>
            <a:off x="464941" y="2239569"/>
            <a:ext cx="3206444" cy="1200641"/>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636016" y="3528889"/>
            <a:ext cx="1432757" cy="1118134"/>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3158CFE2-86EA-4C85-8293-BB6618C5B608}" type="slidenum">
              <a:rPr lang="en-US" smtClean="0"/>
              <a:pPr/>
              <a:t>17</a:t>
            </a:fld>
            <a:endParaRPr lang="en-US"/>
          </a:p>
        </p:txBody>
      </p:sp>
      <p:grpSp>
        <p:nvGrpSpPr>
          <p:cNvPr id="38" name="Group 37"/>
          <p:cNvGrpSpPr/>
          <p:nvPr/>
        </p:nvGrpSpPr>
        <p:grpSpPr>
          <a:xfrm>
            <a:off x="496472" y="3286173"/>
            <a:ext cx="10873024" cy="3724872"/>
            <a:chOff x="496472" y="3433313"/>
            <a:chExt cx="10873024" cy="3724872"/>
          </a:xfrm>
        </p:grpSpPr>
        <p:sp>
          <p:nvSpPr>
            <p:cNvPr id="59" name="TextBox 58"/>
            <p:cNvSpPr txBox="1"/>
            <p:nvPr/>
          </p:nvSpPr>
          <p:spPr>
            <a:xfrm>
              <a:off x="3610270" y="3441103"/>
              <a:ext cx="1560890" cy="243143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Develop sourcing strategy</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Generate evaluation criteria</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Develop bid factors for sourcing</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Generate questions for RFP</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Create RFP according to format</a:t>
              </a:r>
              <a:endParaRPr lang="en-US" sz="1200" dirty="0">
                <a:solidFill>
                  <a:schemeClr val="bg1">
                    <a:lumMod val="65000"/>
                  </a:schemeClr>
                </a:solidFill>
              </a:endParaRPr>
            </a:p>
          </p:txBody>
        </p:sp>
        <p:sp>
          <p:nvSpPr>
            <p:cNvPr id="60" name="TextBox 59"/>
            <p:cNvSpPr txBox="1"/>
            <p:nvPr/>
          </p:nvSpPr>
          <p:spPr>
            <a:xfrm>
              <a:off x="5160163" y="3435432"/>
              <a:ext cx="1574520" cy="335476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Post </a:t>
              </a:r>
              <a:r>
                <a:rPr lang="en-US" sz="1200" dirty="0" err="1" smtClean="0">
                  <a:effectLst>
                    <a:outerShdw blurRad="38100" dist="38100" dir="2700000" algn="tl">
                      <a:srgbClr val="000000">
                        <a:alpha val="43137"/>
                      </a:srgbClr>
                    </a:outerShdw>
                  </a:effectLst>
                </a:rPr>
                <a:t>eRFx</a:t>
              </a:r>
              <a:r>
                <a:rPr lang="en-US" sz="1200" dirty="0" smtClean="0">
                  <a:effectLst>
                    <a:outerShdw blurRad="38100" dist="38100" dir="2700000" algn="tl">
                      <a:srgbClr val="000000">
                        <a:alpha val="43137"/>
                      </a:srgbClr>
                    </a:outerShdw>
                  </a:effectLst>
                </a:rPr>
                <a:t> advertisement or bid notice to the GPR</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Conduct Q&amp;A session</a:t>
              </a:r>
            </a:p>
            <a:p>
              <a:endParaRPr lang="en-US" sz="5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Conduct offeror conference</a:t>
              </a:r>
            </a:p>
            <a:p>
              <a:endParaRPr lang="en-US" sz="5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Select implementation path</a:t>
              </a:r>
            </a:p>
            <a:p>
              <a:endParaRPr lang="en-US" sz="5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Develop  negotiation plan</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Receive bids</a:t>
              </a:r>
            </a:p>
            <a:p>
              <a:pPr marL="171450" indent="-171450">
                <a:buFont typeface="Wingdings" panose="05000000000000000000" pitchFamily="2" charset="2"/>
                <a:buChar char="ü"/>
              </a:pPr>
              <a:endParaRPr lang="en-US" sz="1200" dirty="0">
                <a:effectLst>
                  <a:outerShdw blurRad="38100" dist="38100" dir="2700000" algn="tl">
                    <a:srgbClr val="000000">
                      <a:alpha val="43137"/>
                    </a:srgbClr>
                  </a:outerShdw>
                </a:effectLst>
              </a:endParaRPr>
            </a:p>
          </p:txBody>
        </p:sp>
        <p:sp>
          <p:nvSpPr>
            <p:cNvPr id="61" name="TextBox 60"/>
            <p:cNvSpPr txBox="1"/>
            <p:nvPr/>
          </p:nvSpPr>
          <p:spPr>
            <a:xfrm>
              <a:off x="6739567" y="3437441"/>
              <a:ext cx="1622970" cy="2323713"/>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Conduct administrative review</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Analyze cost proposal</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Evaluate technical proposal</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negotiation</a:t>
              </a:r>
            </a:p>
            <a:p>
              <a:pPr marL="171450" indent="-171450"/>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Select Suppliers</a:t>
              </a:r>
            </a:p>
            <a:p>
              <a:pPr marL="171450" indent="-171450"/>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Finalize contract</a:t>
              </a:r>
              <a:endParaRPr lang="en-US" sz="1200" dirty="0">
                <a:solidFill>
                  <a:schemeClr val="bg1">
                    <a:lumMod val="65000"/>
                  </a:schemeClr>
                </a:solidFill>
              </a:endParaRPr>
            </a:p>
          </p:txBody>
        </p:sp>
        <p:sp>
          <p:nvSpPr>
            <p:cNvPr id="62" name="TextBox 61"/>
            <p:cNvSpPr txBox="1"/>
            <p:nvPr/>
          </p:nvSpPr>
          <p:spPr>
            <a:xfrm>
              <a:off x="8317925" y="3440210"/>
              <a:ext cx="1488194" cy="243143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Issue Intent to Award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Handle supplier protests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Issue Notice of Award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Document and store contract / purchase details</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Implement new agreement</a:t>
              </a:r>
              <a:endParaRPr lang="en-US" sz="1200" dirty="0">
                <a:solidFill>
                  <a:schemeClr val="bg1">
                    <a:lumMod val="65000"/>
                  </a:schemeClr>
                </a:solidFill>
              </a:endParaRPr>
            </a:p>
          </p:txBody>
        </p:sp>
        <p:sp>
          <p:nvSpPr>
            <p:cNvPr id="63" name="TextBox 62"/>
            <p:cNvSpPr txBox="1"/>
            <p:nvPr/>
          </p:nvSpPr>
          <p:spPr>
            <a:xfrm>
              <a:off x="9835818" y="3433313"/>
              <a:ext cx="1533678" cy="1800493"/>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Create contract administration plan</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Sustain results</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Track contract performance</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Track supplier performance</a:t>
              </a:r>
              <a:endParaRPr lang="en-US" sz="1200" dirty="0">
                <a:solidFill>
                  <a:schemeClr val="bg1">
                    <a:lumMod val="65000"/>
                  </a:schemeClr>
                </a:solidFill>
              </a:endParaRPr>
            </a:p>
          </p:txBody>
        </p:sp>
        <p:sp>
          <p:nvSpPr>
            <p:cNvPr id="64" name="TextBox 63"/>
            <p:cNvSpPr txBox="1"/>
            <p:nvPr/>
          </p:nvSpPr>
          <p:spPr>
            <a:xfrm>
              <a:off x="496472" y="3440219"/>
              <a:ext cx="1665524" cy="2616101"/>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Identify need for purchase</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exceptions to state purchasing act</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Order of Precedence</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where a sourcing event is required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Review special approvals or restrictions</a:t>
              </a:r>
              <a:endParaRPr lang="en-US" sz="1200" dirty="0">
                <a:solidFill>
                  <a:schemeClr val="bg1">
                    <a:lumMod val="65000"/>
                  </a:schemeClr>
                </a:solidFill>
              </a:endParaRPr>
            </a:p>
          </p:txBody>
        </p:sp>
        <p:sp>
          <p:nvSpPr>
            <p:cNvPr id="65" name="TextBox 64"/>
            <p:cNvSpPr txBox="1"/>
            <p:nvPr/>
          </p:nvSpPr>
          <p:spPr>
            <a:xfrm>
              <a:off x="2026865" y="3434089"/>
              <a:ext cx="1523564" cy="3724096"/>
            </a:xfrm>
            <a:prstGeom prst="rect">
              <a:avLst/>
            </a:prstGeom>
            <a:noFill/>
          </p:spPr>
          <p:txBody>
            <a:bodyPr wrap="square" rtlCol="0">
              <a:spAutoFit/>
            </a:bodyPr>
            <a:lstStyle/>
            <a:p>
              <a:pPr marL="171450" indent="-171450">
                <a:buFont typeface="Wingdings" panose="05000000000000000000" pitchFamily="2" charset="2"/>
                <a:buChar char="ü"/>
              </a:pPr>
              <a:r>
                <a:rPr lang="en-US" sz="1200" dirty="0">
                  <a:solidFill>
                    <a:schemeClr val="bg1">
                      <a:lumMod val="65000"/>
                    </a:schemeClr>
                  </a:solidFill>
                </a:rPr>
                <a:t>I</a:t>
              </a:r>
              <a:r>
                <a:rPr lang="en-US" sz="1200" dirty="0" smtClean="0">
                  <a:solidFill>
                    <a:schemeClr val="bg1">
                      <a:lumMod val="65000"/>
                    </a:schemeClr>
                  </a:solidFill>
                </a:rPr>
                <a:t>dentify most appropriate purchase method</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cross-functional team</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Decide on required analysis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Estimate contract  value or annual spend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Address market and budget constraints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Address delegated purchasing authority</a:t>
              </a:r>
            </a:p>
            <a:p>
              <a:pPr marL="171450" indent="-171450">
                <a:buFont typeface="Wingdings" panose="05000000000000000000" pitchFamily="2" charset="2"/>
                <a:buChar char="ü"/>
              </a:pPr>
              <a:endParaRPr lang="en-US" sz="1200" dirty="0" smtClean="0">
                <a:effectLst>
                  <a:outerShdw blurRad="38100" dist="38100" dir="2700000" algn="tl">
                    <a:srgbClr val="000000">
                      <a:alpha val="43137"/>
                    </a:srgbClr>
                  </a:outerShdw>
                </a:effectLst>
              </a:endParaRPr>
            </a:p>
          </p:txBody>
        </p:sp>
      </p:grpSp>
      <p:sp>
        <p:nvSpPr>
          <p:cNvPr id="66" name="TextBox 65"/>
          <p:cNvSpPr txBox="1"/>
          <p:nvPr/>
        </p:nvSpPr>
        <p:spPr>
          <a:xfrm>
            <a:off x="3893077" y="1767278"/>
            <a:ext cx="4414897" cy="461665"/>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Solicitation Process - Stage 4</a:t>
            </a:r>
            <a:endParaRPr lang="en-US" sz="2400" b="1" i="1" dirty="0"/>
          </a:p>
        </p:txBody>
      </p:sp>
    </p:spTree>
    <p:extLst>
      <p:ext uri="{BB962C8B-B14F-4D97-AF65-F5344CB8AC3E}">
        <p14:creationId xmlns:p14="http://schemas.microsoft.com/office/powerpoint/2010/main" val="1253453738"/>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568786" y="3025481"/>
            <a:ext cx="11064307" cy="1028503"/>
            <a:chOff x="579296" y="2267096"/>
            <a:chExt cx="11064307" cy="1028503"/>
          </a:xfrm>
        </p:grpSpPr>
        <p:sp>
          <p:nvSpPr>
            <p:cNvPr id="15" name="Right Arrow 14"/>
            <p:cNvSpPr/>
            <p:nvPr/>
          </p:nvSpPr>
          <p:spPr>
            <a:xfrm>
              <a:off x="9940927" y="227287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8394067" y="22737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6820034" y="227379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5242736" y="227379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3695876" y="22670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20" name="Right Arrow 19"/>
            <p:cNvSpPr/>
            <p:nvPr/>
          </p:nvSpPr>
          <p:spPr>
            <a:xfrm>
              <a:off x="2137586" y="227379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26" name="Right Arrow 25"/>
            <p:cNvSpPr/>
            <p:nvPr/>
          </p:nvSpPr>
          <p:spPr>
            <a:xfrm>
              <a:off x="579296" y="2273796"/>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grpSp>
      <p:sp>
        <p:nvSpPr>
          <p:cNvPr id="27" name="TextBox 26"/>
          <p:cNvSpPr txBox="1"/>
          <p:nvPr/>
        </p:nvSpPr>
        <p:spPr>
          <a:xfrm>
            <a:off x="3230659" y="1227037"/>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8" name="Rectangle 27"/>
          <p:cNvSpPr/>
          <p:nvPr/>
        </p:nvSpPr>
        <p:spPr>
          <a:xfrm>
            <a:off x="440588" y="2310054"/>
            <a:ext cx="11481781" cy="2363034"/>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2449353" y="3707515"/>
            <a:ext cx="8702123" cy="1326941"/>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DOAS Value Add</a:t>
            </a:r>
          </a:p>
          <a:p>
            <a:pPr algn="ctr"/>
            <a:endParaRPr lang="en-US" sz="500" i="1" u="sng" dirty="0" smtClean="0">
              <a:solidFill>
                <a:schemeClr val="tx1"/>
              </a:solidFill>
              <a:effectLst>
                <a:outerShdw blurRad="38100" dist="38100" dir="2700000" algn="tl">
                  <a:srgbClr val="000000">
                    <a:alpha val="43137"/>
                  </a:srgbClr>
                </a:outerShdw>
              </a:effectLst>
            </a:endParaRPr>
          </a:p>
          <a:p>
            <a:pPr algn="ctr"/>
            <a:r>
              <a:rPr lang="en-US" sz="1600" dirty="0" smtClean="0">
                <a:solidFill>
                  <a:schemeClr val="tx1"/>
                </a:solidFill>
                <a:effectLst>
                  <a:outerShdw blurRad="38100" dist="38100" dir="2700000" algn="tl">
                    <a:srgbClr val="000000">
                      <a:alpha val="43137"/>
                    </a:srgbClr>
                  </a:outerShdw>
                </a:effectLst>
              </a:rPr>
              <a:t>DOAS or the State Entity will post the solicitation according to set state processes to provide qualified bidders an opportunity to bid on the request.  </a:t>
            </a:r>
            <a:r>
              <a:rPr lang="en-US" sz="1600" dirty="0">
                <a:solidFill>
                  <a:schemeClr val="tx1"/>
                </a:solidFill>
                <a:effectLst>
                  <a:outerShdw blurRad="38100" dist="38100" dir="2700000" algn="tl">
                    <a:srgbClr val="000000">
                      <a:alpha val="43137"/>
                    </a:srgbClr>
                  </a:outerShdw>
                </a:effectLst>
              </a:rPr>
              <a:t>DOAS </a:t>
            </a:r>
            <a:r>
              <a:rPr lang="en-US" sz="1600" dirty="0" smtClean="0">
                <a:solidFill>
                  <a:schemeClr val="tx1"/>
                </a:solidFill>
                <a:effectLst>
                  <a:outerShdw blurRad="38100" dist="38100" dir="2700000" algn="tl">
                    <a:srgbClr val="000000">
                      <a:alpha val="43137"/>
                    </a:srgbClr>
                  </a:outerShdw>
                </a:effectLst>
              </a:rPr>
              <a:t>will provide administrative functions (</a:t>
            </a:r>
            <a:r>
              <a:rPr lang="en-US" sz="1600" dirty="0" err="1" smtClean="0">
                <a:solidFill>
                  <a:schemeClr val="tx1"/>
                </a:solidFill>
                <a:effectLst>
                  <a:outerShdw blurRad="38100" dist="38100" dir="2700000" algn="tl">
                    <a:srgbClr val="000000">
                      <a:alpha val="43137"/>
                    </a:srgbClr>
                  </a:outerShdw>
                </a:effectLst>
              </a:rPr>
              <a:t>eg</a:t>
            </a:r>
            <a:r>
              <a:rPr lang="en-US" sz="1600" dirty="0" smtClean="0">
                <a:solidFill>
                  <a:schemeClr val="tx1"/>
                </a:solidFill>
                <a:effectLst>
                  <a:outerShdw blurRad="38100" dist="38100" dir="2700000" algn="tl">
                    <a:srgbClr val="000000">
                      <a:alpha val="43137"/>
                    </a:srgbClr>
                  </a:outerShdw>
                </a:effectLst>
              </a:rPr>
              <a:t>: Questions and Answers, Offerors Conferences, and Addendums to the RFP)</a:t>
            </a:r>
          </a:p>
          <a:p>
            <a:pPr algn="ctr"/>
            <a:endParaRPr lang="en-US" sz="1600" dirty="0">
              <a:solidFill>
                <a:schemeClr val="tx1"/>
              </a:solidFill>
              <a:effectLst>
                <a:outerShdw blurRad="38100" dist="38100" dir="2700000" algn="tl">
                  <a:srgbClr val="000000">
                    <a:alpha val="43137"/>
                  </a:srgbClr>
                </a:outerShdw>
              </a:effectLst>
            </a:endParaRPr>
          </a:p>
        </p:txBody>
      </p:sp>
      <p:sp>
        <p:nvSpPr>
          <p:cNvPr id="2" name="TextBox 1"/>
          <p:cNvSpPr txBox="1"/>
          <p:nvPr/>
        </p:nvSpPr>
        <p:spPr>
          <a:xfrm>
            <a:off x="3893077" y="1767278"/>
            <a:ext cx="4414897" cy="461665"/>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Solicitation Process - Stage 4</a:t>
            </a:r>
            <a:endParaRPr lang="en-US" sz="2400" b="1" i="1" dirty="0"/>
          </a:p>
        </p:txBody>
      </p:sp>
      <p:sp>
        <p:nvSpPr>
          <p:cNvPr id="3" name="Slide Number Placeholder 2"/>
          <p:cNvSpPr>
            <a:spLocks noGrp="1"/>
          </p:cNvSpPr>
          <p:nvPr>
            <p:ph type="sldNum" sz="quarter" idx="12"/>
          </p:nvPr>
        </p:nvSpPr>
        <p:spPr/>
        <p:txBody>
          <a:bodyPr/>
          <a:lstStyle/>
          <a:p>
            <a:fld id="{3158CFE2-86EA-4C85-8293-BB6618C5B608}" type="slidenum">
              <a:rPr lang="en-US" smtClean="0"/>
              <a:pPr/>
              <a:t>18</a:t>
            </a:fld>
            <a:endParaRPr lang="en-US"/>
          </a:p>
        </p:txBody>
      </p:sp>
      <p:sp>
        <p:nvSpPr>
          <p:cNvPr id="30" name="Rectangle 29"/>
          <p:cNvSpPr/>
          <p:nvPr/>
        </p:nvSpPr>
        <p:spPr>
          <a:xfrm>
            <a:off x="1050134" y="2522710"/>
            <a:ext cx="8721192" cy="1120169"/>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GTA Value Add</a:t>
            </a:r>
          </a:p>
          <a:p>
            <a:pPr algn="ctr"/>
            <a:endParaRPr lang="en-US" sz="500" i="1" u="sng" dirty="0" smtClean="0">
              <a:solidFill>
                <a:schemeClr val="tx1"/>
              </a:solidFill>
              <a:effectLst>
                <a:outerShdw blurRad="38100" dist="38100" dir="2700000" algn="tl">
                  <a:srgbClr val="000000">
                    <a:alpha val="43137"/>
                  </a:srgbClr>
                </a:outerShdw>
              </a:effectLst>
            </a:endParaRPr>
          </a:p>
          <a:p>
            <a:pPr algn="ctr"/>
            <a:r>
              <a:rPr lang="en-US" sz="1600" dirty="0" smtClean="0">
                <a:solidFill>
                  <a:schemeClr val="tx1"/>
                </a:solidFill>
                <a:effectLst>
                  <a:outerShdw blurRad="38100" dist="38100" dir="2700000" algn="tl">
                    <a:srgbClr val="000000">
                      <a:alpha val="43137"/>
                    </a:srgbClr>
                  </a:outerShdw>
                </a:effectLst>
              </a:rPr>
              <a:t>GTA can assist with answering technical questions from Question and Answer sessions and review contract for specific IT language or exceptions</a:t>
            </a:r>
          </a:p>
          <a:p>
            <a:pPr algn="ctr"/>
            <a:endParaRPr lang="en-US" sz="2400" dirty="0">
              <a:solidFill>
                <a:schemeClr val="tx1"/>
              </a:solidFill>
              <a:effectLst>
                <a:outerShdw blurRad="38100" dist="38100" dir="2700000" algn="tl">
                  <a:srgbClr val="000000">
                    <a:alpha val="43137"/>
                  </a:srgbClr>
                </a:outerShdw>
              </a:effectLst>
            </a:endParaRPr>
          </a:p>
        </p:txBody>
      </p:sp>
      <p:sp>
        <p:nvSpPr>
          <p:cNvPr id="31" name="Rectangle 30"/>
          <p:cNvSpPr/>
          <p:nvPr/>
        </p:nvSpPr>
        <p:spPr>
          <a:xfrm>
            <a:off x="1046275" y="5104141"/>
            <a:ext cx="8704013" cy="999969"/>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State Entity </a:t>
            </a:r>
            <a:r>
              <a:rPr lang="en-US" sz="2000" i="1" u="sng" dirty="0">
                <a:solidFill>
                  <a:schemeClr val="tx1"/>
                </a:solidFill>
                <a:effectLst>
                  <a:outerShdw blurRad="38100" dist="38100" dir="2700000" algn="tl">
                    <a:srgbClr val="000000">
                      <a:alpha val="43137"/>
                    </a:srgbClr>
                  </a:outerShdw>
                </a:effectLst>
              </a:rPr>
              <a:t>Value </a:t>
            </a:r>
            <a:r>
              <a:rPr lang="en-US" sz="2000" i="1" u="sng" dirty="0" smtClean="0">
                <a:solidFill>
                  <a:schemeClr val="tx1"/>
                </a:solidFill>
                <a:effectLst>
                  <a:outerShdw blurRad="38100" dist="38100" dir="2700000" algn="tl">
                    <a:srgbClr val="000000">
                      <a:alpha val="43137"/>
                    </a:srgbClr>
                  </a:outerShdw>
                </a:effectLst>
              </a:rPr>
              <a:t>Add</a:t>
            </a:r>
          </a:p>
          <a:p>
            <a:pPr algn="ctr"/>
            <a:endParaRPr lang="en-US" sz="500" i="1" dirty="0">
              <a:solidFill>
                <a:schemeClr val="tx1"/>
              </a:solidFill>
              <a:effectLst>
                <a:outerShdw blurRad="38100" dist="38100" dir="2700000" algn="tl">
                  <a:srgbClr val="000000">
                    <a:alpha val="43137"/>
                  </a:srgbClr>
                </a:outerShdw>
              </a:effectLst>
            </a:endParaRPr>
          </a:p>
          <a:p>
            <a:pPr algn="ctr"/>
            <a:r>
              <a:rPr lang="en-US" sz="1600" dirty="0" smtClean="0">
                <a:solidFill>
                  <a:schemeClr val="tx1"/>
                </a:solidFill>
                <a:effectLst>
                  <a:outerShdw blurRad="38100" dist="38100" dir="2700000" algn="tl">
                    <a:srgbClr val="000000">
                      <a:alpha val="43137"/>
                    </a:srgbClr>
                  </a:outerShdw>
                </a:effectLst>
              </a:rPr>
              <a:t>State Entity provides aid in answering questions and answers.  They participate in conferences if needed</a:t>
            </a:r>
          </a:p>
          <a:p>
            <a:pPr algn="ctr"/>
            <a:endParaRPr lang="en-US" sz="2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987086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250"/>
                                  </p:stCondLst>
                                  <p:childTnLst>
                                    <p:set>
                                      <p:cBhvr>
                                        <p:cTn id="6" dur="1" fill="hold">
                                          <p:stCondLst>
                                            <p:cond delay="0"/>
                                          </p:stCondLst>
                                        </p:cTn>
                                        <p:tgtEl>
                                          <p:spTgt spid="29"/>
                                        </p:tgtEl>
                                        <p:attrNameLst>
                                          <p:attrName>style.visibility</p:attrName>
                                        </p:attrNameLst>
                                      </p:cBhvr>
                                      <p:to>
                                        <p:strVal val="visible"/>
                                      </p:to>
                                    </p:set>
                                    <p:anim calcmode="lin" valueType="num">
                                      <p:cBhvr>
                                        <p:cTn id="7" dur="750" fill="hold"/>
                                        <p:tgtEl>
                                          <p:spTgt spid="29"/>
                                        </p:tgtEl>
                                        <p:attrNameLst>
                                          <p:attrName>ppt_w</p:attrName>
                                        </p:attrNameLst>
                                      </p:cBhvr>
                                      <p:tavLst>
                                        <p:tav tm="0">
                                          <p:val>
                                            <p:fltVal val="0"/>
                                          </p:val>
                                        </p:tav>
                                        <p:tav tm="100000">
                                          <p:val>
                                            <p:strVal val="#ppt_w"/>
                                          </p:val>
                                        </p:tav>
                                      </p:tavLst>
                                    </p:anim>
                                    <p:anim calcmode="lin" valueType="num">
                                      <p:cBhvr>
                                        <p:cTn id="8" dur="750" fill="hold"/>
                                        <p:tgtEl>
                                          <p:spTgt spid="29"/>
                                        </p:tgtEl>
                                        <p:attrNameLst>
                                          <p:attrName>ppt_h</p:attrName>
                                        </p:attrNameLst>
                                      </p:cBhvr>
                                      <p:tavLst>
                                        <p:tav tm="0">
                                          <p:val>
                                            <p:fltVal val="0"/>
                                          </p:val>
                                        </p:tav>
                                        <p:tav tm="100000">
                                          <p:val>
                                            <p:strVal val="#ppt_h"/>
                                          </p:val>
                                        </p:tav>
                                      </p:tavLst>
                                    </p:anim>
                                    <p:animEffect transition="in" filter="fade">
                                      <p:cBhvr>
                                        <p:cTn id="9" dur="750"/>
                                        <p:tgtEl>
                                          <p:spTgt spid="29"/>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30"/>
                                        </p:tgtEl>
                                        <p:attrNameLst>
                                          <p:attrName>style.visibility</p:attrName>
                                        </p:attrNameLst>
                                      </p:cBhvr>
                                      <p:to>
                                        <p:strVal val="visible"/>
                                      </p:to>
                                    </p:set>
                                    <p:anim calcmode="lin" valueType="num">
                                      <p:cBhvr>
                                        <p:cTn id="12" dur="750" fill="hold"/>
                                        <p:tgtEl>
                                          <p:spTgt spid="30"/>
                                        </p:tgtEl>
                                        <p:attrNameLst>
                                          <p:attrName>ppt_w</p:attrName>
                                        </p:attrNameLst>
                                      </p:cBhvr>
                                      <p:tavLst>
                                        <p:tav tm="0">
                                          <p:val>
                                            <p:fltVal val="0"/>
                                          </p:val>
                                        </p:tav>
                                        <p:tav tm="100000">
                                          <p:val>
                                            <p:strVal val="#ppt_w"/>
                                          </p:val>
                                        </p:tav>
                                      </p:tavLst>
                                    </p:anim>
                                    <p:anim calcmode="lin" valueType="num">
                                      <p:cBhvr>
                                        <p:cTn id="13" dur="750" fill="hold"/>
                                        <p:tgtEl>
                                          <p:spTgt spid="30"/>
                                        </p:tgtEl>
                                        <p:attrNameLst>
                                          <p:attrName>ppt_h</p:attrName>
                                        </p:attrNameLst>
                                      </p:cBhvr>
                                      <p:tavLst>
                                        <p:tav tm="0">
                                          <p:val>
                                            <p:fltVal val="0"/>
                                          </p:val>
                                        </p:tav>
                                        <p:tav tm="100000">
                                          <p:val>
                                            <p:strVal val="#ppt_h"/>
                                          </p:val>
                                        </p:tav>
                                      </p:tavLst>
                                    </p:anim>
                                    <p:animEffect transition="in" filter="fade">
                                      <p:cBhvr>
                                        <p:cTn id="14" dur="750"/>
                                        <p:tgtEl>
                                          <p:spTgt spid="30"/>
                                        </p:tgtEl>
                                      </p:cBhvr>
                                    </p:animEffect>
                                  </p:childTnLst>
                                </p:cTn>
                              </p:par>
                              <p:par>
                                <p:cTn id="15" presetID="53" presetClass="entr" presetSubtype="16" fill="hold" grpId="0" nodeType="withEffect">
                                  <p:stCondLst>
                                    <p:cond delay="250"/>
                                  </p:stCondLst>
                                  <p:childTnLst>
                                    <p:set>
                                      <p:cBhvr>
                                        <p:cTn id="16" dur="1" fill="hold">
                                          <p:stCondLst>
                                            <p:cond delay="0"/>
                                          </p:stCondLst>
                                        </p:cTn>
                                        <p:tgtEl>
                                          <p:spTgt spid="31"/>
                                        </p:tgtEl>
                                        <p:attrNameLst>
                                          <p:attrName>style.visibility</p:attrName>
                                        </p:attrNameLst>
                                      </p:cBhvr>
                                      <p:to>
                                        <p:strVal val="visible"/>
                                      </p:to>
                                    </p:set>
                                    <p:anim calcmode="lin" valueType="num">
                                      <p:cBhvr>
                                        <p:cTn id="17" dur="750" fill="hold"/>
                                        <p:tgtEl>
                                          <p:spTgt spid="31"/>
                                        </p:tgtEl>
                                        <p:attrNameLst>
                                          <p:attrName>ppt_w</p:attrName>
                                        </p:attrNameLst>
                                      </p:cBhvr>
                                      <p:tavLst>
                                        <p:tav tm="0">
                                          <p:val>
                                            <p:fltVal val="0"/>
                                          </p:val>
                                        </p:tav>
                                        <p:tav tm="100000">
                                          <p:val>
                                            <p:strVal val="#ppt_w"/>
                                          </p:val>
                                        </p:tav>
                                      </p:tavLst>
                                    </p:anim>
                                    <p:anim calcmode="lin" valueType="num">
                                      <p:cBhvr>
                                        <p:cTn id="18" dur="750" fill="hold"/>
                                        <p:tgtEl>
                                          <p:spTgt spid="31"/>
                                        </p:tgtEl>
                                        <p:attrNameLst>
                                          <p:attrName>ppt_h</p:attrName>
                                        </p:attrNameLst>
                                      </p:cBhvr>
                                      <p:tavLst>
                                        <p:tav tm="0">
                                          <p:val>
                                            <p:fltVal val="0"/>
                                          </p:val>
                                        </p:tav>
                                        <p:tav tm="100000">
                                          <p:val>
                                            <p:strVal val="#ppt_h"/>
                                          </p:val>
                                        </p:tav>
                                      </p:tavLst>
                                    </p:anim>
                                    <p:animEffect transition="in" filter="fade">
                                      <p:cBhvr>
                                        <p:cTn id="19" dur="7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764846" y="2273795"/>
            <a:ext cx="1535092" cy="3354274"/>
          </a:xfrm>
          <a:prstGeom prst="rect">
            <a:avLst/>
          </a:prstGeom>
          <a:solidFill>
            <a:schemeClr val="accent4">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sp>
        <p:nvSpPr>
          <p:cNvPr id="29" name="TextBox 28"/>
          <p:cNvSpPr txBox="1"/>
          <p:nvPr/>
        </p:nvSpPr>
        <p:spPr>
          <a:xfrm>
            <a:off x="3229958" y="124010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0" name="Right Arrow 19"/>
          <p:cNvSpPr/>
          <p:nvPr/>
        </p:nvSpPr>
        <p:spPr>
          <a:xfrm>
            <a:off x="9930417" y="233593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8383557" y="233685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8337376" y="2290952"/>
            <a:ext cx="3372537" cy="1142361"/>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6809524" y="233685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5232226" y="233685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3685366" y="233015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15" name="Right Arrow 14"/>
          <p:cNvSpPr/>
          <p:nvPr/>
        </p:nvSpPr>
        <p:spPr>
          <a:xfrm>
            <a:off x="2127076" y="233685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6" name="Right Arrow 5"/>
          <p:cNvSpPr/>
          <p:nvPr/>
        </p:nvSpPr>
        <p:spPr>
          <a:xfrm>
            <a:off x="568786" y="2336854"/>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sp>
        <p:nvSpPr>
          <p:cNvPr id="42" name="Rectangle 41"/>
          <p:cNvSpPr/>
          <p:nvPr/>
        </p:nvSpPr>
        <p:spPr>
          <a:xfrm>
            <a:off x="485638" y="2310385"/>
            <a:ext cx="4733208" cy="1122928"/>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a:off x="5218302" y="2195805"/>
            <a:ext cx="1764825" cy="1344210"/>
          </a:xfrm>
          <a:prstGeom prst="rightArrow">
            <a:avLst/>
          </a:prstGeom>
          <a:solidFill>
            <a:schemeClr val="bg1">
              <a:alpha val="5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3158CFE2-86EA-4C85-8293-BB6618C5B608}" type="slidenum">
              <a:rPr lang="en-US" smtClean="0"/>
              <a:pPr/>
              <a:t>19</a:t>
            </a:fld>
            <a:endParaRPr lang="en-US" dirty="0"/>
          </a:p>
        </p:txBody>
      </p:sp>
      <p:grpSp>
        <p:nvGrpSpPr>
          <p:cNvPr id="35" name="Group 34"/>
          <p:cNvGrpSpPr/>
          <p:nvPr/>
        </p:nvGrpSpPr>
        <p:grpSpPr>
          <a:xfrm>
            <a:off x="496472" y="3217473"/>
            <a:ext cx="10873024" cy="3793572"/>
            <a:chOff x="496472" y="3364613"/>
            <a:chExt cx="10873024" cy="3793572"/>
          </a:xfrm>
        </p:grpSpPr>
        <p:sp>
          <p:nvSpPr>
            <p:cNvPr id="36" name="TextBox 35"/>
            <p:cNvSpPr txBox="1"/>
            <p:nvPr/>
          </p:nvSpPr>
          <p:spPr>
            <a:xfrm>
              <a:off x="3610270" y="3441103"/>
              <a:ext cx="1560890" cy="243143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Develop sourcing strategy</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Generate evaluation criteria</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Develop bid factors for sourcing</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Generate questions for RFP</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Create RFP according to format</a:t>
              </a:r>
              <a:endParaRPr lang="en-US" sz="1200" dirty="0">
                <a:solidFill>
                  <a:schemeClr val="bg1">
                    <a:lumMod val="65000"/>
                  </a:schemeClr>
                </a:solidFill>
              </a:endParaRPr>
            </a:p>
          </p:txBody>
        </p:sp>
        <p:sp>
          <p:nvSpPr>
            <p:cNvPr id="37" name="TextBox 36"/>
            <p:cNvSpPr txBox="1"/>
            <p:nvPr/>
          </p:nvSpPr>
          <p:spPr>
            <a:xfrm>
              <a:off x="5160163" y="3435432"/>
              <a:ext cx="1574520" cy="335476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Post </a:t>
              </a:r>
              <a:r>
                <a:rPr lang="en-US" sz="1200" dirty="0" err="1" smtClean="0">
                  <a:solidFill>
                    <a:schemeClr val="bg1">
                      <a:lumMod val="65000"/>
                    </a:schemeClr>
                  </a:solidFill>
                </a:rPr>
                <a:t>eRFx</a:t>
              </a:r>
              <a:r>
                <a:rPr lang="en-US" sz="1200" dirty="0" smtClean="0">
                  <a:solidFill>
                    <a:schemeClr val="bg1">
                      <a:lumMod val="65000"/>
                    </a:schemeClr>
                  </a:solidFill>
                </a:rPr>
                <a:t> advertisement or bid notice to the GPR</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Q&amp;A session</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offeror conference</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Select implementation path</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Develop  negotiation plan</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Receive bids</a:t>
              </a:r>
            </a:p>
            <a:p>
              <a:pPr marL="171450" indent="-171450">
                <a:buFont typeface="Wingdings" panose="05000000000000000000" pitchFamily="2" charset="2"/>
                <a:buChar char="ü"/>
              </a:pPr>
              <a:endParaRPr lang="en-US" sz="1200" dirty="0">
                <a:effectLst>
                  <a:outerShdw blurRad="38100" dist="38100" dir="2700000" algn="tl">
                    <a:srgbClr val="000000">
                      <a:alpha val="43137"/>
                    </a:srgbClr>
                  </a:outerShdw>
                </a:effectLst>
              </a:endParaRPr>
            </a:p>
          </p:txBody>
        </p:sp>
        <p:sp>
          <p:nvSpPr>
            <p:cNvPr id="38" name="TextBox 37"/>
            <p:cNvSpPr txBox="1"/>
            <p:nvPr/>
          </p:nvSpPr>
          <p:spPr>
            <a:xfrm>
              <a:off x="6739567" y="3364613"/>
              <a:ext cx="1622970" cy="3062377"/>
            </a:xfrm>
            <a:prstGeom prst="rect">
              <a:avLst/>
            </a:prstGeom>
            <a:noFill/>
          </p:spPr>
          <p:txBody>
            <a:bodyPr wrap="square" rtlCol="0">
              <a:spAutoFit/>
            </a:bodyPr>
            <a:lstStyle/>
            <a:p>
              <a:endParaRPr lang="en-US" sz="5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Conduct administrative review</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Analyze cost proposal</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Evaluate technical proposal</a:t>
              </a:r>
            </a:p>
            <a:p>
              <a:endParaRPr lang="en-US" sz="5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Conduct negotiation</a:t>
              </a:r>
            </a:p>
            <a:p>
              <a:endParaRPr lang="en-US" sz="5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Select Suppliers</a:t>
              </a:r>
            </a:p>
            <a:p>
              <a:pPr marL="171450" indent="-171450"/>
              <a:endParaRPr lang="en-US" sz="5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Finalize contract</a:t>
              </a:r>
            </a:p>
            <a:p>
              <a:pPr marL="171450" indent="-171450">
                <a:buFont typeface="Wingdings" panose="05000000000000000000" pitchFamily="2" charset="2"/>
                <a:buChar char="ü"/>
              </a:pPr>
              <a:endParaRPr lang="en-US" sz="12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endParaRPr lang="en-US" sz="12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endParaRPr lang="en-US" sz="1200" dirty="0">
                <a:effectLst>
                  <a:outerShdw blurRad="38100" dist="38100" dir="2700000" algn="tl">
                    <a:srgbClr val="000000">
                      <a:alpha val="43137"/>
                    </a:srgbClr>
                  </a:outerShdw>
                </a:effectLst>
              </a:endParaRPr>
            </a:p>
          </p:txBody>
        </p:sp>
        <p:sp>
          <p:nvSpPr>
            <p:cNvPr id="41" name="TextBox 40"/>
            <p:cNvSpPr txBox="1"/>
            <p:nvPr/>
          </p:nvSpPr>
          <p:spPr>
            <a:xfrm>
              <a:off x="8317925" y="3440210"/>
              <a:ext cx="1488194" cy="243143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Issue Intent to Award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Handle supplier protests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Issue Notice of Award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Document and store contract / purchase details</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Implement new agreement</a:t>
              </a:r>
              <a:endParaRPr lang="en-US" sz="1200" dirty="0">
                <a:solidFill>
                  <a:schemeClr val="bg1">
                    <a:lumMod val="65000"/>
                  </a:schemeClr>
                </a:solidFill>
              </a:endParaRPr>
            </a:p>
          </p:txBody>
        </p:sp>
        <p:sp>
          <p:nvSpPr>
            <p:cNvPr id="46" name="TextBox 45"/>
            <p:cNvSpPr txBox="1"/>
            <p:nvPr/>
          </p:nvSpPr>
          <p:spPr>
            <a:xfrm>
              <a:off x="9835818" y="3433313"/>
              <a:ext cx="1533678" cy="1800493"/>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Create contract administration plan</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Sustain results</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Track contract performance</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Track supplier performance</a:t>
              </a:r>
              <a:endParaRPr lang="en-US" sz="1200" dirty="0">
                <a:solidFill>
                  <a:schemeClr val="bg1">
                    <a:lumMod val="65000"/>
                  </a:schemeClr>
                </a:solidFill>
              </a:endParaRPr>
            </a:p>
          </p:txBody>
        </p:sp>
        <p:sp>
          <p:nvSpPr>
            <p:cNvPr id="58" name="TextBox 57"/>
            <p:cNvSpPr txBox="1"/>
            <p:nvPr/>
          </p:nvSpPr>
          <p:spPr>
            <a:xfrm>
              <a:off x="496472" y="3440219"/>
              <a:ext cx="1665524" cy="2616101"/>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Identify need for purchase</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exceptions to state purchasing act</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Order of Precedence</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where a sourcing event is required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Review special approvals or restrictions</a:t>
              </a:r>
              <a:endParaRPr lang="en-US" sz="1200" dirty="0">
                <a:solidFill>
                  <a:schemeClr val="bg1">
                    <a:lumMod val="65000"/>
                  </a:schemeClr>
                </a:solidFill>
              </a:endParaRPr>
            </a:p>
          </p:txBody>
        </p:sp>
        <p:sp>
          <p:nvSpPr>
            <p:cNvPr id="59" name="TextBox 58"/>
            <p:cNvSpPr txBox="1"/>
            <p:nvPr/>
          </p:nvSpPr>
          <p:spPr>
            <a:xfrm>
              <a:off x="2026865" y="3434089"/>
              <a:ext cx="1523564" cy="3724096"/>
            </a:xfrm>
            <a:prstGeom prst="rect">
              <a:avLst/>
            </a:prstGeom>
            <a:noFill/>
          </p:spPr>
          <p:txBody>
            <a:bodyPr wrap="square" rtlCol="0">
              <a:spAutoFit/>
            </a:bodyPr>
            <a:lstStyle/>
            <a:p>
              <a:pPr marL="171450" indent="-171450">
                <a:buFont typeface="Wingdings" panose="05000000000000000000" pitchFamily="2" charset="2"/>
                <a:buChar char="ü"/>
              </a:pPr>
              <a:r>
                <a:rPr lang="en-US" sz="1200" dirty="0">
                  <a:solidFill>
                    <a:schemeClr val="bg1">
                      <a:lumMod val="65000"/>
                    </a:schemeClr>
                  </a:solidFill>
                </a:rPr>
                <a:t>I</a:t>
              </a:r>
              <a:r>
                <a:rPr lang="en-US" sz="1200" dirty="0" smtClean="0">
                  <a:solidFill>
                    <a:schemeClr val="bg1">
                      <a:lumMod val="65000"/>
                    </a:schemeClr>
                  </a:solidFill>
                </a:rPr>
                <a:t>dentify most appropriate purchase method</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cross-functional team</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Decide on required analysis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Estimate contract  value or annual spend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Address market and budget constraints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Address delegated purchasing authority</a:t>
              </a:r>
            </a:p>
            <a:p>
              <a:pPr marL="171450" indent="-171450">
                <a:buFont typeface="Wingdings" panose="05000000000000000000" pitchFamily="2" charset="2"/>
                <a:buChar char="ü"/>
              </a:pPr>
              <a:endParaRPr lang="en-US" sz="1200" dirty="0" smtClean="0">
                <a:solidFill>
                  <a:schemeClr val="bg1">
                    <a:lumMod val="65000"/>
                  </a:schemeClr>
                </a:solidFill>
              </a:endParaRPr>
            </a:p>
          </p:txBody>
        </p:sp>
      </p:grpSp>
      <p:sp>
        <p:nvSpPr>
          <p:cNvPr id="60" name="TextBox 59"/>
          <p:cNvSpPr txBox="1"/>
          <p:nvPr/>
        </p:nvSpPr>
        <p:spPr>
          <a:xfrm>
            <a:off x="3893077" y="1777788"/>
            <a:ext cx="4414897" cy="461665"/>
          </a:xfrm>
          <a:prstGeom prst="rect">
            <a:avLst/>
          </a:prstGeom>
          <a:noFill/>
        </p:spPr>
        <p:txBody>
          <a:bodyPr wrap="square" rtlCol="0">
            <a:spAutoFit/>
          </a:bodyPr>
          <a:lstStyle/>
          <a:p>
            <a:pPr algn="ctr"/>
            <a:r>
              <a:rPr lang="en-US" sz="2400" b="1" i="1" dirty="0">
                <a:effectLst>
                  <a:outerShdw blurRad="38100" dist="38100" dir="2700000" algn="tl">
                    <a:srgbClr val="000000">
                      <a:alpha val="43137"/>
                    </a:srgbClr>
                  </a:outerShdw>
                </a:effectLst>
              </a:rPr>
              <a:t>Evaluation </a:t>
            </a:r>
            <a:r>
              <a:rPr lang="en-US" sz="2400" b="1" i="1" dirty="0" smtClean="0">
                <a:effectLst>
                  <a:outerShdw blurRad="38100" dist="38100" dir="2700000" algn="tl">
                    <a:srgbClr val="000000">
                      <a:alpha val="43137"/>
                    </a:srgbClr>
                  </a:outerShdw>
                </a:effectLst>
              </a:rPr>
              <a:t>Process - Stage 5</a:t>
            </a:r>
            <a:endParaRPr lang="en-US" sz="2400" b="1" i="1" dirty="0"/>
          </a:p>
        </p:txBody>
      </p:sp>
    </p:spTree>
    <p:extLst>
      <p:ext uri="{BB962C8B-B14F-4D97-AF65-F5344CB8AC3E}">
        <p14:creationId xmlns:p14="http://schemas.microsoft.com/office/powerpoint/2010/main" val="3114554673"/>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sp>
        <p:nvSpPr>
          <p:cNvPr id="29" name="TextBox 28"/>
          <p:cNvSpPr txBox="1"/>
          <p:nvPr/>
        </p:nvSpPr>
        <p:spPr>
          <a:xfrm>
            <a:off x="5268954" y="1227750"/>
            <a:ext cx="1665841"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Agenda</a:t>
            </a:r>
            <a:endParaRPr lang="en-US" sz="3600" b="1" i="1" dirty="0">
              <a:effectLst>
                <a:outerShdw blurRad="38100" dist="38100" dir="2700000" algn="tl">
                  <a:srgbClr val="000000">
                    <a:alpha val="43137"/>
                  </a:srgbClr>
                </a:outerShdw>
              </a:effectLst>
            </a:endParaRPr>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3158CFE2-86EA-4C85-8293-BB6618C5B608}" type="slidenum">
              <a:rPr lang="en-US" smtClean="0"/>
              <a:pPr/>
              <a:t>2</a:t>
            </a:fld>
            <a:endParaRPr lang="en-US"/>
          </a:p>
        </p:txBody>
      </p:sp>
      <p:sp>
        <p:nvSpPr>
          <p:cNvPr id="15" name="Rectangle 14"/>
          <p:cNvSpPr/>
          <p:nvPr/>
        </p:nvSpPr>
        <p:spPr>
          <a:xfrm>
            <a:off x="1471449" y="1974373"/>
            <a:ext cx="9259618" cy="4170372"/>
          </a:xfrm>
          <a:prstGeom prst="rect">
            <a:avLst/>
          </a:prstGeom>
        </p:spPr>
        <p:txBody>
          <a:bodyPr wrap="square">
            <a:spAutoFit/>
          </a:bodyPr>
          <a:lstStyle/>
          <a:p>
            <a:pPr algn="ctr"/>
            <a:r>
              <a:rPr lang="en-US" sz="2800" b="1" dirty="0">
                <a:effectLst>
                  <a:outerShdw blurRad="38100" dist="38100" dir="2700000" algn="tl">
                    <a:srgbClr val="000000">
                      <a:alpha val="43137"/>
                    </a:srgbClr>
                  </a:outerShdw>
                </a:effectLst>
              </a:rPr>
              <a:t> Partnership is key to the success of a Procurement </a:t>
            </a:r>
            <a:r>
              <a:rPr lang="en-US" sz="2800" b="1" dirty="0" smtClean="0">
                <a:effectLst>
                  <a:outerShdw blurRad="38100" dist="38100" dir="2700000" algn="tl">
                    <a:srgbClr val="000000">
                      <a:alpha val="43137"/>
                    </a:srgbClr>
                  </a:outerShdw>
                </a:effectLst>
              </a:rPr>
              <a:t>initiative   </a:t>
            </a:r>
          </a:p>
          <a:p>
            <a:pPr algn="ctr"/>
            <a:endParaRPr lang="en-US" sz="1200" b="1" dirty="0" smtClean="0">
              <a:effectLst>
                <a:outerShdw blurRad="38100" dist="38100" dir="2700000" algn="tl">
                  <a:srgbClr val="000000">
                    <a:alpha val="43137"/>
                  </a:srgbClr>
                </a:outerShdw>
              </a:effectLst>
            </a:endParaRPr>
          </a:p>
          <a:p>
            <a:pPr algn="ctr"/>
            <a:r>
              <a:rPr lang="en-US" sz="2400" b="1" dirty="0" smtClean="0">
                <a:effectLst>
                  <a:outerShdw blurRad="38100" dist="38100" dir="2700000" algn="tl">
                    <a:srgbClr val="000000">
                      <a:alpha val="43137"/>
                    </a:srgbClr>
                  </a:outerShdw>
                </a:effectLst>
              </a:rPr>
              <a:t>During this hour we’ll articulate …</a:t>
            </a:r>
          </a:p>
          <a:p>
            <a:pPr algn="ctr"/>
            <a:endParaRPr lang="en-US" b="1" u="sng" dirty="0" smtClean="0">
              <a:effectLst>
                <a:outerShdw blurRad="38100" dist="38100" dir="2700000" algn="tl">
                  <a:srgbClr val="000000">
                    <a:alpha val="43137"/>
                  </a:srgbClr>
                </a:outerShdw>
              </a:effectLst>
            </a:endParaRPr>
          </a:p>
          <a:p>
            <a:pPr marL="800100" lvl="1" indent="-342900">
              <a:buFont typeface="Wingdings" panose="05000000000000000000" pitchFamily="2" charset="2"/>
              <a:buChar char="ü"/>
            </a:pPr>
            <a:r>
              <a:rPr lang="en-US" sz="2200" dirty="0" smtClean="0">
                <a:effectLst>
                  <a:outerShdw blurRad="38100" dist="38100" dir="2700000" algn="tl">
                    <a:srgbClr val="000000">
                      <a:alpha val="43137"/>
                    </a:srgbClr>
                  </a:outerShdw>
                </a:effectLst>
              </a:rPr>
              <a:t>Importance of partnership between the State Entities, DOAS and GTA</a:t>
            </a:r>
          </a:p>
          <a:p>
            <a:pPr lvl="1"/>
            <a:endParaRPr lang="en-US" sz="800" dirty="0" smtClean="0">
              <a:effectLst>
                <a:outerShdw blurRad="38100" dist="38100" dir="2700000" algn="tl">
                  <a:srgbClr val="000000">
                    <a:alpha val="43137"/>
                  </a:srgbClr>
                </a:outerShdw>
              </a:effectLst>
            </a:endParaRPr>
          </a:p>
          <a:p>
            <a:pPr marL="1257300" lvl="2" indent="-342900">
              <a:buFont typeface="Arial" panose="020B0604020202020204" pitchFamily="34" charset="0"/>
              <a:buChar char="•"/>
            </a:pPr>
            <a:r>
              <a:rPr lang="en-US" sz="2000" dirty="0" smtClean="0">
                <a:effectLst>
                  <a:outerShdw blurRad="38100" dist="38100" dir="2700000" algn="tl">
                    <a:srgbClr val="000000">
                      <a:alpha val="43137"/>
                    </a:srgbClr>
                  </a:outerShdw>
                </a:effectLst>
              </a:rPr>
              <a:t>Less cancelled RFP’s</a:t>
            </a:r>
          </a:p>
          <a:p>
            <a:pPr marL="1257300" lvl="2" indent="-342900">
              <a:buFont typeface="Arial" panose="020B0604020202020204" pitchFamily="34" charset="0"/>
              <a:buChar char="•"/>
            </a:pPr>
            <a:r>
              <a:rPr lang="en-US" sz="2000" dirty="0" smtClean="0">
                <a:effectLst>
                  <a:outerShdw blurRad="38100" dist="38100" dir="2700000" algn="tl">
                    <a:srgbClr val="000000">
                      <a:alpha val="43137"/>
                    </a:srgbClr>
                  </a:outerShdw>
                </a:effectLst>
              </a:rPr>
              <a:t>Less protests</a:t>
            </a:r>
          </a:p>
          <a:p>
            <a:pPr marL="1257300" lvl="2" indent="-342900">
              <a:buFont typeface="Arial" panose="020B0604020202020204" pitchFamily="34" charset="0"/>
              <a:buChar char="•"/>
            </a:pPr>
            <a:r>
              <a:rPr lang="en-US" sz="2000" dirty="0" smtClean="0">
                <a:effectLst>
                  <a:outerShdw blurRad="38100" dist="38100" dir="2700000" algn="tl">
                    <a:srgbClr val="000000">
                      <a:alpha val="43137"/>
                    </a:srgbClr>
                  </a:outerShdw>
                </a:effectLst>
              </a:rPr>
              <a:t>Easier and successful implementations</a:t>
            </a:r>
          </a:p>
          <a:p>
            <a:pPr marL="1257300" lvl="2" indent="-342900">
              <a:buFont typeface="Arial" panose="020B0604020202020204" pitchFamily="34" charset="0"/>
              <a:buChar char="•"/>
            </a:pPr>
            <a:r>
              <a:rPr lang="en-US" sz="2000" dirty="0" smtClean="0">
                <a:effectLst>
                  <a:outerShdw blurRad="38100" dist="38100" dir="2700000" algn="tl">
                    <a:srgbClr val="000000">
                      <a:alpha val="43137"/>
                    </a:srgbClr>
                  </a:outerShdw>
                </a:effectLst>
              </a:rPr>
              <a:t>Best cost for the state</a:t>
            </a:r>
          </a:p>
          <a:p>
            <a:pPr lvl="2"/>
            <a:endParaRPr lang="en-US" sz="800" dirty="0" smtClean="0">
              <a:effectLst>
                <a:outerShdw blurRad="38100" dist="38100" dir="2700000" algn="tl">
                  <a:srgbClr val="000000">
                    <a:alpha val="43137"/>
                  </a:srgbClr>
                </a:outerShdw>
              </a:effectLst>
            </a:endParaRPr>
          </a:p>
          <a:p>
            <a:pPr marL="800100" lvl="1" indent="-342900">
              <a:buFont typeface="Wingdings" panose="05000000000000000000" pitchFamily="2" charset="2"/>
              <a:buChar char="ü"/>
            </a:pPr>
            <a:r>
              <a:rPr lang="en-US" sz="2200" dirty="0" smtClean="0">
                <a:effectLst>
                  <a:outerShdw blurRad="38100" dist="38100" dir="2700000" algn="tl">
                    <a:srgbClr val="000000">
                      <a:alpha val="43137"/>
                    </a:srgbClr>
                  </a:outerShdw>
                </a:effectLst>
              </a:rPr>
              <a:t>We will identify roles and responsibilities as we discuss the DOAS   “Seven Stage Process”</a:t>
            </a:r>
          </a:p>
          <a:p>
            <a:pPr algn="ctr"/>
            <a:endParaRPr lang="en-US" sz="500" b="1" u="sng" dirty="0" smtClean="0">
              <a:effectLst>
                <a:outerShdw blurRad="38100" dist="38100" dir="2700000" algn="tl">
                  <a:srgbClr val="000000">
                    <a:alpha val="43137"/>
                  </a:srgbClr>
                </a:outerShdw>
              </a:effectLst>
            </a:endParaRPr>
          </a:p>
          <a:p>
            <a:pPr algn="ctr"/>
            <a:endParaRPr lang="en-US" sz="1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887876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568786" y="3025481"/>
            <a:ext cx="11064307" cy="1028503"/>
            <a:chOff x="579296" y="2267096"/>
            <a:chExt cx="11064307" cy="1028503"/>
          </a:xfrm>
        </p:grpSpPr>
        <p:sp>
          <p:nvSpPr>
            <p:cNvPr id="15" name="Right Arrow 14"/>
            <p:cNvSpPr/>
            <p:nvPr/>
          </p:nvSpPr>
          <p:spPr>
            <a:xfrm>
              <a:off x="9940927" y="227287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8394067" y="22737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6820034" y="227379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5242736" y="227379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3695876" y="22670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20" name="Right Arrow 19"/>
            <p:cNvSpPr/>
            <p:nvPr/>
          </p:nvSpPr>
          <p:spPr>
            <a:xfrm>
              <a:off x="2137586" y="227379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26" name="Right Arrow 25"/>
            <p:cNvSpPr/>
            <p:nvPr/>
          </p:nvSpPr>
          <p:spPr>
            <a:xfrm>
              <a:off x="579296" y="2273796"/>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grpSp>
      <p:sp>
        <p:nvSpPr>
          <p:cNvPr id="27" name="TextBox 26"/>
          <p:cNvSpPr txBox="1"/>
          <p:nvPr/>
        </p:nvSpPr>
        <p:spPr>
          <a:xfrm>
            <a:off x="3229957" y="123559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8" name="Rectangle 27"/>
          <p:cNvSpPr/>
          <p:nvPr/>
        </p:nvSpPr>
        <p:spPr>
          <a:xfrm>
            <a:off x="440588" y="2310054"/>
            <a:ext cx="11481781" cy="2363034"/>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1071155" y="2585769"/>
            <a:ext cx="8682445" cy="1153055"/>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GTA Value Add</a:t>
            </a:r>
          </a:p>
          <a:p>
            <a:pPr algn="ctr"/>
            <a:endParaRPr lang="en-US" sz="500" i="1" u="sng" dirty="0" smtClean="0">
              <a:solidFill>
                <a:schemeClr val="tx1"/>
              </a:solidFill>
              <a:effectLst>
                <a:outerShdw blurRad="38100" dist="38100" dir="2700000" algn="tl">
                  <a:srgbClr val="000000">
                    <a:alpha val="43137"/>
                  </a:srgbClr>
                </a:outerShdw>
              </a:effectLst>
            </a:endParaRPr>
          </a:p>
          <a:p>
            <a:pPr algn="ctr"/>
            <a:r>
              <a:rPr lang="en-US" sz="1600" dirty="0" smtClean="0">
                <a:solidFill>
                  <a:schemeClr val="tx1"/>
                </a:solidFill>
                <a:effectLst>
                  <a:outerShdw blurRad="38100" dist="38100" dir="2700000" algn="tl">
                    <a:srgbClr val="000000">
                      <a:alpha val="43137"/>
                    </a:srgbClr>
                  </a:outerShdw>
                </a:effectLst>
              </a:rPr>
              <a:t>GTA can provide SMEs to assist in an advisory capacity during evaluations of the technology proposals</a:t>
            </a:r>
          </a:p>
          <a:p>
            <a:pPr algn="ctr"/>
            <a:endParaRPr lang="en-US" sz="2400" dirty="0">
              <a:solidFill>
                <a:schemeClr val="tx1"/>
              </a:solidFill>
              <a:effectLst>
                <a:outerShdw blurRad="38100" dist="38100" dir="2700000" algn="tl">
                  <a:srgbClr val="000000">
                    <a:alpha val="43137"/>
                  </a:srgbClr>
                </a:outerShdw>
              </a:effectLst>
            </a:endParaRPr>
          </a:p>
        </p:txBody>
      </p:sp>
      <p:sp>
        <p:nvSpPr>
          <p:cNvPr id="2" name="TextBox 1"/>
          <p:cNvSpPr txBox="1"/>
          <p:nvPr/>
        </p:nvSpPr>
        <p:spPr>
          <a:xfrm>
            <a:off x="3893077" y="1777788"/>
            <a:ext cx="4414897" cy="461665"/>
          </a:xfrm>
          <a:prstGeom prst="rect">
            <a:avLst/>
          </a:prstGeom>
          <a:noFill/>
        </p:spPr>
        <p:txBody>
          <a:bodyPr wrap="square" rtlCol="0">
            <a:spAutoFit/>
          </a:bodyPr>
          <a:lstStyle/>
          <a:p>
            <a:pPr algn="ctr"/>
            <a:r>
              <a:rPr lang="en-US" sz="2400" b="1" i="1" dirty="0">
                <a:effectLst>
                  <a:outerShdw blurRad="38100" dist="38100" dir="2700000" algn="tl">
                    <a:srgbClr val="000000">
                      <a:alpha val="43137"/>
                    </a:srgbClr>
                  </a:outerShdw>
                </a:effectLst>
              </a:rPr>
              <a:t>Evaluation </a:t>
            </a:r>
            <a:r>
              <a:rPr lang="en-US" sz="2400" b="1" i="1" dirty="0" smtClean="0">
                <a:effectLst>
                  <a:outerShdw blurRad="38100" dist="38100" dir="2700000" algn="tl">
                    <a:srgbClr val="000000">
                      <a:alpha val="43137"/>
                    </a:srgbClr>
                  </a:outerShdw>
                </a:effectLst>
              </a:rPr>
              <a:t>Process - Stage 5</a:t>
            </a:r>
            <a:endParaRPr lang="en-US" sz="2400" b="1" i="1" dirty="0"/>
          </a:p>
        </p:txBody>
      </p:sp>
      <p:sp>
        <p:nvSpPr>
          <p:cNvPr id="31" name="Rectangle 30"/>
          <p:cNvSpPr/>
          <p:nvPr/>
        </p:nvSpPr>
        <p:spPr>
          <a:xfrm>
            <a:off x="2399660" y="3821054"/>
            <a:ext cx="8677628" cy="1084964"/>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effectLst>
                <a:outerShdw blurRad="38100" dist="38100" dir="2700000" algn="tl">
                  <a:srgbClr val="000000">
                    <a:alpha val="43137"/>
                  </a:srgbClr>
                </a:outerShdw>
              </a:effectLst>
            </a:endParaRPr>
          </a:p>
          <a:p>
            <a:pPr algn="ctr"/>
            <a:r>
              <a:rPr lang="en-US" sz="2000" i="1" u="sng" dirty="0">
                <a:solidFill>
                  <a:schemeClr val="tx1"/>
                </a:solidFill>
                <a:effectLst>
                  <a:outerShdw blurRad="38100" dist="38100" dir="2700000" algn="tl">
                    <a:srgbClr val="000000">
                      <a:alpha val="43137"/>
                    </a:srgbClr>
                  </a:outerShdw>
                </a:effectLst>
              </a:rPr>
              <a:t>DOAS Value </a:t>
            </a:r>
            <a:r>
              <a:rPr lang="en-US" sz="2000" i="1" u="sng" dirty="0" smtClean="0">
                <a:solidFill>
                  <a:schemeClr val="tx1"/>
                </a:solidFill>
                <a:effectLst>
                  <a:outerShdw blurRad="38100" dist="38100" dir="2700000" algn="tl">
                    <a:srgbClr val="000000">
                      <a:alpha val="43137"/>
                    </a:srgbClr>
                  </a:outerShdw>
                </a:effectLst>
              </a:rPr>
              <a:t>Add</a:t>
            </a:r>
          </a:p>
          <a:p>
            <a:pPr algn="ctr"/>
            <a:endParaRPr lang="en-US" sz="500" i="1" dirty="0">
              <a:solidFill>
                <a:schemeClr val="tx1"/>
              </a:solidFill>
              <a:effectLst>
                <a:outerShdw blurRad="38100" dist="38100" dir="2700000" algn="tl">
                  <a:srgbClr val="000000">
                    <a:alpha val="43137"/>
                  </a:srgbClr>
                </a:outerShdw>
              </a:effectLst>
            </a:endParaRPr>
          </a:p>
          <a:p>
            <a:pPr algn="ctr"/>
            <a:r>
              <a:rPr lang="en-US" sz="1600" dirty="0">
                <a:solidFill>
                  <a:schemeClr val="tx1"/>
                </a:solidFill>
                <a:effectLst>
                  <a:outerShdw blurRad="38100" dist="38100" dir="2700000" algn="tl">
                    <a:srgbClr val="000000">
                      <a:alpha val="43137"/>
                    </a:srgbClr>
                  </a:outerShdw>
                </a:effectLst>
              </a:rPr>
              <a:t>DOAS will thoroughly </a:t>
            </a:r>
            <a:r>
              <a:rPr lang="en-US" sz="1600">
                <a:solidFill>
                  <a:schemeClr val="tx1"/>
                </a:solidFill>
                <a:effectLst>
                  <a:outerShdw blurRad="38100" dist="38100" dir="2700000" algn="tl">
                    <a:srgbClr val="000000">
                      <a:alpha val="43137"/>
                    </a:srgbClr>
                  </a:outerShdw>
                </a:effectLst>
              </a:rPr>
              <a:t>evaluate </a:t>
            </a:r>
            <a:r>
              <a:rPr lang="en-US" sz="1600" smtClean="0">
                <a:solidFill>
                  <a:schemeClr val="tx1"/>
                </a:solidFill>
                <a:effectLst>
                  <a:outerShdw blurRad="38100" dist="38100" dir="2700000" algn="tl">
                    <a:srgbClr val="000000">
                      <a:alpha val="43137"/>
                    </a:srgbClr>
                  </a:outerShdw>
                </a:effectLst>
              </a:rPr>
              <a:t>bidders </a:t>
            </a:r>
            <a:r>
              <a:rPr lang="en-US" sz="1600" dirty="0">
                <a:solidFill>
                  <a:schemeClr val="tx1"/>
                </a:solidFill>
                <a:effectLst>
                  <a:outerShdw blurRad="38100" dist="38100" dir="2700000" algn="tl">
                    <a:srgbClr val="000000">
                      <a:alpha val="43137"/>
                    </a:srgbClr>
                  </a:outerShdw>
                </a:effectLst>
              </a:rPr>
              <a:t>for qualifications, tax compliance and financial eligibility for </a:t>
            </a:r>
            <a:r>
              <a:rPr lang="en-US" sz="1600" dirty="0" smtClean="0">
                <a:solidFill>
                  <a:schemeClr val="tx1"/>
                </a:solidFill>
                <a:effectLst>
                  <a:outerShdw blurRad="38100" dist="38100" dir="2700000" algn="tl">
                    <a:srgbClr val="000000">
                      <a:alpha val="43137"/>
                    </a:srgbClr>
                  </a:outerShdw>
                </a:effectLst>
              </a:rPr>
              <a:t>compliance to be a supplier</a:t>
            </a:r>
            <a:endParaRPr lang="en-US" sz="1600" dirty="0">
              <a:solidFill>
                <a:schemeClr val="tx1"/>
              </a:solidFill>
              <a:effectLst>
                <a:outerShdw blurRad="38100" dist="38100" dir="2700000" algn="tl">
                  <a:srgbClr val="000000">
                    <a:alpha val="43137"/>
                  </a:srgbClr>
                </a:outerShdw>
              </a:effectLst>
            </a:endParaRPr>
          </a:p>
          <a:p>
            <a:pPr algn="ctr"/>
            <a:endParaRPr lang="en-US" sz="2400" dirty="0">
              <a:solidFill>
                <a:schemeClr val="tx1"/>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3158CFE2-86EA-4C85-8293-BB6618C5B608}" type="slidenum">
              <a:rPr lang="en-US" smtClean="0"/>
              <a:pPr/>
              <a:t>20</a:t>
            </a:fld>
            <a:endParaRPr lang="en-US"/>
          </a:p>
        </p:txBody>
      </p:sp>
      <p:sp>
        <p:nvSpPr>
          <p:cNvPr id="30" name="Rectangle 29"/>
          <p:cNvSpPr/>
          <p:nvPr/>
        </p:nvSpPr>
        <p:spPr>
          <a:xfrm>
            <a:off x="1046275" y="4988529"/>
            <a:ext cx="8704013" cy="760632"/>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effectLst>
                <a:outerShdw blurRad="38100" dist="38100" dir="2700000" algn="tl">
                  <a:srgbClr val="000000">
                    <a:alpha val="43137"/>
                  </a:srgbClr>
                </a:outerShdw>
              </a:effectLst>
            </a:endParaRPr>
          </a:p>
          <a:p>
            <a:pPr algn="ctr"/>
            <a:endParaRPr lang="en-US" sz="500" i="1" u="sng"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State Entity </a:t>
            </a:r>
            <a:r>
              <a:rPr lang="en-US" sz="2000" i="1" u="sng" dirty="0">
                <a:solidFill>
                  <a:schemeClr val="tx1"/>
                </a:solidFill>
                <a:effectLst>
                  <a:outerShdw blurRad="38100" dist="38100" dir="2700000" algn="tl">
                    <a:srgbClr val="000000">
                      <a:alpha val="43137"/>
                    </a:srgbClr>
                  </a:outerShdw>
                </a:effectLst>
              </a:rPr>
              <a:t>Value </a:t>
            </a:r>
            <a:r>
              <a:rPr lang="en-US" sz="2000" i="1" u="sng" dirty="0" smtClean="0">
                <a:solidFill>
                  <a:schemeClr val="tx1"/>
                </a:solidFill>
                <a:effectLst>
                  <a:outerShdw blurRad="38100" dist="38100" dir="2700000" algn="tl">
                    <a:srgbClr val="000000">
                      <a:alpha val="43137"/>
                    </a:srgbClr>
                  </a:outerShdw>
                </a:effectLst>
              </a:rPr>
              <a:t>Add</a:t>
            </a:r>
          </a:p>
          <a:p>
            <a:pPr algn="ctr"/>
            <a:endParaRPr lang="en-US" sz="500" i="1" dirty="0">
              <a:solidFill>
                <a:schemeClr val="tx1"/>
              </a:solidFill>
              <a:effectLst>
                <a:outerShdw blurRad="38100" dist="38100" dir="2700000" algn="tl">
                  <a:srgbClr val="000000">
                    <a:alpha val="43137"/>
                  </a:srgbClr>
                </a:outerShdw>
              </a:effectLst>
            </a:endParaRPr>
          </a:p>
          <a:p>
            <a:pPr algn="ctr"/>
            <a:r>
              <a:rPr lang="en-US" sz="1600" dirty="0" smtClean="0">
                <a:solidFill>
                  <a:schemeClr val="tx1"/>
                </a:solidFill>
                <a:effectLst>
                  <a:outerShdw blurRad="38100" dist="38100" dir="2700000" algn="tl">
                    <a:srgbClr val="000000">
                      <a:alpha val="43137"/>
                    </a:srgbClr>
                  </a:outerShdw>
                </a:effectLst>
              </a:rPr>
              <a:t>State Entity provides evaluation team for technical responses and financial review if needed</a:t>
            </a:r>
          </a:p>
          <a:p>
            <a:pPr algn="ctr"/>
            <a:endParaRPr lang="en-US" sz="2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05092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250"/>
                                  </p:stCondLst>
                                  <p:childTnLst>
                                    <p:set>
                                      <p:cBhvr>
                                        <p:cTn id="6" dur="1" fill="hold">
                                          <p:stCondLst>
                                            <p:cond delay="0"/>
                                          </p:stCondLst>
                                        </p:cTn>
                                        <p:tgtEl>
                                          <p:spTgt spid="29"/>
                                        </p:tgtEl>
                                        <p:attrNameLst>
                                          <p:attrName>style.visibility</p:attrName>
                                        </p:attrNameLst>
                                      </p:cBhvr>
                                      <p:to>
                                        <p:strVal val="visible"/>
                                      </p:to>
                                    </p:set>
                                    <p:anim calcmode="lin" valueType="num">
                                      <p:cBhvr>
                                        <p:cTn id="7" dur="750" fill="hold"/>
                                        <p:tgtEl>
                                          <p:spTgt spid="29"/>
                                        </p:tgtEl>
                                        <p:attrNameLst>
                                          <p:attrName>ppt_w</p:attrName>
                                        </p:attrNameLst>
                                      </p:cBhvr>
                                      <p:tavLst>
                                        <p:tav tm="0">
                                          <p:val>
                                            <p:fltVal val="0"/>
                                          </p:val>
                                        </p:tav>
                                        <p:tav tm="100000">
                                          <p:val>
                                            <p:strVal val="#ppt_w"/>
                                          </p:val>
                                        </p:tav>
                                      </p:tavLst>
                                    </p:anim>
                                    <p:anim calcmode="lin" valueType="num">
                                      <p:cBhvr>
                                        <p:cTn id="8" dur="750" fill="hold"/>
                                        <p:tgtEl>
                                          <p:spTgt spid="29"/>
                                        </p:tgtEl>
                                        <p:attrNameLst>
                                          <p:attrName>ppt_h</p:attrName>
                                        </p:attrNameLst>
                                      </p:cBhvr>
                                      <p:tavLst>
                                        <p:tav tm="0">
                                          <p:val>
                                            <p:fltVal val="0"/>
                                          </p:val>
                                        </p:tav>
                                        <p:tav tm="100000">
                                          <p:val>
                                            <p:strVal val="#ppt_h"/>
                                          </p:val>
                                        </p:tav>
                                      </p:tavLst>
                                    </p:anim>
                                    <p:animEffect transition="in" filter="fade">
                                      <p:cBhvr>
                                        <p:cTn id="9" dur="750"/>
                                        <p:tgtEl>
                                          <p:spTgt spid="29"/>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31"/>
                                        </p:tgtEl>
                                        <p:attrNameLst>
                                          <p:attrName>style.visibility</p:attrName>
                                        </p:attrNameLst>
                                      </p:cBhvr>
                                      <p:to>
                                        <p:strVal val="visible"/>
                                      </p:to>
                                    </p:set>
                                    <p:anim calcmode="lin" valueType="num">
                                      <p:cBhvr>
                                        <p:cTn id="12" dur="750" fill="hold"/>
                                        <p:tgtEl>
                                          <p:spTgt spid="31"/>
                                        </p:tgtEl>
                                        <p:attrNameLst>
                                          <p:attrName>ppt_w</p:attrName>
                                        </p:attrNameLst>
                                      </p:cBhvr>
                                      <p:tavLst>
                                        <p:tav tm="0">
                                          <p:val>
                                            <p:fltVal val="0"/>
                                          </p:val>
                                        </p:tav>
                                        <p:tav tm="100000">
                                          <p:val>
                                            <p:strVal val="#ppt_w"/>
                                          </p:val>
                                        </p:tav>
                                      </p:tavLst>
                                    </p:anim>
                                    <p:anim calcmode="lin" valueType="num">
                                      <p:cBhvr>
                                        <p:cTn id="13" dur="750" fill="hold"/>
                                        <p:tgtEl>
                                          <p:spTgt spid="31"/>
                                        </p:tgtEl>
                                        <p:attrNameLst>
                                          <p:attrName>ppt_h</p:attrName>
                                        </p:attrNameLst>
                                      </p:cBhvr>
                                      <p:tavLst>
                                        <p:tav tm="0">
                                          <p:val>
                                            <p:fltVal val="0"/>
                                          </p:val>
                                        </p:tav>
                                        <p:tav tm="100000">
                                          <p:val>
                                            <p:strVal val="#ppt_h"/>
                                          </p:val>
                                        </p:tav>
                                      </p:tavLst>
                                    </p:anim>
                                    <p:animEffect transition="in" filter="fade">
                                      <p:cBhvr>
                                        <p:cTn id="14" dur="750"/>
                                        <p:tgtEl>
                                          <p:spTgt spid="31"/>
                                        </p:tgtEl>
                                      </p:cBhvr>
                                    </p:animEffect>
                                  </p:childTnLst>
                                </p:cTn>
                              </p:par>
                              <p:par>
                                <p:cTn id="15" presetID="53" presetClass="entr" presetSubtype="16" fill="hold" grpId="0" nodeType="withEffect">
                                  <p:stCondLst>
                                    <p:cond delay="2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750" fill="hold"/>
                                        <p:tgtEl>
                                          <p:spTgt spid="30"/>
                                        </p:tgtEl>
                                        <p:attrNameLst>
                                          <p:attrName>ppt_w</p:attrName>
                                        </p:attrNameLst>
                                      </p:cBhvr>
                                      <p:tavLst>
                                        <p:tav tm="0">
                                          <p:val>
                                            <p:fltVal val="0"/>
                                          </p:val>
                                        </p:tav>
                                        <p:tav tm="100000">
                                          <p:val>
                                            <p:strVal val="#ppt_w"/>
                                          </p:val>
                                        </p:tav>
                                      </p:tavLst>
                                    </p:anim>
                                    <p:anim calcmode="lin" valueType="num">
                                      <p:cBhvr>
                                        <p:cTn id="18" dur="750" fill="hold"/>
                                        <p:tgtEl>
                                          <p:spTgt spid="30"/>
                                        </p:tgtEl>
                                        <p:attrNameLst>
                                          <p:attrName>ppt_h</p:attrName>
                                        </p:attrNameLst>
                                      </p:cBhvr>
                                      <p:tavLst>
                                        <p:tav tm="0">
                                          <p:val>
                                            <p:fltVal val="0"/>
                                          </p:val>
                                        </p:tav>
                                        <p:tav tm="100000">
                                          <p:val>
                                            <p:strVal val="#ppt_h"/>
                                          </p:val>
                                        </p:tav>
                                      </p:tavLst>
                                    </p:anim>
                                    <p:animEffect transition="in" filter="fade">
                                      <p:cBhvr>
                                        <p:cTn id="19"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P spid="3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8356178" y="2278654"/>
            <a:ext cx="1478183" cy="3445852"/>
          </a:xfrm>
          <a:prstGeom prst="rect">
            <a:avLst/>
          </a:prstGeom>
          <a:solidFill>
            <a:schemeClr val="accent4">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sp>
        <p:nvSpPr>
          <p:cNvPr id="29" name="TextBox 28"/>
          <p:cNvSpPr txBox="1"/>
          <p:nvPr/>
        </p:nvSpPr>
        <p:spPr>
          <a:xfrm>
            <a:off x="3229957" y="124010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0" name="Right Arrow 19"/>
          <p:cNvSpPr/>
          <p:nvPr/>
        </p:nvSpPr>
        <p:spPr>
          <a:xfrm>
            <a:off x="9930417" y="233593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6872082" y="3492495"/>
            <a:ext cx="1407727" cy="1091745"/>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9909438" y="2290952"/>
            <a:ext cx="1800475" cy="1142361"/>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8383557" y="233685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6809524" y="233685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5232226" y="233685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3685366" y="233015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15" name="Right Arrow 14"/>
          <p:cNvSpPr/>
          <p:nvPr/>
        </p:nvSpPr>
        <p:spPr>
          <a:xfrm>
            <a:off x="2127076" y="233685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6" name="Right Arrow 5"/>
          <p:cNvSpPr/>
          <p:nvPr/>
        </p:nvSpPr>
        <p:spPr>
          <a:xfrm>
            <a:off x="568786" y="2336854"/>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sp>
        <p:nvSpPr>
          <p:cNvPr id="43" name="Right Arrow 42"/>
          <p:cNvSpPr/>
          <p:nvPr/>
        </p:nvSpPr>
        <p:spPr>
          <a:xfrm>
            <a:off x="6821905" y="2195305"/>
            <a:ext cx="1750879" cy="1238008"/>
          </a:xfrm>
          <a:prstGeom prst="rightArrow">
            <a:avLst/>
          </a:prstGeom>
          <a:solidFill>
            <a:schemeClr val="bg1">
              <a:alpha val="5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ffectLst>
                <a:outerShdw blurRad="38100" dist="38100" dir="2700000" algn="tl">
                  <a:srgbClr val="000000">
                    <a:alpha val="43137"/>
                  </a:srgbClr>
                </a:outerShdw>
              </a:effectLst>
            </a:endParaRPr>
          </a:p>
        </p:txBody>
      </p:sp>
      <p:sp>
        <p:nvSpPr>
          <p:cNvPr id="42" name="Rectangle 41"/>
          <p:cNvSpPr/>
          <p:nvPr/>
        </p:nvSpPr>
        <p:spPr>
          <a:xfrm>
            <a:off x="440589" y="2310054"/>
            <a:ext cx="6381316" cy="1130156"/>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3158CFE2-86EA-4C85-8293-BB6618C5B608}" type="slidenum">
              <a:rPr lang="en-US" smtClean="0"/>
              <a:pPr/>
              <a:t>21</a:t>
            </a:fld>
            <a:endParaRPr lang="en-US"/>
          </a:p>
        </p:txBody>
      </p:sp>
      <p:grpSp>
        <p:nvGrpSpPr>
          <p:cNvPr id="36" name="Group 35"/>
          <p:cNvGrpSpPr/>
          <p:nvPr/>
        </p:nvGrpSpPr>
        <p:grpSpPr>
          <a:xfrm>
            <a:off x="496472" y="3286173"/>
            <a:ext cx="10873024" cy="3724872"/>
            <a:chOff x="496472" y="3433313"/>
            <a:chExt cx="10873024" cy="3724872"/>
          </a:xfrm>
        </p:grpSpPr>
        <p:sp>
          <p:nvSpPr>
            <p:cNvPr id="37" name="TextBox 36"/>
            <p:cNvSpPr txBox="1"/>
            <p:nvPr/>
          </p:nvSpPr>
          <p:spPr>
            <a:xfrm>
              <a:off x="3610270" y="3441103"/>
              <a:ext cx="1560890" cy="243143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Develop sourcing strategy</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Generate evaluation criteria</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Develop bid factors for sourcing</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Generate questions for RFP</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Create RFP according to format</a:t>
              </a:r>
              <a:endParaRPr lang="en-US" sz="1200" dirty="0">
                <a:solidFill>
                  <a:schemeClr val="bg1">
                    <a:lumMod val="65000"/>
                  </a:schemeClr>
                </a:solidFill>
              </a:endParaRPr>
            </a:p>
          </p:txBody>
        </p:sp>
        <p:sp>
          <p:nvSpPr>
            <p:cNvPr id="38" name="TextBox 37"/>
            <p:cNvSpPr txBox="1"/>
            <p:nvPr/>
          </p:nvSpPr>
          <p:spPr>
            <a:xfrm>
              <a:off x="5160163" y="3435432"/>
              <a:ext cx="1574520" cy="335476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Post </a:t>
              </a:r>
              <a:r>
                <a:rPr lang="en-US" sz="1200" dirty="0" err="1" smtClean="0">
                  <a:solidFill>
                    <a:schemeClr val="bg1">
                      <a:lumMod val="65000"/>
                    </a:schemeClr>
                  </a:solidFill>
                </a:rPr>
                <a:t>eRFx</a:t>
              </a:r>
              <a:r>
                <a:rPr lang="en-US" sz="1200" dirty="0" smtClean="0">
                  <a:solidFill>
                    <a:schemeClr val="bg1">
                      <a:lumMod val="65000"/>
                    </a:schemeClr>
                  </a:solidFill>
                </a:rPr>
                <a:t> advertisement or bid notice to the GPR</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Q&amp;A session</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offeror conference</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Select implementation path</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Develop  negotiation plan</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Receive bids</a:t>
              </a:r>
            </a:p>
            <a:p>
              <a:pPr marL="171450" indent="-171450">
                <a:buFont typeface="Wingdings" panose="05000000000000000000" pitchFamily="2" charset="2"/>
                <a:buChar char="ü"/>
              </a:pPr>
              <a:endParaRPr lang="en-US" sz="1200" dirty="0">
                <a:effectLst>
                  <a:outerShdw blurRad="38100" dist="38100" dir="2700000" algn="tl">
                    <a:srgbClr val="000000">
                      <a:alpha val="43137"/>
                    </a:srgbClr>
                  </a:outerShdw>
                </a:effectLst>
              </a:endParaRPr>
            </a:p>
          </p:txBody>
        </p:sp>
        <p:sp>
          <p:nvSpPr>
            <p:cNvPr id="57" name="TextBox 56"/>
            <p:cNvSpPr txBox="1"/>
            <p:nvPr/>
          </p:nvSpPr>
          <p:spPr>
            <a:xfrm>
              <a:off x="6739567" y="3437441"/>
              <a:ext cx="1622970" cy="2323713"/>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Conduct administrative review</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Analyze cost proposal</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Evaluate technical proposal</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negotiation</a:t>
              </a:r>
            </a:p>
            <a:p>
              <a:pPr marL="171450" indent="-171450"/>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Select Suppliers</a:t>
              </a:r>
            </a:p>
            <a:p>
              <a:pPr marL="171450" indent="-171450"/>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Finalize contract</a:t>
              </a:r>
              <a:endParaRPr lang="en-US" sz="1200" dirty="0">
                <a:solidFill>
                  <a:schemeClr val="bg1">
                    <a:lumMod val="65000"/>
                  </a:schemeClr>
                </a:solidFill>
              </a:endParaRPr>
            </a:p>
          </p:txBody>
        </p:sp>
        <p:sp>
          <p:nvSpPr>
            <p:cNvPr id="58" name="TextBox 57"/>
            <p:cNvSpPr txBox="1"/>
            <p:nvPr/>
          </p:nvSpPr>
          <p:spPr>
            <a:xfrm>
              <a:off x="8317925" y="3440210"/>
              <a:ext cx="1488194" cy="243143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Issue Intent to Award</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Handle supplier protests</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Issue Notice of Award</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Document and store contract / purchase details</a:t>
              </a:r>
            </a:p>
            <a:p>
              <a:endParaRPr lang="en-US" sz="5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Implement new agreement</a:t>
              </a:r>
              <a:endParaRPr lang="en-US" sz="1200" dirty="0">
                <a:effectLst>
                  <a:outerShdw blurRad="38100" dist="38100" dir="2700000" algn="tl">
                    <a:srgbClr val="000000">
                      <a:alpha val="43137"/>
                    </a:srgbClr>
                  </a:outerShdw>
                </a:effectLst>
              </a:endParaRPr>
            </a:p>
          </p:txBody>
        </p:sp>
        <p:sp>
          <p:nvSpPr>
            <p:cNvPr id="59" name="TextBox 58"/>
            <p:cNvSpPr txBox="1"/>
            <p:nvPr/>
          </p:nvSpPr>
          <p:spPr>
            <a:xfrm>
              <a:off x="9835818" y="3433313"/>
              <a:ext cx="1533678" cy="1800493"/>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Create contract administration plan</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Sustain results</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Track contract performance</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Track supplier performance</a:t>
              </a:r>
              <a:endParaRPr lang="en-US" sz="1200" dirty="0">
                <a:solidFill>
                  <a:schemeClr val="bg1">
                    <a:lumMod val="65000"/>
                  </a:schemeClr>
                </a:solidFill>
              </a:endParaRPr>
            </a:p>
          </p:txBody>
        </p:sp>
        <p:sp>
          <p:nvSpPr>
            <p:cNvPr id="60" name="TextBox 59"/>
            <p:cNvSpPr txBox="1"/>
            <p:nvPr/>
          </p:nvSpPr>
          <p:spPr>
            <a:xfrm>
              <a:off x="496472" y="3440219"/>
              <a:ext cx="1665524" cy="2616101"/>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Identify need for purchase</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exceptions to state purchasing act</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Order of Precedence</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where a sourcing event is required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Review special approvals or restrictions</a:t>
              </a:r>
              <a:endParaRPr lang="en-US" sz="1200" dirty="0">
                <a:solidFill>
                  <a:schemeClr val="bg1">
                    <a:lumMod val="65000"/>
                  </a:schemeClr>
                </a:solidFill>
              </a:endParaRPr>
            </a:p>
          </p:txBody>
        </p:sp>
        <p:sp>
          <p:nvSpPr>
            <p:cNvPr id="61" name="TextBox 60"/>
            <p:cNvSpPr txBox="1"/>
            <p:nvPr/>
          </p:nvSpPr>
          <p:spPr>
            <a:xfrm>
              <a:off x="2026865" y="3434089"/>
              <a:ext cx="1523564" cy="3724096"/>
            </a:xfrm>
            <a:prstGeom prst="rect">
              <a:avLst/>
            </a:prstGeom>
            <a:noFill/>
          </p:spPr>
          <p:txBody>
            <a:bodyPr wrap="square" rtlCol="0">
              <a:spAutoFit/>
            </a:bodyPr>
            <a:lstStyle/>
            <a:p>
              <a:pPr marL="171450" indent="-171450">
                <a:buFont typeface="Wingdings" panose="05000000000000000000" pitchFamily="2" charset="2"/>
                <a:buChar char="ü"/>
              </a:pPr>
              <a:r>
                <a:rPr lang="en-US" sz="1200" dirty="0">
                  <a:solidFill>
                    <a:schemeClr val="bg1">
                      <a:lumMod val="65000"/>
                    </a:schemeClr>
                  </a:solidFill>
                </a:rPr>
                <a:t>I</a:t>
              </a:r>
              <a:r>
                <a:rPr lang="en-US" sz="1200" dirty="0" smtClean="0">
                  <a:solidFill>
                    <a:schemeClr val="bg1">
                      <a:lumMod val="65000"/>
                    </a:schemeClr>
                  </a:solidFill>
                </a:rPr>
                <a:t>dentify most appropriate purchase method</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cross-functional team</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Decide on required analysis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Estimate contract  value or annual spend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Address market and budget constraints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Address delegated purchasing authority</a:t>
              </a:r>
            </a:p>
            <a:p>
              <a:pPr marL="171450" indent="-171450">
                <a:buFont typeface="Wingdings" panose="05000000000000000000" pitchFamily="2" charset="2"/>
                <a:buChar char="ü"/>
              </a:pPr>
              <a:endParaRPr lang="en-US" sz="1200" dirty="0" smtClean="0">
                <a:solidFill>
                  <a:schemeClr val="bg1">
                    <a:lumMod val="65000"/>
                  </a:schemeClr>
                </a:solidFill>
              </a:endParaRPr>
            </a:p>
          </p:txBody>
        </p:sp>
      </p:grpSp>
      <p:sp>
        <p:nvSpPr>
          <p:cNvPr id="62" name="TextBox 61"/>
          <p:cNvSpPr txBox="1"/>
          <p:nvPr/>
        </p:nvSpPr>
        <p:spPr>
          <a:xfrm>
            <a:off x="3893077" y="1777788"/>
            <a:ext cx="4414897" cy="461665"/>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Award Process - Stage 6</a:t>
            </a:r>
            <a:endParaRPr lang="en-US" sz="2400" b="1" i="1" dirty="0"/>
          </a:p>
        </p:txBody>
      </p:sp>
    </p:spTree>
    <p:extLst>
      <p:ext uri="{BB962C8B-B14F-4D97-AF65-F5344CB8AC3E}">
        <p14:creationId xmlns:p14="http://schemas.microsoft.com/office/powerpoint/2010/main" val="4014307488"/>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568786" y="3025481"/>
            <a:ext cx="11064307" cy="1028503"/>
            <a:chOff x="579296" y="2267096"/>
            <a:chExt cx="11064307" cy="1028503"/>
          </a:xfrm>
        </p:grpSpPr>
        <p:sp>
          <p:nvSpPr>
            <p:cNvPr id="15" name="Right Arrow 14"/>
            <p:cNvSpPr/>
            <p:nvPr/>
          </p:nvSpPr>
          <p:spPr>
            <a:xfrm>
              <a:off x="9940927" y="227287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8394067" y="22737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6820034" y="227379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5242736" y="227379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3695876" y="22670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20" name="Right Arrow 19"/>
            <p:cNvSpPr/>
            <p:nvPr/>
          </p:nvSpPr>
          <p:spPr>
            <a:xfrm>
              <a:off x="2137586" y="227379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26" name="Right Arrow 25"/>
            <p:cNvSpPr/>
            <p:nvPr/>
          </p:nvSpPr>
          <p:spPr>
            <a:xfrm>
              <a:off x="579296" y="2273796"/>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grpSp>
      <p:sp>
        <p:nvSpPr>
          <p:cNvPr id="27" name="TextBox 26"/>
          <p:cNvSpPr txBox="1"/>
          <p:nvPr/>
        </p:nvSpPr>
        <p:spPr>
          <a:xfrm>
            <a:off x="3229957" y="123559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8" name="Rectangle 27"/>
          <p:cNvSpPr/>
          <p:nvPr/>
        </p:nvSpPr>
        <p:spPr>
          <a:xfrm>
            <a:off x="440588" y="2310054"/>
            <a:ext cx="11481781" cy="2363034"/>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2207627" y="2877204"/>
            <a:ext cx="7785461" cy="1360817"/>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i="1" u="sng" dirty="0" smtClean="0">
                <a:solidFill>
                  <a:schemeClr val="tx1"/>
                </a:solidFill>
                <a:effectLst>
                  <a:outerShdw blurRad="38100" dist="38100" dir="2700000" algn="tl">
                    <a:srgbClr val="000000">
                      <a:alpha val="43137"/>
                    </a:srgbClr>
                  </a:outerShdw>
                </a:effectLst>
              </a:rPr>
              <a:t>DOAS Value Add</a:t>
            </a:r>
          </a:p>
          <a:p>
            <a:pPr algn="ctr"/>
            <a:endParaRPr lang="en-US" sz="500" i="1" u="sng" dirty="0" smtClean="0">
              <a:solidFill>
                <a:schemeClr val="tx1"/>
              </a:solidFill>
              <a:effectLst>
                <a:outerShdw blurRad="38100" dist="38100" dir="2700000" algn="tl">
                  <a:srgbClr val="000000">
                    <a:alpha val="43137"/>
                  </a:srgbClr>
                </a:outerShdw>
              </a:effectLst>
            </a:endParaRPr>
          </a:p>
          <a:p>
            <a:pPr algn="ctr"/>
            <a:r>
              <a:rPr lang="en-US" sz="2000" dirty="0" smtClean="0">
                <a:solidFill>
                  <a:schemeClr val="tx1"/>
                </a:solidFill>
                <a:effectLst>
                  <a:outerShdw blurRad="38100" dist="38100" dir="2700000" algn="tl">
                    <a:srgbClr val="000000">
                      <a:alpha val="43137"/>
                    </a:srgbClr>
                  </a:outerShdw>
                </a:effectLst>
              </a:rPr>
              <a:t>DOAS or State Entity will post the NOA (Notification of Award) and the award, to the winner of the solicitation</a:t>
            </a:r>
            <a:endParaRPr lang="en-US" sz="2400" dirty="0">
              <a:solidFill>
                <a:schemeClr val="tx1"/>
              </a:solidFill>
              <a:effectLst>
                <a:outerShdw blurRad="38100" dist="38100" dir="2700000" algn="tl">
                  <a:srgbClr val="000000">
                    <a:alpha val="43137"/>
                  </a:srgbClr>
                </a:outerShdw>
              </a:effectLst>
            </a:endParaRPr>
          </a:p>
        </p:txBody>
      </p:sp>
      <p:sp>
        <p:nvSpPr>
          <p:cNvPr id="2" name="TextBox 1"/>
          <p:cNvSpPr txBox="1"/>
          <p:nvPr/>
        </p:nvSpPr>
        <p:spPr>
          <a:xfrm>
            <a:off x="3893077" y="1777788"/>
            <a:ext cx="4414897" cy="461665"/>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Award Process - Stage 6</a:t>
            </a:r>
            <a:endParaRPr lang="en-US" sz="2400" b="1" i="1" dirty="0"/>
          </a:p>
        </p:txBody>
      </p:sp>
      <p:sp>
        <p:nvSpPr>
          <p:cNvPr id="3" name="Slide Number Placeholder 2"/>
          <p:cNvSpPr>
            <a:spLocks noGrp="1"/>
          </p:cNvSpPr>
          <p:nvPr>
            <p:ph type="sldNum" sz="quarter" idx="12"/>
          </p:nvPr>
        </p:nvSpPr>
        <p:spPr/>
        <p:txBody>
          <a:bodyPr/>
          <a:lstStyle/>
          <a:p>
            <a:fld id="{3158CFE2-86EA-4C85-8293-BB6618C5B608}" type="slidenum">
              <a:rPr lang="en-US" smtClean="0"/>
              <a:pPr/>
              <a:t>22</a:t>
            </a:fld>
            <a:endParaRPr lang="en-US"/>
          </a:p>
        </p:txBody>
      </p:sp>
    </p:spTree>
    <p:extLst>
      <p:ext uri="{BB962C8B-B14F-4D97-AF65-F5344CB8AC3E}">
        <p14:creationId xmlns:p14="http://schemas.microsoft.com/office/powerpoint/2010/main" val="13792646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250"/>
                                  </p:stCondLst>
                                  <p:childTnLst>
                                    <p:set>
                                      <p:cBhvr>
                                        <p:cTn id="6" dur="1" fill="hold">
                                          <p:stCondLst>
                                            <p:cond delay="0"/>
                                          </p:stCondLst>
                                        </p:cTn>
                                        <p:tgtEl>
                                          <p:spTgt spid="29"/>
                                        </p:tgtEl>
                                        <p:attrNameLst>
                                          <p:attrName>style.visibility</p:attrName>
                                        </p:attrNameLst>
                                      </p:cBhvr>
                                      <p:to>
                                        <p:strVal val="visible"/>
                                      </p:to>
                                    </p:set>
                                    <p:anim calcmode="lin" valueType="num">
                                      <p:cBhvr>
                                        <p:cTn id="7" dur="750" fill="hold"/>
                                        <p:tgtEl>
                                          <p:spTgt spid="29"/>
                                        </p:tgtEl>
                                        <p:attrNameLst>
                                          <p:attrName>ppt_w</p:attrName>
                                        </p:attrNameLst>
                                      </p:cBhvr>
                                      <p:tavLst>
                                        <p:tav tm="0">
                                          <p:val>
                                            <p:fltVal val="0"/>
                                          </p:val>
                                        </p:tav>
                                        <p:tav tm="100000">
                                          <p:val>
                                            <p:strVal val="#ppt_w"/>
                                          </p:val>
                                        </p:tav>
                                      </p:tavLst>
                                    </p:anim>
                                    <p:anim calcmode="lin" valueType="num">
                                      <p:cBhvr>
                                        <p:cTn id="8" dur="750" fill="hold"/>
                                        <p:tgtEl>
                                          <p:spTgt spid="29"/>
                                        </p:tgtEl>
                                        <p:attrNameLst>
                                          <p:attrName>ppt_h</p:attrName>
                                        </p:attrNameLst>
                                      </p:cBhvr>
                                      <p:tavLst>
                                        <p:tav tm="0">
                                          <p:val>
                                            <p:fltVal val="0"/>
                                          </p:val>
                                        </p:tav>
                                        <p:tav tm="100000">
                                          <p:val>
                                            <p:strVal val="#ppt_h"/>
                                          </p:val>
                                        </p:tav>
                                      </p:tavLst>
                                    </p:anim>
                                    <p:animEffect transition="in" filter="fade">
                                      <p:cBhvr>
                                        <p:cTn id="9"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9905360" y="2270783"/>
            <a:ext cx="1478183" cy="2815884"/>
          </a:xfrm>
          <a:prstGeom prst="rect">
            <a:avLst/>
          </a:prstGeom>
          <a:solidFill>
            <a:schemeClr val="accent4">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sp>
        <p:nvSpPr>
          <p:cNvPr id="29" name="TextBox 28"/>
          <p:cNvSpPr txBox="1"/>
          <p:nvPr/>
        </p:nvSpPr>
        <p:spPr>
          <a:xfrm>
            <a:off x="3229958" y="124010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0" name="Right Arrow 19"/>
          <p:cNvSpPr/>
          <p:nvPr/>
        </p:nvSpPr>
        <p:spPr>
          <a:xfrm>
            <a:off x="9930417" y="233593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8415132" y="3492495"/>
            <a:ext cx="1407727" cy="2113413"/>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8383557" y="233685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6809524" y="233685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5232226" y="233685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3685366" y="233015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15" name="Right Arrow 14"/>
          <p:cNvSpPr/>
          <p:nvPr/>
        </p:nvSpPr>
        <p:spPr>
          <a:xfrm>
            <a:off x="2127076" y="233685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6" name="Right Arrow 5"/>
          <p:cNvSpPr/>
          <p:nvPr/>
        </p:nvSpPr>
        <p:spPr>
          <a:xfrm>
            <a:off x="568786" y="2336854"/>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sp>
        <p:nvSpPr>
          <p:cNvPr id="43" name="Right Arrow 42"/>
          <p:cNvSpPr/>
          <p:nvPr/>
        </p:nvSpPr>
        <p:spPr>
          <a:xfrm>
            <a:off x="8385415" y="2201641"/>
            <a:ext cx="1740752" cy="1238569"/>
          </a:xfrm>
          <a:prstGeom prst="rightArrow">
            <a:avLst/>
          </a:prstGeom>
          <a:solidFill>
            <a:schemeClr val="bg1">
              <a:alpha val="5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ffectLst>
                <a:outerShdw blurRad="38100" dist="38100" dir="2700000" algn="tl">
                  <a:srgbClr val="000000">
                    <a:alpha val="43137"/>
                  </a:srgbClr>
                </a:outerShdw>
              </a:effectLst>
            </a:endParaRPr>
          </a:p>
        </p:txBody>
      </p:sp>
      <p:sp>
        <p:nvSpPr>
          <p:cNvPr id="42" name="Rectangle 41"/>
          <p:cNvSpPr/>
          <p:nvPr/>
        </p:nvSpPr>
        <p:spPr>
          <a:xfrm>
            <a:off x="440588" y="2310054"/>
            <a:ext cx="7936783" cy="1130156"/>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3158CFE2-86EA-4C85-8293-BB6618C5B608}" type="slidenum">
              <a:rPr lang="en-US" smtClean="0"/>
              <a:pPr/>
              <a:t>23</a:t>
            </a:fld>
            <a:endParaRPr lang="en-US"/>
          </a:p>
        </p:txBody>
      </p:sp>
      <p:grpSp>
        <p:nvGrpSpPr>
          <p:cNvPr id="34" name="Group 33"/>
          <p:cNvGrpSpPr/>
          <p:nvPr/>
        </p:nvGrpSpPr>
        <p:grpSpPr>
          <a:xfrm>
            <a:off x="496472" y="3286173"/>
            <a:ext cx="10873024" cy="3724872"/>
            <a:chOff x="496472" y="3433313"/>
            <a:chExt cx="10873024" cy="3724872"/>
          </a:xfrm>
        </p:grpSpPr>
        <p:sp>
          <p:nvSpPr>
            <p:cNvPr id="35" name="TextBox 34"/>
            <p:cNvSpPr txBox="1"/>
            <p:nvPr/>
          </p:nvSpPr>
          <p:spPr>
            <a:xfrm>
              <a:off x="3610270" y="3441103"/>
              <a:ext cx="1560890" cy="243143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Develop sourcing strategy</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Generate evaluation criteria</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Develop bid factors for sourcing</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Generate questions for RFP</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Create RFP according to format</a:t>
              </a:r>
              <a:endParaRPr lang="en-US" sz="1200" dirty="0">
                <a:solidFill>
                  <a:schemeClr val="bg1">
                    <a:lumMod val="65000"/>
                  </a:schemeClr>
                </a:solidFill>
              </a:endParaRPr>
            </a:p>
          </p:txBody>
        </p:sp>
        <p:sp>
          <p:nvSpPr>
            <p:cNvPr id="36" name="TextBox 35"/>
            <p:cNvSpPr txBox="1"/>
            <p:nvPr/>
          </p:nvSpPr>
          <p:spPr>
            <a:xfrm>
              <a:off x="5160163" y="3435432"/>
              <a:ext cx="1574520" cy="335476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Post </a:t>
              </a:r>
              <a:r>
                <a:rPr lang="en-US" sz="1200" dirty="0" err="1" smtClean="0">
                  <a:solidFill>
                    <a:schemeClr val="bg1">
                      <a:lumMod val="65000"/>
                    </a:schemeClr>
                  </a:solidFill>
                </a:rPr>
                <a:t>eRFx</a:t>
              </a:r>
              <a:r>
                <a:rPr lang="en-US" sz="1200" dirty="0" smtClean="0">
                  <a:solidFill>
                    <a:schemeClr val="bg1">
                      <a:lumMod val="65000"/>
                    </a:schemeClr>
                  </a:solidFill>
                </a:rPr>
                <a:t> advertisement or bid notice to the GPR</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Q&amp;A session</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offeror conference</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Select implementation path</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Develop  negotiation plan</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Receive bids</a:t>
              </a:r>
            </a:p>
            <a:p>
              <a:pPr marL="171450" indent="-171450">
                <a:buFont typeface="Wingdings" panose="05000000000000000000" pitchFamily="2" charset="2"/>
                <a:buChar char="ü"/>
              </a:pPr>
              <a:endParaRPr lang="en-US" sz="1200" dirty="0">
                <a:effectLst>
                  <a:outerShdw blurRad="38100" dist="38100" dir="2700000" algn="tl">
                    <a:srgbClr val="000000">
                      <a:alpha val="43137"/>
                    </a:srgbClr>
                  </a:outerShdw>
                </a:effectLst>
              </a:endParaRPr>
            </a:p>
          </p:txBody>
        </p:sp>
        <p:sp>
          <p:nvSpPr>
            <p:cNvPr id="37" name="TextBox 36"/>
            <p:cNvSpPr txBox="1"/>
            <p:nvPr/>
          </p:nvSpPr>
          <p:spPr>
            <a:xfrm>
              <a:off x="6739567" y="3437441"/>
              <a:ext cx="1622970" cy="2400657"/>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Conduct administrative review</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Analyze cost proposal</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Evaluate technical proposal</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Conduct negotiation</a:t>
              </a:r>
            </a:p>
            <a:p>
              <a:pPr marL="171450" indent="-171450"/>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Select Suppliers</a:t>
              </a:r>
            </a:p>
            <a:p>
              <a:pPr marL="171450" indent="-171450"/>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Finalize contract</a:t>
              </a:r>
              <a:endParaRPr lang="en-US" sz="1200" dirty="0">
                <a:solidFill>
                  <a:schemeClr val="bg1">
                    <a:lumMod val="65000"/>
                  </a:schemeClr>
                </a:solidFill>
              </a:endParaRPr>
            </a:p>
          </p:txBody>
        </p:sp>
        <p:sp>
          <p:nvSpPr>
            <p:cNvPr id="38" name="TextBox 37"/>
            <p:cNvSpPr txBox="1"/>
            <p:nvPr/>
          </p:nvSpPr>
          <p:spPr>
            <a:xfrm>
              <a:off x="8317925" y="3440210"/>
              <a:ext cx="1488194" cy="2431435"/>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Issue Intent to Award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Handle supplier protests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Issue Notice of Award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Document and store contract / purchase details</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Implement new agreement</a:t>
              </a:r>
              <a:endParaRPr lang="en-US" sz="1200" dirty="0">
                <a:solidFill>
                  <a:schemeClr val="bg1">
                    <a:lumMod val="65000"/>
                  </a:schemeClr>
                </a:solidFill>
              </a:endParaRPr>
            </a:p>
          </p:txBody>
        </p:sp>
        <p:sp>
          <p:nvSpPr>
            <p:cNvPr id="55" name="TextBox 54"/>
            <p:cNvSpPr txBox="1"/>
            <p:nvPr/>
          </p:nvSpPr>
          <p:spPr>
            <a:xfrm>
              <a:off x="9835818" y="3433313"/>
              <a:ext cx="1533678" cy="1800493"/>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Create contract administration plan</a:t>
              </a:r>
            </a:p>
            <a:p>
              <a:endParaRPr lang="en-US" sz="500" dirty="0" smtClean="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Sustain results</a:t>
              </a:r>
            </a:p>
            <a:p>
              <a:endParaRPr lang="en-US" sz="5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Track contract performance</a:t>
              </a:r>
            </a:p>
            <a:p>
              <a:endParaRPr lang="en-US" sz="500" dirty="0">
                <a:effectLst>
                  <a:outerShdw blurRad="38100" dist="38100" dir="2700000" algn="tl">
                    <a:srgbClr val="000000">
                      <a:alpha val="43137"/>
                    </a:srgbClr>
                  </a:outerShdw>
                </a:effectLst>
              </a:endParaRPr>
            </a:p>
            <a:p>
              <a:pPr marL="171450" indent="-171450">
                <a:buFont typeface="Wingdings" panose="05000000000000000000" pitchFamily="2" charset="2"/>
                <a:buChar char="ü"/>
              </a:pPr>
              <a:r>
                <a:rPr lang="en-US" sz="1200" dirty="0" smtClean="0">
                  <a:effectLst>
                    <a:outerShdw blurRad="38100" dist="38100" dir="2700000" algn="tl">
                      <a:srgbClr val="000000">
                        <a:alpha val="43137"/>
                      </a:srgbClr>
                    </a:outerShdw>
                  </a:effectLst>
                </a:rPr>
                <a:t>Track supplier performance</a:t>
              </a:r>
              <a:endParaRPr lang="en-US" sz="1200" dirty="0">
                <a:effectLst>
                  <a:outerShdw blurRad="38100" dist="38100" dir="2700000" algn="tl">
                    <a:srgbClr val="000000">
                      <a:alpha val="43137"/>
                    </a:srgbClr>
                  </a:outerShdw>
                </a:effectLst>
              </a:endParaRPr>
            </a:p>
          </p:txBody>
        </p:sp>
        <p:sp>
          <p:nvSpPr>
            <p:cNvPr id="56" name="TextBox 55"/>
            <p:cNvSpPr txBox="1"/>
            <p:nvPr/>
          </p:nvSpPr>
          <p:spPr>
            <a:xfrm>
              <a:off x="496472" y="3440219"/>
              <a:ext cx="1665524" cy="2616101"/>
            </a:xfrm>
            <a:prstGeom prst="rect">
              <a:avLst/>
            </a:prstGeom>
            <a:noFill/>
          </p:spPr>
          <p:txBody>
            <a:bodyPr wrap="square" rtlCol="0">
              <a:spAutoFit/>
            </a:bodyPr>
            <a:lstStyle/>
            <a:p>
              <a:pPr marL="171450" indent="-171450">
                <a:buFont typeface="Wingdings" panose="05000000000000000000" pitchFamily="2" charset="2"/>
                <a:buChar char="ü"/>
              </a:pPr>
              <a:r>
                <a:rPr lang="en-US" sz="1200" dirty="0" smtClean="0">
                  <a:solidFill>
                    <a:schemeClr val="bg1">
                      <a:lumMod val="65000"/>
                    </a:schemeClr>
                  </a:solidFill>
                </a:rPr>
                <a:t>Identify need for purchase</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exceptions to state purchasing act</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Order of Precedence</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where a sourcing event is required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Review special approvals or restrictions</a:t>
              </a:r>
              <a:endParaRPr lang="en-US" sz="1200" dirty="0">
                <a:solidFill>
                  <a:schemeClr val="bg1">
                    <a:lumMod val="65000"/>
                  </a:schemeClr>
                </a:solidFill>
              </a:endParaRPr>
            </a:p>
          </p:txBody>
        </p:sp>
        <p:sp>
          <p:nvSpPr>
            <p:cNvPr id="57" name="TextBox 56"/>
            <p:cNvSpPr txBox="1"/>
            <p:nvPr/>
          </p:nvSpPr>
          <p:spPr>
            <a:xfrm>
              <a:off x="2026865" y="3434089"/>
              <a:ext cx="1523564" cy="3724096"/>
            </a:xfrm>
            <a:prstGeom prst="rect">
              <a:avLst/>
            </a:prstGeom>
            <a:noFill/>
          </p:spPr>
          <p:txBody>
            <a:bodyPr wrap="square" rtlCol="0">
              <a:spAutoFit/>
            </a:bodyPr>
            <a:lstStyle/>
            <a:p>
              <a:pPr marL="171450" indent="-171450">
                <a:buFont typeface="Wingdings" panose="05000000000000000000" pitchFamily="2" charset="2"/>
                <a:buChar char="ü"/>
              </a:pPr>
              <a:r>
                <a:rPr lang="en-US" sz="1200" dirty="0">
                  <a:solidFill>
                    <a:schemeClr val="bg1">
                      <a:lumMod val="65000"/>
                    </a:schemeClr>
                  </a:solidFill>
                </a:rPr>
                <a:t>I</a:t>
              </a:r>
              <a:r>
                <a:rPr lang="en-US" sz="1200" dirty="0" smtClean="0">
                  <a:solidFill>
                    <a:schemeClr val="bg1">
                      <a:lumMod val="65000"/>
                    </a:schemeClr>
                  </a:solidFill>
                </a:rPr>
                <a:t>dentify most appropriate purchase method</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Identify cross-functional team</a:t>
              </a:r>
            </a:p>
            <a:p>
              <a:endParaRPr lang="en-US" sz="500" dirty="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Decide on required analysis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Estimate contract  value or annual spend</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Address market and budget constraints</a:t>
              </a:r>
            </a:p>
            <a:p>
              <a:endParaRPr lang="en-US" sz="500" dirty="0" smtClean="0">
                <a:solidFill>
                  <a:schemeClr val="bg1">
                    <a:lumMod val="65000"/>
                  </a:schemeClr>
                </a:solidFill>
              </a:endParaRPr>
            </a:p>
            <a:p>
              <a:pPr marL="171450" indent="-171450">
                <a:buFont typeface="Wingdings" panose="05000000000000000000" pitchFamily="2" charset="2"/>
                <a:buChar char="ü"/>
              </a:pPr>
              <a:r>
                <a:rPr lang="en-US" sz="1200" dirty="0" smtClean="0">
                  <a:solidFill>
                    <a:schemeClr val="bg1">
                      <a:lumMod val="65000"/>
                    </a:schemeClr>
                  </a:solidFill>
                </a:rPr>
                <a:t>Address delegated purchasing authority</a:t>
              </a:r>
            </a:p>
            <a:p>
              <a:pPr marL="171450" indent="-171450">
                <a:buFont typeface="Wingdings" panose="05000000000000000000" pitchFamily="2" charset="2"/>
                <a:buChar char="ü"/>
              </a:pPr>
              <a:endParaRPr lang="en-US" sz="1200" dirty="0" smtClean="0">
                <a:solidFill>
                  <a:schemeClr val="bg1">
                    <a:lumMod val="65000"/>
                  </a:schemeClr>
                </a:solidFill>
              </a:endParaRPr>
            </a:p>
          </p:txBody>
        </p:sp>
      </p:grpSp>
      <p:sp>
        <p:nvSpPr>
          <p:cNvPr id="58" name="TextBox 57"/>
          <p:cNvSpPr txBox="1"/>
          <p:nvPr/>
        </p:nvSpPr>
        <p:spPr>
          <a:xfrm>
            <a:off x="3893077" y="1777788"/>
            <a:ext cx="4414897" cy="461665"/>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Contract Process - Stage 7</a:t>
            </a:r>
            <a:endParaRPr lang="en-US" sz="2400" b="1" i="1" dirty="0"/>
          </a:p>
        </p:txBody>
      </p:sp>
    </p:spTree>
    <p:extLst>
      <p:ext uri="{BB962C8B-B14F-4D97-AF65-F5344CB8AC3E}">
        <p14:creationId xmlns:p14="http://schemas.microsoft.com/office/powerpoint/2010/main" val="1387784382"/>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568786" y="3025481"/>
            <a:ext cx="11064307" cy="1028503"/>
            <a:chOff x="579296" y="2267096"/>
            <a:chExt cx="11064307" cy="1028503"/>
          </a:xfrm>
        </p:grpSpPr>
        <p:sp>
          <p:nvSpPr>
            <p:cNvPr id="15" name="Right Arrow 14"/>
            <p:cNvSpPr/>
            <p:nvPr/>
          </p:nvSpPr>
          <p:spPr>
            <a:xfrm>
              <a:off x="9940927" y="227287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8394067" y="22737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6820034" y="227379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5242736" y="227379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3695876" y="22670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20" name="Right Arrow 19"/>
            <p:cNvSpPr/>
            <p:nvPr/>
          </p:nvSpPr>
          <p:spPr>
            <a:xfrm>
              <a:off x="2137586" y="227379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26" name="Right Arrow 25"/>
            <p:cNvSpPr/>
            <p:nvPr/>
          </p:nvSpPr>
          <p:spPr>
            <a:xfrm>
              <a:off x="579296" y="2273796"/>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grpSp>
      <p:sp>
        <p:nvSpPr>
          <p:cNvPr id="27" name="TextBox 26"/>
          <p:cNvSpPr txBox="1"/>
          <p:nvPr/>
        </p:nvSpPr>
        <p:spPr>
          <a:xfrm>
            <a:off x="3229956" y="123559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8" name="Rectangle 27"/>
          <p:cNvSpPr/>
          <p:nvPr/>
        </p:nvSpPr>
        <p:spPr>
          <a:xfrm>
            <a:off x="440588" y="2310054"/>
            <a:ext cx="11481781" cy="2363034"/>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2448007" y="3748268"/>
            <a:ext cx="8668894" cy="1170891"/>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i="1" u="sng"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DOAS Value Add</a:t>
            </a:r>
          </a:p>
          <a:p>
            <a:pPr algn="ctr"/>
            <a:endParaRPr lang="en-US" sz="500" i="1" u="sng" dirty="0" smtClean="0">
              <a:solidFill>
                <a:schemeClr val="tx1"/>
              </a:solidFill>
              <a:effectLst>
                <a:outerShdw blurRad="38100" dist="38100" dir="2700000" algn="tl">
                  <a:srgbClr val="000000">
                    <a:alpha val="43137"/>
                  </a:srgbClr>
                </a:outerShdw>
              </a:effectLst>
            </a:endParaRPr>
          </a:p>
          <a:p>
            <a:pPr algn="ctr"/>
            <a:r>
              <a:rPr lang="en-US" sz="1600" dirty="0" smtClean="0">
                <a:solidFill>
                  <a:schemeClr val="tx1"/>
                </a:solidFill>
                <a:effectLst>
                  <a:outerShdw blurRad="38100" dist="38100" dir="2700000" algn="tl">
                    <a:srgbClr val="000000">
                      <a:alpha val="43137"/>
                    </a:srgbClr>
                  </a:outerShdw>
                </a:effectLst>
              </a:rPr>
              <a:t>DOAS will put in place the appropriate contracts and forms to enable the state agencies to utilize the supplier for goods and services</a:t>
            </a:r>
          </a:p>
          <a:p>
            <a:pPr algn="ctr"/>
            <a:endParaRPr lang="en-US" sz="1600" dirty="0">
              <a:solidFill>
                <a:schemeClr val="tx1"/>
              </a:solidFill>
              <a:effectLst>
                <a:outerShdw blurRad="38100" dist="38100" dir="2700000" algn="tl">
                  <a:srgbClr val="000000">
                    <a:alpha val="43137"/>
                  </a:srgbClr>
                </a:outerShdw>
              </a:effectLst>
            </a:endParaRPr>
          </a:p>
        </p:txBody>
      </p:sp>
      <p:sp>
        <p:nvSpPr>
          <p:cNvPr id="2" name="TextBox 1"/>
          <p:cNvSpPr txBox="1"/>
          <p:nvPr/>
        </p:nvSpPr>
        <p:spPr>
          <a:xfrm>
            <a:off x="3893077" y="1777788"/>
            <a:ext cx="4414897" cy="461665"/>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rPr>
              <a:t>Contract Process - Stage 7</a:t>
            </a:r>
            <a:endParaRPr lang="en-US" sz="2400" b="1" i="1" dirty="0"/>
          </a:p>
        </p:txBody>
      </p:sp>
      <p:sp>
        <p:nvSpPr>
          <p:cNvPr id="3" name="Slide Number Placeholder 2"/>
          <p:cNvSpPr>
            <a:spLocks noGrp="1"/>
          </p:cNvSpPr>
          <p:nvPr>
            <p:ph type="sldNum" sz="quarter" idx="12"/>
          </p:nvPr>
        </p:nvSpPr>
        <p:spPr/>
        <p:txBody>
          <a:bodyPr/>
          <a:lstStyle/>
          <a:p>
            <a:fld id="{3158CFE2-86EA-4C85-8293-BB6618C5B608}" type="slidenum">
              <a:rPr lang="en-US" smtClean="0"/>
              <a:pPr/>
              <a:t>24</a:t>
            </a:fld>
            <a:endParaRPr lang="en-US"/>
          </a:p>
        </p:txBody>
      </p:sp>
      <p:sp>
        <p:nvSpPr>
          <p:cNvPr id="30" name="Rectangle 29"/>
          <p:cNvSpPr/>
          <p:nvPr/>
        </p:nvSpPr>
        <p:spPr>
          <a:xfrm>
            <a:off x="1035781" y="2365548"/>
            <a:ext cx="8706121" cy="1317852"/>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effectLst>
                <a:outerShdw blurRad="38100" dist="38100" dir="2700000" algn="tl">
                  <a:srgbClr val="000000">
                    <a:alpha val="43137"/>
                  </a:srgbClr>
                </a:outerShdw>
              </a:effectLst>
            </a:endParaRPr>
          </a:p>
          <a:p>
            <a:pPr algn="ctr"/>
            <a:r>
              <a:rPr lang="en-US" sz="2000" i="1" u="sng" dirty="0" smtClean="0">
                <a:solidFill>
                  <a:schemeClr val="tx1"/>
                </a:solidFill>
                <a:effectLst>
                  <a:outerShdw blurRad="38100" dist="38100" dir="2700000" algn="tl">
                    <a:srgbClr val="000000">
                      <a:alpha val="43137"/>
                    </a:srgbClr>
                  </a:outerShdw>
                </a:effectLst>
              </a:rPr>
              <a:t>GTA Value Add</a:t>
            </a:r>
          </a:p>
          <a:p>
            <a:pPr algn="ctr"/>
            <a:endParaRPr lang="en-US" sz="500" i="1" u="sng" dirty="0" smtClean="0">
              <a:solidFill>
                <a:schemeClr val="tx1"/>
              </a:solidFill>
              <a:effectLst>
                <a:outerShdw blurRad="38100" dist="38100" dir="2700000" algn="tl">
                  <a:srgbClr val="000000">
                    <a:alpha val="43137"/>
                  </a:srgbClr>
                </a:outerShdw>
              </a:effectLst>
            </a:endParaRPr>
          </a:p>
          <a:p>
            <a:pPr algn="ctr"/>
            <a:r>
              <a:rPr lang="en-US" sz="1600" dirty="0" smtClean="0">
                <a:solidFill>
                  <a:schemeClr val="tx1"/>
                </a:solidFill>
                <a:effectLst>
                  <a:outerShdw blurRad="38100" dist="38100" dir="2700000" algn="tl">
                    <a:srgbClr val="000000">
                      <a:alpha val="43137"/>
                    </a:srgbClr>
                  </a:outerShdw>
                </a:effectLst>
              </a:rPr>
              <a:t>GTA can provide best practices for project management and will monitor the implementation process once awarded (if appropriate).  GTA works with the State Entity to enhance communication across suppliers when implementing within the state infrastructure</a:t>
            </a:r>
          </a:p>
          <a:p>
            <a:pPr algn="ctr"/>
            <a:endParaRPr lang="en-US" sz="2400" dirty="0">
              <a:solidFill>
                <a:schemeClr val="tx1"/>
              </a:solidFill>
              <a:effectLst>
                <a:outerShdw blurRad="38100" dist="38100" dir="2700000" algn="tl">
                  <a:srgbClr val="000000">
                    <a:alpha val="43137"/>
                  </a:srgbClr>
                </a:outerShdw>
              </a:effectLst>
            </a:endParaRPr>
          </a:p>
        </p:txBody>
      </p:sp>
      <p:sp>
        <p:nvSpPr>
          <p:cNvPr id="31" name="Rectangle 30"/>
          <p:cNvSpPr/>
          <p:nvPr/>
        </p:nvSpPr>
        <p:spPr>
          <a:xfrm>
            <a:off x="1046545" y="4998108"/>
            <a:ext cx="8704013" cy="1158657"/>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u="sng" dirty="0" smtClean="0">
                <a:solidFill>
                  <a:schemeClr val="tx1"/>
                </a:solidFill>
                <a:effectLst>
                  <a:outerShdw blurRad="38100" dist="38100" dir="2700000" algn="tl">
                    <a:srgbClr val="000000">
                      <a:alpha val="43137"/>
                    </a:srgbClr>
                  </a:outerShdw>
                </a:effectLst>
              </a:rPr>
              <a:t>State Entity </a:t>
            </a:r>
            <a:r>
              <a:rPr lang="en-US" sz="2000" i="1" u="sng" dirty="0">
                <a:solidFill>
                  <a:schemeClr val="tx1"/>
                </a:solidFill>
                <a:effectLst>
                  <a:outerShdw blurRad="38100" dist="38100" dir="2700000" algn="tl">
                    <a:srgbClr val="000000">
                      <a:alpha val="43137"/>
                    </a:srgbClr>
                  </a:outerShdw>
                </a:effectLst>
              </a:rPr>
              <a:t>Value </a:t>
            </a:r>
            <a:r>
              <a:rPr lang="en-US" sz="2000" i="1" u="sng" dirty="0" smtClean="0">
                <a:solidFill>
                  <a:schemeClr val="tx1"/>
                </a:solidFill>
                <a:effectLst>
                  <a:outerShdw blurRad="38100" dist="38100" dir="2700000" algn="tl">
                    <a:srgbClr val="000000">
                      <a:alpha val="43137"/>
                    </a:srgbClr>
                  </a:outerShdw>
                </a:effectLst>
              </a:rPr>
              <a:t>Add</a:t>
            </a:r>
          </a:p>
          <a:p>
            <a:pPr algn="ctr"/>
            <a:endParaRPr lang="en-US" sz="500" i="1" dirty="0">
              <a:solidFill>
                <a:schemeClr val="tx1"/>
              </a:solidFill>
              <a:effectLst>
                <a:outerShdw blurRad="38100" dist="38100" dir="2700000" algn="tl">
                  <a:srgbClr val="000000">
                    <a:alpha val="43137"/>
                  </a:srgbClr>
                </a:outerShdw>
              </a:effectLst>
            </a:endParaRPr>
          </a:p>
          <a:p>
            <a:pPr algn="ctr"/>
            <a:r>
              <a:rPr lang="en-US" sz="1600" dirty="0" smtClean="0">
                <a:solidFill>
                  <a:schemeClr val="tx1"/>
                </a:solidFill>
                <a:effectLst>
                  <a:outerShdw blurRad="38100" dist="38100" dir="2700000" algn="tl">
                    <a:srgbClr val="000000">
                      <a:alpha val="43137"/>
                    </a:srgbClr>
                  </a:outerShdw>
                </a:effectLst>
              </a:rPr>
              <a:t>State Entity receives contract and applicable files.  They will aid in the implementation and monitor supplier’s performance</a:t>
            </a:r>
            <a:endParaRPr lang="en-US" sz="2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63613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250"/>
                                  </p:stCondLst>
                                  <p:childTnLst>
                                    <p:set>
                                      <p:cBhvr>
                                        <p:cTn id="6" dur="1" fill="hold">
                                          <p:stCondLst>
                                            <p:cond delay="0"/>
                                          </p:stCondLst>
                                        </p:cTn>
                                        <p:tgtEl>
                                          <p:spTgt spid="29"/>
                                        </p:tgtEl>
                                        <p:attrNameLst>
                                          <p:attrName>style.visibility</p:attrName>
                                        </p:attrNameLst>
                                      </p:cBhvr>
                                      <p:to>
                                        <p:strVal val="visible"/>
                                      </p:to>
                                    </p:set>
                                    <p:anim calcmode="lin" valueType="num">
                                      <p:cBhvr>
                                        <p:cTn id="7" dur="750" fill="hold"/>
                                        <p:tgtEl>
                                          <p:spTgt spid="29"/>
                                        </p:tgtEl>
                                        <p:attrNameLst>
                                          <p:attrName>ppt_w</p:attrName>
                                        </p:attrNameLst>
                                      </p:cBhvr>
                                      <p:tavLst>
                                        <p:tav tm="0">
                                          <p:val>
                                            <p:fltVal val="0"/>
                                          </p:val>
                                        </p:tav>
                                        <p:tav tm="100000">
                                          <p:val>
                                            <p:strVal val="#ppt_w"/>
                                          </p:val>
                                        </p:tav>
                                      </p:tavLst>
                                    </p:anim>
                                    <p:anim calcmode="lin" valueType="num">
                                      <p:cBhvr>
                                        <p:cTn id="8" dur="750" fill="hold"/>
                                        <p:tgtEl>
                                          <p:spTgt spid="29"/>
                                        </p:tgtEl>
                                        <p:attrNameLst>
                                          <p:attrName>ppt_h</p:attrName>
                                        </p:attrNameLst>
                                      </p:cBhvr>
                                      <p:tavLst>
                                        <p:tav tm="0">
                                          <p:val>
                                            <p:fltVal val="0"/>
                                          </p:val>
                                        </p:tav>
                                        <p:tav tm="100000">
                                          <p:val>
                                            <p:strVal val="#ppt_h"/>
                                          </p:val>
                                        </p:tav>
                                      </p:tavLst>
                                    </p:anim>
                                    <p:animEffect transition="in" filter="fade">
                                      <p:cBhvr>
                                        <p:cTn id="9" dur="750"/>
                                        <p:tgtEl>
                                          <p:spTgt spid="29"/>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30"/>
                                        </p:tgtEl>
                                        <p:attrNameLst>
                                          <p:attrName>style.visibility</p:attrName>
                                        </p:attrNameLst>
                                      </p:cBhvr>
                                      <p:to>
                                        <p:strVal val="visible"/>
                                      </p:to>
                                    </p:set>
                                    <p:anim calcmode="lin" valueType="num">
                                      <p:cBhvr>
                                        <p:cTn id="12" dur="750" fill="hold"/>
                                        <p:tgtEl>
                                          <p:spTgt spid="30"/>
                                        </p:tgtEl>
                                        <p:attrNameLst>
                                          <p:attrName>ppt_w</p:attrName>
                                        </p:attrNameLst>
                                      </p:cBhvr>
                                      <p:tavLst>
                                        <p:tav tm="0">
                                          <p:val>
                                            <p:fltVal val="0"/>
                                          </p:val>
                                        </p:tav>
                                        <p:tav tm="100000">
                                          <p:val>
                                            <p:strVal val="#ppt_w"/>
                                          </p:val>
                                        </p:tav>
                                      </p:tavLst>
                                    </p:anim>
                                    <p:anim calcmode="lin" valueType="num">
                                      <p:cBhvr>
                                        <p:cTn id="13" dur="750" fill="hold"/>
                                        <p:tgtEl>
                                          <p:spTgt spid="30"/>
                                        </p:tgtEl>
                                        <p:attrNameLst>
                                          <p:attrName>ppt_h</p:attrName>
                                        </p:attrNameLst>
                                      </p:cBhvr>
                                      <p:tavLst>
                                        <p:tav tm="0">
                                          <p:val>
                                            <p:fltVal val="0"/>
                                          </p:val>
                                        </p:tav>
                                        <p:tav tm="100000">
                                          <p:val>
                                            <p:strVal val="#ppt_h"/>
                                          </p:val>
                                        </p:tav>
                                      </p:tavLst>
                                    </p:anim>
                                    <p:animEffect transition="in" filter="fade">
                                      <p:cBhvr>
                                        <p:cTn id="14" dur="750"/>
                                        <p:tgtEl>
                                          <p:spTgt spid="30"/>
                                        </p:tgtEl>
                                      </p:cBhvr>
                                    </p:animEffect>
                                  </p:childTnLst>
                                </p:cTn>
                              </p:par>
                              <p:par>
                                <p:cTn id="15" presetID="53" presetClass="entr" presetSubtype="16" fill="hold" grpId="0" nodeType="withEffect">
                                  <p:stCondLst>
                                    <p:cond delay="250"/>
                                  </p:stCondLst>
                                  <p:childTnLst>
                                    <p:set>
                                      <p:cBhvr>
                                        <p:cTn id="16" dur="1" fill="hold">
                                          <p:stCondLst>
                                            <p:cond delay="0"/>
                                          </p:stCondLst>
                                        </p:cTn>
                                        <p:tgtEl>
                                          <p:spTgt spid="31"/>
                                        </p:tgtEl>
                                        <p:attrNameLst>
                                          <p:attrName>style.visibility</p:attrName>
                                        </p:attrNameLst>
                                      </p:cBhvr>
                                      <p:to>
                                        <p:strVal val="visible"/>
                                      </p:to>
                                    </p:set>
                                    <p:anim calcmode="lin" valueType="num">
                                      <p:cBhvr>
                                        <p:cTn id="17" dur="750" fill="hold"/>
                                        <p:tgtEl>
                                          <p:spTgt spid="31"/>
                                        </p:tgtEl>
                                        <p:attrNameLst>
                                          <p:attrName>ppt_w</p:attrName>
                                        </p:attrNameLst>
                                      </p:cBhvr>
                                      <p:tavLst>
                                        <p:tav tm="0">
                                          <p:val>
                                            <p:fltVal val="0"/>
                                          </p:val>
                                        </p:tav>
                                        <p:tav tm="100000">
                                          <p:val>
                                            <p:strVal val="#ppt_w"/>
                                          </p:val>
                                        </p:tav>
                                      </p:tavLst>
                                    </p:anim>
                                    <p:anim calcmode="lin" valueType="num">
                                      <p:cBhvr>
                                        <p:cTn id="18" dur="750" fill="hold"/>
                                        <p:tgtEl>
                                          <p:spTgt spid="31"/>
                                        </p:tgtEl>
                                        <p:attrNameLst>
                                          <p:attrName>ppt_h</p:attrName>
                                        </p:attrNameLst>
                                      </p:cBhvr>
                                      <p:tavLst>
                                        <p:tav tm="0">
                                          <p:val>
                                            <p:fltVal val="0"/>
                                          </p:val>
                                        </p:tav>
                                        <p:tav tm="100000">
                                          <p:val>
                                            <p:strVal val="#ppt_h"/>
                                          </p:val>
                                        </p:tav>
                                      </p:tavLst>
                                    </p:anim>
                                    <p:animEffect transition="in" filter="fade">
                                      <p:cBhvr>
                                        <p:cTn id="19" dur="7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42868" y="2270787"/>
            <a:ext cx="2557031" cy="3523713"/>
          </a:xfrm>
          <a:prstGeom prst="rect">
            <a:avLst/>
          </a:prstGeom>
        </p:spPr>
      </p:pic>
      <p:sp>
        <p:nvSpPr>
          <p:cNvPr id="3" name="TextBox 2"/>
          <p:cNvSpPr txBox="1"/>
          <p:nvPr/>
        </p:nvSpPr>
        <p:spPr>
          <a:xfrm>
            <a:off x="4664233" y="2062479"/>
            <a:ext cx="5017720" cy="1569660"/>
          </a:xfrm>
          <a:prstGeom prst="rect">
            <a:avLst/>
          </a:prstGeom>
          <a:noFill/>
        </p:spPr>
        <p:txBody>
          <a:bodyPr wrap="none" rtlCol="0">
            <a:spAutoFit/>
          </a:bodyPr>
          <a:lstStyle/>
          <a:p>
            <a:r>
              <a:rPr lang="en-US" sz="9600" dirty="0" smtClean="0">
                <a:latin typeface="Rage Italic" panose="03070502040507070304" pitchFamily="66" charset="0"/>
              </a:rPr>
              <a:t>Questions?</a:t>
            </a:r>
            <a:endParaRPr lang="en-US" sz="9600" dirty="0">
              <a:latin typeface="Rage Italic" panose="03070502040507070304" pitchFamily="66" charset="0"/>
            </a:endParaRPr>
          </a:p>
        </p:txBody>
      </p:sp>
      <p:sp>
        <p:nvSpPr>
          <p:cNvPr id="4" name="Slide Number Placeholder 3"/>
          <p:cNvSpPr>
            <a:spLocks noGrp="1"/>
          </p:cNvSpPr>
          <p:nvPr>
            <p:ph type="sldNum" sz="quarter" idx="12"/>
          </p:nvPr>
        </p:nvSpPr>
        <p:spPr/>
        <p:txBody>
          <a:bodyPr/>
          <a:lstStyle/>
          <a:p>
            <a:fld id="{3158CFE2-86EA-4C85-8293-BB6618C5B608}" type="slidenum">
              <a:rPr lang="en-US" smtClean="0"/>
              <a:pPr/>
              <a:t>25</a:t>
            </a:fld>
            <a:endParaRPr lang="en-US"/>
          </a:p>
        </p:txBody>
      </p:sp>
    </p:spTree>
    <p:extLst>
      <p:ext uri="{BB962C8B-B14F-4D97-AF65-F5344CB8AC3E}">
        <p14:creationId xmlns:p14="http://schemas.microsoft.com/office/powerpoint/2010/main" val="1694906150"/>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444155" y="2788668"/>
            <a:ext cx="3669321" cy="1877437"/>
          </a:xfrm>
          <a:prstGeom prst="rect">
            <a:avLst/>
          </a:prstGeom>
          <a:noFill/>
        </p:spPr>
        <p:txBody>
          <a:bodyPr wrap="square" rtlCol="0">
            <a:spAutoFit/>
          </a:bodyPr>
          <a:lstStyle/>
          <a:p>
            <a:pPr algn="r"/>
            <a:r>
              <a:rPr lang="en-US" sz="2200" b="1" i="1" dirty="0">
                <a:effectLst>
                  <a:outerShdw blurRad="38100" dist="38100" dir="2700000" algn="tl">
                    <a:srgbClr val="000000">
                      <a:alpha val="43137"/>
                    </a:srgbClr>
                  </a:outerShdw>
                </a:effectLst>
              </a:rPr>
              <a:t>Beverly Alexander Denson</a:t>
            </a:r>
            <a:br>
              <a:rPr lang="en-US" sz="2200" b="1" i="1" dirty="0">
                <a:effectLst>
                  <a:outerShdw blurRad="38100" dist="38100" dir="2700000" algn="tl">
                    <a:srgbClr val="000000">
                      <a:alpha val="43137"/>
                    </a:srgbClr>
                  </a:outerShdw>
                </a:effectLst>
              </a:rPr>
            </a:br>
            <a:r>
              <a:rPr lang="en-US" sz="2200" dirty="0">
                <a:effectLst>
                  <a:outerShdw blurRad="38100" dist="38100" dir="2700000" algn="tl">
                    <a:srgbClr val="000000">
                      <a:alpha val="43137"/>
                    </a:srgbClr>
                  </a:outerShdw>
                </a:effectLst>
              </a:rPr>
              <a:t>IT Group Category Manager </a:t>
            </a:r>
            <a:br>
              <a:rPr lang="en-US" sz="2200"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Georgia Department of Administrative Services</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(404)  656-5345</a:t>
            </a:r>
            <a:br>
              <a:rPr lang="en-US" dirty="0">
                <a:effectLst>
                  <a:outerShdw blurRad="38100" dist="38100" dir="2700000" algn="tl">
                    <a:srgbClr val="000000">
                      <a:alpha val="43137"/>
                    </a:srgbClr>
                  </a:outerShdw>
                </a:effectLst>
              </a:rPr>
            </a:br>
            <a:r>
              <a:rPr lang="en-US" u="sng" dirty="0">
                <a:effectLst>
                  <a:outerShdw blurRad="38100" dist="38100" dir="2700000" algn="tl">
                    <a:srgbClr val="000000">
                      <a:alpha val="43137"/>
                    </a:srgbClr>
                  </a:outerShdw>
                </a:effectLst>
                <a:hlinkClick r:id="rId6"/>
              </a:rPr>
              <a:t>beverly.denson@doas.ga.gov</a:t>
            </a:r>
            <a:endParaRPr lang="en-US" dirty="0">
              <a:effectLst>
                <a:outerShdw blurRad="38100" dist="38100" dir="2700000" algn="tl">
                  <a:srgbClr val="000000">
                    <a:alpha val="43137"/>
                  </a:srgbClr>
                </a:outerShdw>
              </a:effectLst>
            </a:endParaRPr>
          </a:p>
        </p:txBody>
      </p:sp>
      <p:cxnSp>
        <p:nvCxnSpPr>
          <p:cNvPr id="16" name="Straight Connector 15"/>
          <p:cNvCxnSpPr/>
          <p:nvPr/>
        </p:nvCxnSpPr>
        <p:spPr>
          <a:xfrm>
            <a:off x="5171889" y="2670332"/>
            <a:ext cx="5827923" cy="0"/>
          </a:xfrm>
          <a:prstGeom prst="line">
            <a:avLst/>
          </a:prstGeom>
          <a:ln w="79375">
            <a:solidFill>
              <a:srgbClr val="0070C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091864" y="2142944"/>
            <a:ext cx="3119765" cy="430887"/>
          </a:xfrm>
          <a:prstGeom prst="rect">
            <a:avLst/>
          </a:prstGeom>
          <a:noFill/>
        </p:spPr>
        <p:txBody>
          <a:bodyPr wrap="none" rtlCol="0">
            <a:spAutoFit/>
          </a:bodyPr>
          <a:lstStyle/>
          <a:p>
            <a:r>
              <a:rPr lang="en-US" sz="2200" dirty="0" smtClean="0">
                <a:effectLst>
                  <a:outerShdw blurRad="38100" dist="38100" dir="2700000" algn="tl">
                    <a:srgbClr val="000000">
                      <a:alpha val="43137"/>
                    </a:srgbClr>
                  </a:outerShdw>
                </a:effectLst>
              </a:rPr>
              <a:t>State Purchasing Division</a:t>
            </a:r>
            <a:endParaRPr lang="en-US" sz="2200"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3158CFE2-86EA-4C85-8293-BB6618C5B608}" type="slidenum">
              <a:rPr lang="en-US" smtClean="0"/>
              <a:pPr/>
              <a:t>26</a:t>
            </a:fld>
            <a:endParaRPr lang="en-US"/>
          </a:p>
        </p:txBody>
      </p:sp>
    </p:spTree>
    <p:extLst>
      <p:ext uri="{BB962C8B-B14F-4D97-AF65-F5344CB8AC3E}">
        <p14:creationId xmlns:p14="http://schemas.microsoft.com/office/powerpoint/2010/main" val="1825990261"/>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3158CFE2-86EA-4C85-8293-BB6618C5B608}" type="slidenum">
              <a:rPr lang="en-US" smtClean="0"/>
              <a:pPr/>
              <a:t>27</a:t>
            </a:fld>
            <a:endParaRPr lang="en-US"/>
          </a:p>
        </p:txBody>
      </p:sp>
    </p:spTree>
    <p:extLst>
      <p:ext uri="{BB962C8B-B14F-4D97-AF65-F5344CB8AC3E}">
        <p14:creationId xmlns:p14="http://schemas.microsoft.com/office/powerpoint/2010/main" val="82670431"/>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182572" y="1925666"/>
            <a:ext cx="5750962" cy="4233239"/>
          </a:xfrm>
          <a:prstGeom prst="rect">
            <a:avLst/>
          </a:prstGeom>
          <a:effectLst>
            <a:outerShdw blurRad="63500" dist="38100" dir="2700000" algn="tl" rotWithShape="0">
              <a:prstClr val="black">
                <a:alpha val="40000"/>
              </a:prstClr>
            </a:outerShdw>
          </a:effectLst>
        </p:spPr>
      </p:pic>
      <p:sp>
        <p:nvSpPr>
          <p:cNvPr id="8" name="Rectangle 7">
            <a:hlinkClick r:id="rId3" action="ppaction://hlinksldjump"/>
          </p:cNvPr>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sp>
        <p:nvSpPr>
          <p:cNvPr id="29" name="TextBox 28"/>
          <p:cNvSpPr txBox="1"/>
          <p:nvPr/>
        </p:nvSpPr>
        <p:spPr>
          <a:xfrm>
            <a:off x="4072179" y="1227750"/>
            <a:ext cx="4058740" cy="646331"/>
          </a:xfrm>
          <a:prstGeom prst="rect">
            <a:avLst/>
          </a:prstGeom>
          <a:noFill/>
        </p:spPr>
        <p:txBody>
          <a:bodyPr wrap="none" rtlCol="0">
            <a:spAutoFit/>
          </a:bodyPr>
          <a:lstStyle/>
          <a:p>
            <a:pPr algn="ctr"/>
            <a:r>
              <a:rPr lang="en-US" sz="3600" b="1" i="1" dirty="0">
                <a:effectLst>
                  <a:outerShdw blurRad="38100" dist="38100" dir="2700000" algn="tl">
                    <a:srgbClr val="000000">
                      <a:alpha val="43137"/>
                    </a:srgbClr>
                  </a:outerShdw>
                </a:effectLst>
              </a:rPr>
              <a:t>Order of Precedence</a:t>
            </a:r>
            <a:endParaRPr lang="en-US" sz="3600" b="1" i="1" dirty="0"/>
          </a:p>
        </p:txBody>
      </p:sp>
      <p:pic>
        <p:nvPicPr>
          <p:cNvPr id="39" name="Picture 3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3158CFE2-86EA-4C85-8293-BB6618C5B608}" type="slidenum">
              <a:rPr lang="en-US" smtClean="0"/>
              <a:pPr/>
              <a:t>28</a:t>
            </a:fld>
            <a:endParaRPr lang="en-US"/>
          </a:p>
        </p:txBody>
      </p:sp>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246081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sp>
        <p:nvSpPr>
          <p:cNvPr id="29" name="TextBox 28"/>
          <p:cNvSpPr txBox="1"/>
          <p:nvPr/>
        </p:nvSpPr>
        <p:spPr>
          <a:xfrm>
            <a:off x="3858618" y="1227750"/>
            <a:ext cx="4485843" cy="646331"/>
          </a:xfrm>
          <a:prstGeom prst="rect">
            <a:avLst/>
          </a:prstGeom>
          <a:noFill/>
        </p:spPr>
        <p:txBody>
          <a:bodyPr wrap="none" rtlCol="0">
            <a:spAutoFit/>
          </a:bodyPr>
          <a:lstStyle/>
          <a:p>
            <a:pPr algn="ctr"/>
            <a:r>
              <a:rPr lang="en-US" sz="3600" b="1" i="1" dirty="0" smtClean="0">
                <a:effectLst>
                  <a:outerShdw blurRad="38100" dist="38100" dir="2700000" algn="tl">
                    <a:srgbClr val="000000">
                      <a:alpha val="43137"/>
                    </a:srgbClr>
                  </a:outerShdw>
                </a:effectLst>
              </a:rPr>
              <a:t>IT Statewide </a:t>
            </a:r>
            <a:r>
              <a:rPr lang="en-US" sz="3600" b="1" i="1" dirty="0">
                <a:effectLst>
                  <a:outerShdw blurRad="38100" dist="38100" dir="2700000" algn="tl">
                    <a:srgbClr val="000000">
                      <a:alpha val="43137"/>
                    </a:srgbClr>
                  </a:outerShdw>
                </a:effectLst>
              </a:rPr>
              <a:t>Contracts</a:t>
            </a:r>
            <a:endParaRPr lang="en-US" sz="3600" b="1" i="1"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228194" y="2010626"/>
            <a:ext cx="5223641" cy="4185761"/>
          </a:xfrm>
          <a:prstGeom prst="rect">
            <a:avLst/>
          </a:prstGeom>
        </p:spPr>
        <p:txBody>
          <a:bodyPr wrap="square">
            <a:spAutoFit/>
          </a:bodyPr>
          <a:lstStyle/>
          <a:p>
            <a:r>
              <a:rPr lang="en-US" b="1" u="sng" dirty="0" smtClean="0">
                <a:effectLst>
                  <a:outerShdw blurRad="38100" dist="38100" dir="2700000" algn="tl">
                    <a:srgbClr val="000000">
                      <a:alpha val="43137"/>
                    </a:srgbClr>
                  </a:outerShdw>
                </a:effectLst>
              </a:rPr>
              <a:t>DOAS</a:t>
            </a:r>
          </a:p>
          <a:p>
            <a:endParaRPr lang="en-US" sz="500" b="1" u="sng" dirty="0" smtClean="0">
              <a:effectLst>
                <a:outerShdw blurRad="38100" dist="38100" dir="2700000" algn="tl">
                  <a:srgbClr val="000000">
                    <a:alpha val="43137"/>
                  </a:srgbClr>
                </a:outerShdw>
              </a:effectLst>
            </a:endParaRPr>
          </a:p>
          <a:p>
            <a:endParaRPr lang="en-US" sz="500" b="1" u="sng" dirty="0" smtClean="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1400" dirty="0" smtClean="0">
                <a:effectLst>
                  <a:outerShdw blurRad="38100" dist="38100" dir="2700000" algn="tl">
                    <a:srgbClr val="000000">
                      <a:alpha val="43137"/>
                    </a:srgbClr>
                  </a:outerShdw>
                </a:effectLst>
              </a:rPr>
              <a:t>CCTV </a:t>
            </a:r>
            <a:r>
              <a:rPr lang="en-US" sz="1400" dirty="0">
                <a:effectLst>
                  <a:outerShdw blurRad="38100" dist="38100" dir="2700000" algn="tl">
                    <a:srgbClr val="000000">
                      <a:alpha val="43137"/>
                    </a:srgbClr>
                  </a:outerShdw>
                </a:effectLst>
              </a:rPr>
              <a:t>Boxed Products</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CCTV Products, Services, and Installation</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Certified Audio Visual Product and Select Services</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Computer Peripherals and General Audio Visual Products</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Data Communications System</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Desktop Printers</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Electronic Monitoring</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IT Networking Equipment</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IT Staffing</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Mailing Equipment</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Multifunctional Devices Print/Copy/Scan/Fax (Segments 2-4)</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Multifunctional Devices Print/Copy/Scan/Fax (Segments 5+)</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PC Hardware, Related Equipment and Services</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Servers/Storage</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Storage/Backup and Recovery</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Software</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Two-Way Radio Hardware</a:t>
            </a:r>
          </a:p>
        </p:txBody>
      </p:sp>
      <p:sp>
        <p:nvSpPr>
          <p:cNvPr id="3" name="Rectangle 2"/>
          <p:cNvSpPr/>
          <p:nvPr/>
        </p:nvSpPr>
        <p:spPr>
          <a:xfrm>
            <a:off x="7025391" y="2013906"/>
            <a:ext cx="4441393" cy="954107"/>
          </a:xfrm>
          <a:prstGeom prst="rect">
            <a:avLst/>
          </a:prstGeom>
        </p:spPr>
        <p:txBody>
          <a:bodyPr wrap="square">
            <a:spAutoFit/>
          </a:bodyPr>
          <a:lstStyle/>
          <a:p>
            <a:r>
              <a:rPr lang="en-US" b="1" u="sng" dirty="0" smtClean="0">
                <a:effectLst>
                  <a:outerShdw blurRad="38100" dist="38100" dir="2700000" algn="tl">
                    <a:srgbClr val="000000">
                      <a:alpha val="43137"/>
                    </a:srgbClr>
                  </a:outerShdw>
                </a:effectLst>
              </a:rPr>
              <a:t>GTA</a:t>
            </a:r>
          </a:p>
          <a:p>
            <a:endParaRPr lang="en-US" sz="500" b="1" u="sng" dirty="0" smtClean="0">
              <a:effectLst>
                <a:outerShdw blurRad="38100" dist="38100" dir="2700000" algn="tl">
                  <a:srgbClr val="000000">
                    <a:alpha val="43137"/>
                  </a:srgbClr>
                </a:outerShdw>
              </a:effectLst>
            </a:endParaRPr>
          </a:p>
          <a:p>
            <a:endParaRPr lang="en-US" sz="500" b="1" u="sng" dirty="0" smtClean="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1400" dirty="0" smtClean="0">
                <a:effectLst>
                  <a:outerShdw blurRad="38100" dist="38100" dir="2700000" algn="tl">
                    <a:srgbClr val="000000">
                      <a:alpha val="43137"/>
                    </a:srgbClr>
                  </a:outerShdw>
                </a:effectLst>
              </a:rPr>
              <a:t>Reseller </a:t>
            </a:r>
            <a:r>
              <a:rPr lang="en-US" sz="1400" dirty="0">
                <a:effectLst>
                  <a:outerShdw blurRad="38100" dist="38100" dir="2700000" algn="tl">
                    <a:srgbClr val="000000">
                      <a:alpha val="43137"/>
                    </a:srgbClr>
                  </a:outerShdw>
                </a:effectLst>
              </a:rPr>
              <a:t>for Oracle Products</a:t>
            </a:r>
          </a:p>
          <a:p>
            <a:pPr marL="285750" indent="-285750">
              <a:buFont typeface="Arial" panose="020B0604020202020204" pitchFamily="34" charset="0"/>
              <a:buChar char="•"/>
            </a:pPr>
            <a:r>
              <a:rPr lang="en-US" sz="1400" dirty="0">
                <a:effectLst>
                  <a:outerShdw blurRad="38100" dist="38100" dir="2700000" algn="tl">
                    <a:srgbClr val="000000">
                      <a:alpha val="43137"/>
                    </a:srgbClr>
                  </a:outerShdw>
                </a:effectLst>
              </a:rPr>
              <a:t>Wireless Communications Devices and Services</a:t>
            </a:r>
          </a:p>
        </p:txBody>
      </p:sp>
      <p:sp>
        <p:nvSpPr>
          <p:cNvPr id="4" name="Slide Number Placeholder 3"/>
          <p:cNvSpPr>
            <a:spLocks noGrp="1"/>
          </p:cNvSpPr>
          <p:nvPr>
            <p:ph type="sldNum" sz="quarter" idx="12"/>
          </p:nvPr>
        </p:nvSpPr>
        <p:spPr/>
        <p:txBody>
          <a:bodyPr/>
          <a:lstStyle/>
          <a:p>
            <a:fld id="{3158CFE2-86EA-4C85-8293-BB6618C5B608}" type="slidenum">
              <a:rPr lang="en-US" smtClean="0"/>
              <a:pPr/>
              <a:t>3</a:t>
            </a:fld>
            <a:endParaRPr lang="en-US"/>
          </a:p>
        </p:txBody>
      </p:sp>
    </p:spTree>
    <p:extLst>
      <p:ext uri="{BB962C8B-B14F-4D97-AF65-F5344CB8AC3E}">
        <p14:creationId xmlns:p14="http://schemas.microsoft.com/office/powerpoint/2010/main" val="152870984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sp>
        <p:nvSpPr>
          <p:cNvPr id="29" name="TextBox 28"/>
          <p:cNvSpPr txBox="1"/>
          <p:nvPr/>
        </p:nvSpPr>
        <p:spPr>
          <a:xfrm>
            <a:off x="3431422" y="1227750"/>
            <a:ext cx="5340243" cy="646331"/>
          </a:xfrm>
          <a:prstGeom prst="rect">
            <a:avLst/>
          </a:prstGeom>
          <a:noFill/>
        </p:spPr>
        <p:txBody>
          <a:bodyPr wrap="none" rtlCol="0">
            <a:spAutoFit/>
          </a:bodyPr>
          <a:lstStyle/>
          <a:p>
            <a:pPr algn="ctr"/>
            <a:r>
              <a:rPr lang="en-US" sz="3600" b="1" i="1" dirty="0" smtClean="0">
                <a:effectLst>
                  <a:outerShdw blurRad="38100" dist="38100" dir="2700000" algn="tl">
                    <a:srgbClr val="000000">
                      <a:alpha val="43137"/>
                    </a:srgbClr>
                  </a:outerShdw>
                </a:effectLst>
              </a:rPr>
              <a:t>Goods Statewide Contracts</a:t>
            </a:r>
            <a:endParaRPr lang="en-US" sz="3600" b="1" i="1"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818292" y="2094714"/>
            <a:ext cx="9322676" cy="4139595"/>
          </a:xfrm>
          <a:prstGeom prst="rect">
            <a:avLst/>
          </a:prstGeom>
        </p:spPr>
        <p:txBody>
          <a:bodyPr wrap="square">
            <a:spAutoFit/>
          </a:bodyPr>
          <a:lstStyle/>
          <a:p>
            <a:r>
              <a:rPr lang="en-US" b="1" u="sng" dirty="0" smtClean="0">
                <a:effectLst>
                  <a:outerShdw blurRad="38100" dist="38100" dir="2700000" algn="tl">
                    <a:srgbClr val="000000">
                      <a:alpha val="43137"/>
                    </a:srgbClr>
                  </a:outerShdw>
                </a:effectLst>
              </a:rPr>
              <a:t>DOAS </a:t>
            </a:r>
          </a:p>
          <a:p>
            <a:endParaRPr lang="en-US" sz="1600" b="1" u="sng" dirty="0" smtClean="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1600" dirty="0" smtClean="0">
                <a:effectLst>
                  <a:outerShdw blurRad="38100" dist="38100" dir="2700000" algn="tl">
                    <a:srgbClr val="000000">
                      <a:alpha val="43137"/>
                    </a:srgbClr>
                  </a:outerShdw>
                </a:effectLst>
              </a:rPr>
              <a:t>Vehicles - </a:t>
            </a:r>
            <a:r>
              <a:rPr lang="en-US" sz="1600" dirty="0">
                <a:effectLst>
                  <a:outerShdw blurRad="38100" dist="38100" dir="2700000" algn="tl">
                    <a:srgbClr val="000000">
                      <a:alpha val="43137"/>
                    </a:srgbClr>
                  </a:outerShdw>
                </a:effectLst>
              </a:rPr>
              <a:t>administrative, police pursuit, buses, mass transit, ATVs &amp; UTVs/golf carts, trucks, vehicle lifts, chassis, parts and maintenance </a:t>
            </a:r>
            <a:r>
              <a:rPr lang="en-US" sz="1600" dirty="0" smtClean="0">
                <a:effectLst>
                  <a:outerShdw blurRad="38100" dist="38100" dir="2700000" algn="tl">
                    <a:srgbClr val="000000">
                      <a:alpha val="43137"/>
                    </a:srgbClr>
                  </a:outerShdw>
                </a:effectLst>
              </a:rPr>
              <a:t>equipment</a:t>
            </a:r>
          </a:p>
          <a:p>
            <a:r>
              <a:rPr lang="en-US" sz="500" dirty="0" smtClean="0">
                <a:effectLst>
                  <a:outerShdw blurRad="38100" dist="38100" dir="2700000" algn="tl">
                    <a:srgbClr val="000000">
                      <a:alpha val="43137"/>
                    </a:srgbClr>
                  </a:outerShdw>
                </a:effectLst>
              </a:rPr>
              <a:t> </a:t>
            </a:r>
            <a:endParaRPr lang="en-US" sz="5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1600" dirty="0" smtClean="0">
                <a:effectLst>
                  <a:outerShdw blurRad="38100" dist="38100" dir="2700000" algn="tl">
                    <a:srgbClr val="000000">
                      <a:alpha val="43137"/>
                    </a:srgbClr>
                  </a:outerShdw>
                </a:effectLst>
              </a:rPr>
              <a:t>Medical </a:t>
            </a:r>
            <a:r>
              <a:rPr lang="en-US" sz="1600" dirty="0">
                <a:effectLst>
                  <a:outerShdw blurRad="38100" dist="38100" dir="2700000" algn="tl">
                    <a:srgbClr val="000000">
                      <a:alpha val="43137"/>
                    </a:srgbClr>
                  </a:outerShdw>
                </a:effectLst>
              </a:rPr>
              <a:t>&amp; lab equipment and supplies, biological and regents, diagnostic instruments, pharmaceutical drugs/vaccines </a:t>
            </a:r>
            <a:endParaRPr lang="en-US" sz="1600" dirty="0" smtClean="0">
              <a:effectLst>
                <a:outerShdw blurRad="38100" dist="38100" dir="2700000" algn="tl">
                  <a:srgbClr val="000000">
                    <a:alpha val="43137"/>
                  </a:srgbClr>
                </a:outerShdw>
              </a:effectLst>
            </a:endParaRPr>
          </a:p>
          <a:p>
            <a:endParaRPr lang="en-US" sz="5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1600" dirty="0" smtClean="0">
                <a:effectLst>
                  <a:outerShdw blurRad="38100" dist="38100" dir="2700000" algn="tl">
                    <a:srgbClr val="000000">
                      <a:alpha val="43137"/>
                    </a:srgbClr>
                  </a:outerShdw>
                </a:effectLst>
              </a:rPr>
              <a:t>Food </a:t>
            </a:r>
            <a:r>
              <a:rPr lang="en-US" sz="1600" dirty="0">
                <a:effectLst>
                  <a:outerShdw blurRad="38100" dist="38100" dir="2700000" algn="tl">
                    <a:srgbClr val="000000">
                      <a:alpha val="43137"/>
                    </a:srgbClr>
                  </a:outerShdw>
                </a:effectLst>
              </a:rPr>
              <a:t>items (bread, milk/ice cream) </a:t>
            </a:r>
            <a:endParaRPr lang="en-US" sz="1600" dirty="0" smtClean="0">
              <a:effectLst>
                <a:outerShdw blurRad="38100" dist="38100" dir="2700000" algn="tl">
                  <a:srgbClr val="000000">
                    <a:alpha val="43137"/>
                  </a:srgbClr>
                </a:outerShdw>
              </a:effectLst>
            </a:endParaRPr>
          </a:p>
          <a:p>
            <a:endParaRPr lang="en-US" sz="5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1600" dirty="0" smtClean="0">
                <a:effectLst>
                  <a:outerShdw blurRad="38100" dist="38100" dir="2700000" algn="tl">
                    <a:srgbClr val="000000">
                      <a:alpha val="43137"/>
                    </a:srgbClr>
                  </a:outerShdw>
                </a:effectLst>
              </a:rPr>
              <a:t>Custodial </a:t>
            </a:r>
            <a:r>
              <a:rPr lang="en-US" sz="1600" dirty="0">
                <a:effectLst>
                  <a:outerShdw blurRad="38100" dist="38100" dir="2700000" algn="tl">
                    <a:srgbClr val="000000">
                      <a:alpha val="43137"/>
                    </a:srgbClr>
                  </a:outerShdw>
                </a:effectLst>
              </a:rPr>
              <a:t>and hospitality items (can liners, disposable food service items, personal paper </a:t>
            </a:r>
            <a:r>
              <a:rPr lang="en-US" sz="1600" dirty="0" smtClean="0">
                <a:effectLst>
                  <a:outerShdw blurRad="38100" dist="38100" dir="2700000" algn="tl">
                    <a:srgbClr val="000000">
                      <a:alpha val="43137"/>
                    </a:srgbClr>
                  </a:outerShdw>
                </a:effectLst>
              </a:rPr>
              <a:t>items)</a:t>
            </a:r>
          </a:p>
          <a:p>
            <a:r>
              <a:rPr lang="en-US" sz="500" dirty="0" smtClean="0">
                <a:effectLst>
                  <a:outerShdw blurRad="38100" dist="38100" dir="2700000" algn="tl">
                    <a:srgbClr val="000000">
                      <a:alpha val="43137"/>
                    </a:srgbClr>
                  </a:outerShdw>
                </a:effectLst>
              </a:rPr>
              <a:t> </a:t>
            </a:r>
            <a:endParaRPr lang="en-US" sz="5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1600" dirty="0" smtClean="0">
                <a:effectLst>
                  <a:outerShdw blurRad="38100" dist="38100" dir="2700000" algn="tl">
                    <a:srgbClr val="000000">
                      <a:alpha val="43137"/>
                    </a:srgbClr>
                  </a:outerShdw>
                </a:effectLst>
              </a:rPr>
              <a:t>Office </a:t>
            </a:r>
            <a:r>
              <a:rPr lang="en-US" sz="1600" dirty="0">
                <a:effectLst>
                  <a:outerShdw blurRad="38100" dist="38100" dir="2700000" algn="tl">
                    <a:srgbClr val="000000">
                      <a:alpha val="43137"/>
                    </a:srgbClr>
                  </a:outerShdw>
                </a:effectLst>
              </a:rPr>
              <a:t>supply supplies (paper, toner, general office items, furniture) </a:t>
            </a:r>
            <a:endParaRPr lang="en-US" sz="1600" dirty="0" smtClean="0">
              <a:effectLst>
                <a:outerShdw blurRad="38100" dist="38100" dir="2700000" algn="tl">
                  <a:srgbClr val="000000">
                    <a:alpha val="43137"/>
                  </a:srgbClr>
                </a:outerShdw>
              </a:effectLst>
            </a:endParaRPr>
          </a:p>
          <a:p>
            <a:endParaRPr lang="en-US" sz="5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1600" dirty="0" smtClean="0">
                <a:effectLst>
                  <a:outerShdw blurRad="38100" dist="38100" dir="2700000" algn="tl">
                    <a:srgbClr val="000000">
                      <a:alpha val="43137"/>
                    </a:srgbClr>
                  </a:outerShdw>
                </a:effectLst>
              </a:rPr>
              <a:t>Law </a:t>
            </a:r>
            <a:r>
              <a:rPr lang="en-US" sz="1600" dirty="0">
                <a:effectLst>
                  <a:outerShdw blurRad="38100" dist="38100" dir="2700000" algn="tl">
                    <a:srgbClr val="000000">
                      <a:alpha val="43137"/>
                    </a:srgbClr>
                  </a:outerShdw>
                </a:effectLst>
              </a:rPr>
              <a:t>enforcement equipment and supplies (fire arms, ammunition, etc.) </a:t>
            </a:r>
            <a:endParaRPr lang="en-US" sz="1600" dirty="0" smtClean="0">
              <a:effectLst>
                <a:outerShdw blurRad="38100" dist="38100" dir="2700000" algn="tl">
                  <a:srgbClr val="000000">
                    <a:alpha val="43137"/>
                  </a:srgbClr>
                </a:outerShdw>
              </a:effectLst>
            </a:endParaRPr>
          </a:p>
          <a:p>
            <a:endParaRPr lang="en-US" sz="5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1600" dirty="0" smtClean="0">
                <a:effectLst>
                  <a:outerShdw blurRad="38100" dist="38100" dir="2700000" algn="tl">
                    <a:srgbClr val="000000">
                      <a:alpha val="43137"/>
                    </a:srgbClr>
                  </a:outerShdw>
                </a:effectLst>
              </a:rPr>
              <a:t>Fuel </a:t>
            </a:r>
            <a:r>
              <a:rPr lang="en-US" sz="1600" dirty="0">
                <a:effectLst>
                  <a:outerShdw blurRad="38100" dist="38100" dir="2700000" algn="tl">
                    <a:srgbClr val="000000">
                      <a:alpha val="43137"/>
                    </a:srgbClr>
                  </a:outerShdw>
                </a:effectLst>
              </a:rPr>
              <a:t>and gases (petroleum, propane, industrial &amp; medical, diesel, natural gas) </a:t>
            </a:r>
            <a:endParaRPr lang="en-US" sz="1600" dirty="0" smtClean="0">
              <a:effectLst>
                <a:outerShdw blurRad="38100" dist="38100" dir="2700000" algn="tl">
                  <a:srgbClr val="000000">
                    <a:alpha val="43137"/>
                  </a:srgbClr>
                </a:outerShdw>
              </a:effectLst>
            </a:endParaRPr>
          </a:p>
          <a:p>
            <a:endParaRPr lang="en-US" sz="500" dirty="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1600" dirty="0" smtClean="0">
                <a:effectLst>
                  <a:outerShdw blurRad="38100" dist="38100" dir="2700000" algn="tl">
                    <a:srgbClr val="000000">
                      <a:alpha val="43137"/>
                    </a:srgbClr>
                  </a:outerShdw>
                </a:effectLst>
              </a:rPr>
              <a:t>Maintenance </a:t>
            </a:r>
            <a:r>
              <a:rPr lang="en-US" sz="1600" dirty="0">
                <a:effectLst>
                  <a:outerShdw blurRad="38100" dist="38100" dir="2700000" algn="tl">
                    <a:srgbClr val="000000">
                      <a:alpha val="43137"/>
                    </a:srgbClr>
                  </a:outerShdw>
                </a:effectLst>
              </a:rPr>
              <a:t>and operational supplies (facility/maintenance items, agricultural/landscaping, janitorial, tractors and mowers, tires/tubes and retreads, lamps and ballasts, electrical and industrial items, building materials, paint) </a:t>
            </a:r>
          </a:p>
        </p:txBody>
      </p:sp>
      <p:sp>
        <p:nvSpPr>
          <p:cNvPr id="4" name="Slide Number Placeholder 3"/>
          <p:cNvSpPr>
            <a:spLocks noGrp="1"/>
          </p:cNvSpPr>
          <p:nvPr>
            <p:ph type="sldNum" sz="quarter" idx="12"/>
          </p:nvPr>
        </p:nvSpPr>
        <p:spPr/>
        <p:txBody>
          <a:bodyPr/>
          <a:lstStyle/>
          <a:p>
            <a:fld id="{3158CFE2-86EA-4C85-8293-BB6618C5B608}" type="slidenum">
              <a:rPr lang="en-US" smtClean="0"/>
              <a:pPr/>
              <a:t>4</a:t>
            </a:fld>
            <a:endParaRPr lang="en-US"/>
          </a:p>
        </p:txBody>
      </p:sp>
    </p:spTree>
    <p:extLst>
      <p:ext uri="{BB962C8B-B14F-4D97-AF65-F5344CB8AC3E}">
        <p14:creationId xmlns:p14="http://schemas.microsoft.com/office/powerpoint/2010/main" val="403670270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sp>
        <p:nvSpPr>
          <p:cNvPr id="29" name="TextBox 28"/>
          <p:cNvSpPr txBox="1"/>
          <p:nvPr/>
        </p:nvSpPr>
        <p:spPr>
          <a:xfrm>
            <a:off x="3269198" y="1227750"/>
            <a:ext cx="5664691" cy="646331"/>
          </a:xfrm>
          <a:prstGeom prst="rect">
            <a:avLst/>
          </a:prstGeom>
          <a:noFill/>
        </p:spPr>
        <p:txBody>
          <a:bodyPr wrap="none" rtlCol="0">
            <a:spAutoFit/>
          </a:bodyPr>
          <a:lstStyle/>
          <a:p>
            <a:pPr algn="ctr"/>
            <a:r>
              <a:rPr lang="en-US" sz="3600" b="1" i="1" dirty="0" smtClean="0">
                <a:effectLst>
                  <a:outerShdw blurRad="38100" dist="38100" dir="2700000" algn="tl">
                    <a:srgbClr val="000000">
                      <a:alpha val="43137"/>
                    </a:srgbClr>
                  </a:outerShdw>
                </a:effectLst>
              </a:rPr>
              <a:t>Services Statewide Contracts</a:t>
            </a:r>
            <a:endParaRPr lang="en-US" sz="3600" b="1" i="1"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165129" y="2094713"/>
            <a:ext cx="3615556" cy="3662541"/>
          </a:xfrm>
          <a:prstGeom prst="rect">
            <a:avLst/>
          </a:prstGeom>
        </p:spPr>
        <p:txBody>
          <a:bodyPr wrap="square">
            <a:spAutoFit/>
          </a:bodyPr>
          <a:lstStyle/>
          <a:p>
            <a:r>
              <a:rPr lang="en-US" b="1" u="sng" dirty="0" smtClean="0">
                <a:effectLst>
                  <a:outerShdw blurRad="38100" dist="38100" dir="2700000" algn="tl">
                    <a:srgbClr val="000000">
                      <a:alpha val="43137"/>
                    </a:srgbClr>
                  </a:outerShdw>
                </a:effectLst>
              </a:rPr>
              <a:t>DOAS</a:t>
            </a:r>
          </a:p>
          <a:p>
            <a:endParaRPr lang="en-US" sz="1600" b="1" u="sng" dirty="0" smtClean="0">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dirty="0" smtClean="0"/>
              <a:t>Fuel </a:t>
            </a:r>
            <a:r>
              <a:rPr lang="en-US" dirty="0"/>
              <a:t>Card </a:t>
            </a:r>
          </a:p>
          <a:p>
            <a:pPr marL="285750" indent="-285750">
              <a:buFont typeface="Arial" panose="020B0604020202020204" pitchFamily="34" charset="0"/>
              <a:buChar char="•"/>
            </a:pPr>
            <a:r>
              <a:rPr lang="en-US" dirty="0" smtClean="0"/>
              <a:t>Vehicle </a:t>
            </a:r>
            <a:r>
              <a:rPr lang="en-US" dirty="0"/>
              <a:t>Maintenance and Garage Management </a:t>
            </a:r>
          </a:p>
          <a:p>
            <a:pPr marL="285750" indent="-285750">
              <a:buFont typeface="Arial" panose="020B0604020202020204" pitchFamily="34" charset="0"/>
              <a:buChar char="•"/>
            </a:pPr>
            <a:r>
              <a:rPr lang="en-US" dirty="0" smtClean="0"/>
              <a:t>Auto </a:t>
            </a:r>
            <a:r>
              <a:rPr lang="en-US" dirty="0"/>
              <a:t>Rental and Leasing </a:t>
            </a:r>
          </a:p>
          <a:p>
            <a:pPr marL="285750" indent="-285750">
              <a:buFont typeface="Arial" panose="020B0604020202020204" pitchFamily="34" charset="0"/>
              <a:buChar char="•"/>
            </a:pPr>
            <a:r>
              <a:rPr lang="en-US" dirty="0" smtClean="0"/>
              <a:t>Media </a:t>
            </a:r>
            <a:r>
              <a:rPr lang="en-US" dirty="0"/>
              <a:t>Buying </a:t>
            </a:r>
          </a:p>
          <a:p>
            <a:pPr marL="285750" indent="-285750">
              <a:buFont typeface="Arial" panose="020B0604020202020204" pitchFamily="34" charset="0"/>
              <a:buChar char="•"/>
            </a:pPr>
            <a:r>
              <a:rPr lang="en-US" dirty="0" smtClean="0"/>
              <a:t>Purchase </a:t>
            </a:r>
            <a:r>
              <a:rPr lang="en-US" dirty="0"/>
              <a:t>Card </a:t>
            </a:r>
          </a:p>
          <a:p>
            <a:pPr marL="285750" indent="-285750">
              <a:buFont typeface="Arial" panose="020B0604020202020204" pitchFamily="34" charset="0"/>
              <a:buChar char="•"/>
            </a:pPr>
            <a:r>
              <a:rPr lang="en-US" dirty="0" smtClean="0"/>
              <a:t>Emergency </a:t>
            </a:r>
            <a:r>
              <a:rPr lang="en-US" dirty="0"/>
              <a:t>Records Recovery </a:t>
            </a:r>
          </a:p>
          <a:p>
            <a:pPr marL="285750" indent="-285750">
              <a:buFont typeface="Arial" panose="020B0604020202020204" pitchFamily="34" charset="0"/>
              <a:buChar char="•"/>
            </a:pPr>
            <a:r>
              <a:rPr lang="en-US" dirty="0" smtClean="0"/>
              <a:t>Translation </a:t>
            </a:r>
            <a:r>
              <a:rPr lang="en-US" dirty="0"/>
              <a:t>Services </a:t>
            </a:r>
          </a:p>
          <a:p>
            <a:pPr marL="285750" indent="-285750">
              <a:buFont typeface="Arial" panose="020B0604020202020204" pitchFamily="34" charset="0"/>
              <a:buChar char="•"/>
            </a:pPr>
            <a:r>
              <a:rPr lang="en-US" dirty="0" smtClean="0"/>
              <a:t>Sign </a:t>
            </a:r>
            <a:r>
              <a:rPr lang="en-US" dirty="0"/>
              <a:t>Language </a:t>
            </a:r>
          </a:p>
          <a:p>
            <a:pPr marL="285750" indent="-285750">
              <a:buFont typeface="Arial" panose="020B0604020202020204" pitchFamily="34" charset="0"/>
              <a:buChar char="•"/>
            </a:pPr>
            <a:r>
              <a:rPr lang="en-US" dirty="0" smtClean="0"/>
              <a:t>Indefinite </a:t>
            </a:r>
            <a:r>
              <a:rPr lang="en-US" dirty="0"/>
              <a:t>Quantity Construction </a:t>
            </a:r>
          </a:p>
          <a:p>
            <a:pPr marL="285750" indent="-285750">
              <a:buFont typeface="Arial" panose="020B0604020202020204" pitchFamily="34" charset="0"/>
              <a:buChar char="•"/>
            </a:pPr>
            <a:r>
              <a:rPr lang="en-US" dirty="0" smtClean="0"/>
              <a:t>Facility </a:t>
            </a:r>
            <a:r>
              <a:rPr lang="en-US" dirty="0"/>
              <a:t>Maintenance Service </a:t>
            </a:r>
          </a:p>
        </p:txBody>
      </p:sp>
      <p:sp>
        <p:nvSpPr>
          <p:cNvPr id="4" name="Slide Number Placeholder 3"/>
          <p:cNvSpPr>
            <a:spLocks noGrp="1"/>
          </p:cNvSpPr>
          <p:nvPr>
            <p:ph type="sldNum" sz="quarter" idx="12"/>
          </p:nvPr>
        </p:nvSpPr>
        <p:spPr/>
        <p:txBody>
          <a:bodyPr/>
          <a:lstStyle/>
          <a:p>
            <a:fld id="{3158CFE2-86EA-4C85-8293-BB6618C5B608}" type="slidenum">
              <a:rPr lang="en-US" smtClean="0"/>
              <a:pPr/>
              <a:t>5</a:t>
            </a:fld>
            <a:endParaRPr lang="en-US"/>
          </a:p>
        </p:txBody>
      </p:sp>
      <p:sp>
        <p:nvSpPr>
          <p:cNvPr id="3" name="TextBox 2"/>
          <p:cNvSpPr txBox="1"/>
          <p:nvPr/>
        </p:nvSpPr>
        <p:spPr>
          <a:xfrm>
            <a:off x="6842228" y="2627583"/>
            <a:ext cx="4561490" cy="2862322"/>
          </a:xfrm>
          <a:prstGeom prst="rect">
            <a:avLst/>
          </a:prstGeom>
          <a:noFill/>
        </p:spPr>
        <p:txBody>
          <a:bodyPr wrap="square" rtlCol="0">
            <a:spAutoFit/>
          </a:bodyPr>
          <a:lstStyle/>
          <a:p>
            <a:pPr marL="285750" indent="-285750">
              <a:buFont typeface="Arial" panose="020B0604020202020204" pitchFamily="34" charset="0"/>
              <a:buChar char="•"/>
            </a:pPr>
            <a:r>
              <a:rPr lang="en-US" dirty="0"/>
              <a:t>Rapid Copy </a:t>
            </a:r>
          </a:p>
          <a:p>
            <a:pPr marL="285750" indent="-285750">
              <a:buFont typeface="Arial" panose="020B0604020202020204" pitchFamily="34" charset="0"/>
              <a:buChar char="•"/>
            </a:pPr>
            <a:r>
              <a:rPr lang="en-US" dirty="0"/>
              <a:t>Background Checks </a:t>
            </a:r>
          </a:p>
          <a:p>
            <a:pPr marL="285750" indent="-285750">
              <a:buFont typeface="Arial" panose="020B0604020202020204" pitchFamily="34" charset="0"/>
              <a:buChar char="•"/>
            </a:pPr>
            <a:r>
              <a:rPr lang="en-US" dirty="0"/>
              <a:t>Security (Armed and Unarmed) </a:t>
            </a:r>
          </a:p>
          <a:p>
            <a:pPr marL="285750" indent="-285750">
              <a:buFont typeface="Arial" panose="020B0604020202020204" pitchFamily="34" charset="0"/>
              <a:buChar char="•"/>
            </a:pPr>
            <a:r>
              <a:rPr lang="en-US" dirty="0"/>
              <a:t>Offset Printing </a:t>
            </a:r>
          </a:p>
          <a:p>
            <a:pPr marL="285750" indent="-285750">
              <a:buFont typeface="Arial" panose="020B0604020202020204" pitchFamily="34" charset="0"/>
              <a:buChar char="•"/>
            </a:pPr>
            <a:r>
              <a:rPr lang="en-US" dirty="0"/>
              <a:t>Drug Testing </a:t>
            </a:r>
          </a:p>
          <a:p>
            <a:pPr marL="285750" indent="-285750">
              <a:buFont typeface="Arial" panose="020B0604020202020204" pitchFamily="34" charset="0"/>
              <a:buChar char="•"/>
            </a:pPr>
            <a:r>
              <a:rPr lang="en-US" dirty="0"/>
              <a:t>Temporary Staffing, Clerical and Light Industrial </a:t>
            </a:r>
          </a:p>
          <a:p>
            <a:pPr marL="285750" indent="-285750">
              <a:buFont typeface="Arial" panose="020B0604020202020204" pitchFamily="34" charset="0"/>
              <a:buChar char="•"/>
            </a:pPr>
            <a:r>
              <a:rPr lang="en-US" dirty="0"/>
              <a:t>Presort &amp; Fulfillment Mail Services </a:t>
            </a:r>
          </a:p>
          <a:p>
            <a:pPr marL="285750" indent="-285750">
              <a:buFont typeface="Arial" panose="020B0604020202020204" pitchFamily="34" charset="0"/>
              <a:buChar char="•"/>
            </a:pPr>
            <a:r>
              <a:rPr lang="en-US" dirty="0"/>
              <a:t>Expedited Delivery Services </a:t>
            </a:r>
          </a:p>
          <a:p>
            <a:pPr marL="285750" indent="-285750">
              <a:buFont typeface="Arial" panose="020B0604020202020204" pitchFamily="34" charset="0"/>
              <a:buChar char="•"/>
            </a:pPr>
            <a:r>
              <a:rPr lang="en-US" dirty="0"/>
              <a:t>Capitol Hill Mailroom Management </a:t>
            </a:r>
          </a:p>
        </p:txBody>
      </p:sp>
    </p:spTree>
    <p:extLst>
      <p:ext uri="{BB962C8B-B14F-4D97-AF65-F5344CB8AC3E}">
        <p14:creationId xmlns:p14="http://schemas.microsoft.com/office/powerpoint/2010/main" val="37322964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sp>
        <p:nvSpPr>
          <p:cNvPr id="29" name="TextBox 28"/>
          <p:cNvSpPr txBox="1"/>
          <p:nvPr/>
        </p:nvSpPr>
        <p:spPr>
          <a:xfrm>
            <a:off x="2833247" y="1227750"/>
            <a:ext cx="6536598" cy="646331"/>
          </a:xfrm>
          <a:prstGeom prst="rect">
            <a:avLst/>
          </a:prstGeom>
          <a:noFill/>
        </p:spPr>
        <p:txBody>
          <a:bodyPr wrap="none" rtlCol="0">
            <a:spAutoFit/>
          </a:bodyPr>
          <a:lstStyle/>
          <a:p>
            <a:pPr algn="ctr"/>
            <a:r>
              <a:rPr lang="en-US" sz="3600" b="1" i="1" dirty="0">
                <a:effectLst>
                  <a:outerShdw blurRad="38100" dist="38100" dir="2700000" algn="tl">
                    <a:srgbClr val="000000">
                      <a:alpha val="43137"/>
                    </a:srgbClr>
                  </a:outerShdw>
                </a:effectLst>
              </a:rPr>
              <a:t>Upcoming </a:t>
            </a:r>
            <a:r>
              <a:rPr lang="en-US" sz="3600" b="1" i="1" dirty="0" smtClean="0">
                <a:effectLst>
                  <a:outerShdw blurRad="38100" dist="38100" dir="2700000" algn="tl">
                    <a:srgbClr val="000000">
                      <a:alpha val="43137"/>
                    </a:srgbClr>
                  </a:outerShdw>
                </a:effectLst>
              </a:rPr>
              <a:t>IT Statewide </a:t>
            </a:r>
            <a:r>
              <a:rPr lang="en-US" sz="3600" b="1" i="1" dirty="0">
                <a:effectLst>
                  <a:outerShdw blurRad="38100" dist="38100" dir="2700000" algn="tl">
                    <a:srgbClr val="000000">
                      <a:alpha val="43137"/>
                    </a:srgbClr>
                  </a:outerShdw>
                </a:effectLst>
              </a:rPr>
              <a:t>Contracts</a:t>
            </a:r>
            <a:endParaRPr lang="en-US" sz="3600" b="1" i="1"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59813" y="2296102"/>
            <a:ext cx="8129815" cy="4154984"/>
          </a:xfrm>
          <a:prstGeom prst="rect">
            <a:avLst/>
          </a:prstGeom>
          <a:noFill/>
        </p:spPr>
        <p:txBody>
          <a:bodyPr wrap="square" rtlCol="0">
            <a:spAutoFit/>
          </a:bodyPr>
          <a:lstStyle/>
          <a:p>
            <a:pPr marL="342900" indent="-342900">
              <a:buFont typeface="Arial" panose="020B0604020202020204" pitchFamily="34" charset="0"/>
              <a:buChar char="•"/>
            </a:pPr>
            <a:r>
              <a:rPr lang="en-US" dirty="0" smtClean="0">
                <a:effectLst>
                  <a:outerShdw blurRad="38100" dist="38100" dir="2700000" algn="tl">
                    <a:srgbClr val="000000">
                      <a:alpha val="43137"/>
                    </a:srgbClr>
                  </a:outerShdw>
                </a:effectLst>
              </a:rPr>
              <a:t>Audio Visual 				</a:t>
            </a:r>
            <a:r>
              <a:rPr lang="en-US" sz="1600" dirty="0" smtClean="0">
                <a:effectLst>
                  <a:outerShdw blurRad="38100" dist="38100" dir="2700000" algn="tl">
                    <a:srgbClr val="000000">
                      <a:alpha val="43137"/>
                    </a:srgbClr>
                  </a:outerShdw>
                </a:effectLst>
                <a:ea typeface="Calibri"/>
                <a:cs typeface="Arial" panose="020B0604020202020204" pitchFamily="34" charset="0"/>
              </a:rPr>
              <a:t>Kim </a:t>
            </a:r>
            <a:r>
              <a:rPr lang="en-US" sz="1600" dirty="0">
                <a:effectLst>
                  <a:outerShdw blurRad="38100" dist="38100" dir="2700000" algn="tl">
                    <a:srgbClr val="000000">
                      <a:alpha val="43137"/>
                    </a:srgbClr>
                  </a:outerShdw>
                </a:effectLst>
                <a:ea typeface="Calibri"/>
                <a:cs typeface="Arial" panose="020B0604020202020204" pitchFamily="34" charset="0"/>
              </a:rPr>
              <a:t>Ford		404-657-4295</a:t>
            </a:r>
            <a:endParaRPr lang="en-US" sz="1600" dirty="0" smtClean="0">
              <a:effectLst>
                <a:outerShdw blurRad="38100" dist="38100" dir="2700000" algn="tl">
                  <a:srgbClr val="000000">
                    <a:alpha val="43137"/>
                  </a:srgbClr>
                </a:outerShdw>
              </a:effectLst>
            </a:endParaRPr>
          </a:p>
          <a:p>
            <a:pPr marL="342900" indent="-342900">
              <a:buFont typeface="Arial" panose="020B0604020202020204" pitchFamily="34" charset="0"/>
              <a:buChar char="•"/>
            </a:pPr>
            <a:r>
              <a:rPr lang="en-US" dirty="0" smtClean="0">
                <a:effectLst>
                  <a:outerShdw blurRad="38100" dist="38100" dir="2700000" algn="tl">
                    <a:srgbClr val="000000">
                      <a:alpha val="43137"/>
                    </a:srgbClr>
                  </a:outerShdw>
                </a:effectLst>
              </a:rPr>
              <a:t>Electronic </a:t>
            </a:r>
            <a:r>
              <a:rPr lang="en-US" dirty="0">
                <a:effectLst>
                  <a:outerShdw blurRad="38100" dist="38100" dir="2700000" algn="tl">
                    <a:srgbClr val="000000">
                      <a:alpha val="43137"/>
                    </a:srgbClr>
                  </a:outerShdw>
                </a:effectLst>
              </a:rPr>
              <a:t>Monitoring 			</a:t>
            </a:r>
            <a:r>
              <a:rPr lang="en-US" sz="1600" dirty="0">
                <a:effectLst>
                  <a:outerShdw blurRad="38100" dist="38100" dir="2700000" algn="tl">
                    <a:srgbClr val="000000">
                      <a:alpha val="43137"/>
                    </a:srgbClr>
                  </a:outerShdw>
                </a:effectLst>
                <a:ea typeface="Calibri"/>
                <a:cs typeface="Arial" panose="020B0604020202020204" pitchFamily="34" charset="0"/>
              </a:rPr>
              <a:t>Carrie Steele 	</a:t>
            </a:r>
            <a:r>
              <a:rPr lang="en-US" sz="1600" dirty="0" smtClean="0">
                <a:effectLst>
                  <a:outerShdw blurRad="38100" dist="38100" dir="2700000" algn="tl">
                    <a:srgbClr val="000000">
                      <a:alpha val="43137"/>
                    </a:srgbClr>
                  </a:outerShdw>
                </a:effectLst>
                <a:ea typeface="Calibri"/>
                <a:cs typeface="Arial" panose="020B0604020202020204" pitchFamily="34" charset="0"/>
              </a:rPr>
              <a:t>404-463-5556</a:t>
            </a:r>
          </a:p>
          <a:p>
            <a:endParaRPr lang="en-US" sz="200" dirty="0">
              <a:effectLst>
                <a:outerShdw blurRad="38100" dist="38100" dir="2700000" algn="tl">
                  <a:srgbClr val="000000">
                    <a:alpha val="43137"/>
                  </a:srgbClr>
                </a:outerShdw>
              </a:effectLst>
              <a:ea typeface="Calibri"/>
              <a:cs typeface="Arial" panose="020B0604020202020204" pitchFamily="34" charset="0"/>
            </a:endParaRPr>
          </a:p>
          <a:p>
            <a:pPr marL="342900" indent="-342900">
              <a:buFont typeface="Arial" panose="020B0604020202020204" pitchFamily="34" charset="0"/>
              <a:buChar char="•"/>
            </a:pPr>
            <a:r>
              <a:rPr lang="en-US" dirty="0">
                <a:effectLst>
                  <a:outerShdw blurRad="38100" dist="38100" dir="2700000" algn="tl">
                    <a:srgbClr val="000000">
                      <a:alpha val="43137"/>
                    </a:srgbClr>
                  </a:outerShdw>
                </a:effectLst>
                <a:ea typeface="Calibri"/>
                <a:cs typeface="Arial" panose="020B0604020202020204" pitchFamily="34" charset="0"/>
              </a:rPr>
              <a:t>Enterprise Infrastructure  		</a:t>
            </a:r>
            <a:r>
              <a:rPr lang="en-US" dirty="0" smtClean="0">
                <a:effectLst>
                  <a:outerShdw blurRad="38100" dist="38100" dir="2700000" algn="tl">
                    <a:srgbClr val="000000">
                      <a:alpha val="43137"/>
                    </a:srgbClr>
                  </a:outerShdw>
                </a:effectLst>
                <a:ea typeface="Calibri"/>
                <a:cs typeface="Arial" panose="020B0604020202020204" pitchFamily="34" charset="0"/>
              </a:rPr>
              <a:t>	</a:t>
            </a:r>
            <a:r>
              <a:rPr lang="en-US" sz="1600" dirty="0" smtClean="0">
                <a:effectLst>
                  <a:outerShdw blurRad="38100" dist="38100" dir="2700000" algn="tl">
                    <a:srgbClr val="000000">
                      <a:alpha val="43137"/>
                    </a:srgbClr>
                  </a:outerShdw>
                </a:effectLst>
                <a:ea typeface="Calibri"/>
                <a:cs typeface="Arial" panose="020B0604020202020204" pitchFamily="34" charset="0"/>
              </a:rPr>
              <a:t>Beverly </a:t>
            </a:r>
            <a:r>
              <a:rPr lang="en-US" sz="1600" dirty="0">
                <a:effectLst>
                  <a:outerShdw blurRad="38100" dist="38100" dir="2700000" algn="tl">
                    <a:srgbClr val="000000">
                      <a:alpha val="43137"/>
                    </a:srgbClr>
                  </a:outerShdw>
                </a:effectLst>
                <a:ea typeface="Calibri"/>
                <a:cs typeface="Arial" panose="020B0604020202020204" pitchFamily="34" charset="0"/>
              </a:rPr>
              <a:t>Denson 	</a:t>
            </a:r>
            <a:r>
              <a:rPr lang="en-US" sz="1600" dirty="0" smtClean="0">
                <a:effectLst>
                  <a:outerShdw blurRad="38100" dist="38100" dir="2700000" algn="tl">
                    <a:srgbClr val="000000">
                      <a:alpha val="43137"/>
                    </a:srgbClr>
                  </a:outerShdw>
                </a:effectLst>
                <a:ea typeface="Calibri"/>
                <a:cs typeface="Arial" panose="020B0604020202020204" pitchFamily="34" charset="0"/>
              </a:rPr>
              <a:t>404-656-5345</a:t>
            </a:r>
          </a:p>
          <a:p>
            <a:r>
              <a:rPr lang="en-US" sz="1400" dirty="0" smtClean="0">
                <a:effectLst>
                  <a:outerShdw blurRad="38100" dist="38100" dir="2700000" algn="tl">
                    <a:srgbClr val="000000">
                      <a:alpha val="43137"/>
                    </a:srgbClr>
                  </a:outerShdw>
                </a:effectLst>
                <a:ea typeface="Calibri"/>
                <a:cs typeface="Arial" panose="020B0604020202020204" pitchFamily="34" charset="0"/>
              </a:rPr>
              <a:t>         (Servers</a:t>
            </a:r>
            <a:r>
              <a:rPr lang="en-US" sz="1400" dirty="0">
                <a:effectLst>
                  <a:outerShdw blurRad="38100" dist="38100" dir="2700000" algn="tl">
                    <a:srgbClr val="000000">
                      <a:alpha val="43137"/>
                    </a:srgbClr>
                  </a:outerShdw>
                </a:effectLst>
                <a:ea typeface="Calibri"/>
                <a:cs typeface="Arial" panose="020B0604020202020204" pitchFamily="34" charset="0"/>
              </a:rPr>
              <a:t>, Storage &amp; Cloud) </a:t>
            </a:r>
            <a:endParaRPr lang="en-US" sz="1400" dirty="0" smtClean="0">
              <a:effectLst>
                <a:outerShdw blurRad="38100" dist="38100" dir="2700000" algn="tl">
                  <a:srgbClr val="000000">
                    <a:alpha val="43137"/>
                  </a:srgbClr>
                </a:outerShdw>
              </a:effectLst>
              <a:ea typeface="Calibri"/>
              <a:cs typeface="Arial" panose="020B0604020202020204" pitchFamily="34" charset="0"/>
            </a:endParaRPr>
          </a:p>
          <a:p>
            <a:r>
              <a:rPr lang="en-US" sz="200" dirty="0">
                <a:effectLst>
                  <a:outerShdw blurRad="38100" dist="38100" dir="2700000" algn="tl">
                    <a:srgbClr val="000000">
                      <a:alpha val="43137"/>
                    </a:srgbClr>
                  </a:outerShdw>
                </a:effectLst>
                <a:ea typeface="Calibri"/>
                <a:cs typeface="Arial" panose="020B0604020202020204" pitchFamily="34" charset="0"/>
              </a:rPr>
              <a:t>	</a:t>
            </a:r>
            <a:endParaRPr lang="en-US" sz="200" dirty="0" smtClean="0">
              <a:effectLst>
                <a:outerShdw blurRad="38100" dist="38100" dir="2700000" algn="tl">
                  <a:srgbClr val="000000">
                    <a:alpha val="43137"/>
                  </a:srgbClr>
                </a:outerShdw>
              </a:effectLst>
              <a:ea typeface="Calibri"/>
              <a:cs typeface="Arial" panose="020B0604020202020204" pitchFamily="34" charset="0"/>
            </a:endParaRPr>
          </a:p>
          <a:p>
            <a:endParaRPr lang="en-US" sz="200" dirty="0">
              <a:effectLst>
                <a:outerShdw blurRad="38100" dist="38100" dir="2700000" algn="tl">
                  <a:srgbClr val="000000">
                    <a:alpha val="43137"/>
                  </a:srgbClr>
                </a:outerShdw>
              </a:effectLst>
              <a:ea typeface="Calibri"/>
              <a:cs typeface="Arial" panose="020B0604020202020204" pitchFamily="34" charset="0"/>
            </a:endParaRPr>
          </a:p>
          <a:p>
            <a:pPr marL="342900" indent="-342900">
              <a:buFont typeface="Arial" panose="020B0604020202020204" pitchFamily="34" charset="0"/>
              <a:buChar char="•"/>
            </a:pPr>
            <a:r>
              <a:rPr lang="en-US" dirty="0">
                <a:effectLst>
                  <a:outerShdw blurRad="38100" dist="38100" dir="2700000" algn="tl">
                    <a:srgbClr val="000000">
                      <a:alpha val="43137"/>
                    </a:srgbClr>
                  </a:outerShdw>
                </a:effectLst>
                <a:cs typeface="Arial" panose="020B0604020202020204" pitchFamily="34" charset="0"/>
              </a:rPr>
              <a:t>Integrated Security and Surveillance 	</a:t>
            </a:r>
            <a:r>
              <a:rPr lang="en-US" sz="1600" dirty="0">
                <a:effectLst>
                  <a:outerShdw blurRad="38100" dist="38100" dir="2700000" algn="tl">
                    <a:srgbClr val="000000">
                      <a:alpha val="43137"/>
                    </a:srgbClr>
                  </a:outerShdw>
                </a:effectLst>
                <a:ea typeface="Calibri"/>
                <a:cs typeface="Arial" panose="020B0604020202020204" pitchFamily="34" charset="0"/>
              </a:rPr>
              <a:t>Carrie Steele 	404-463-5556</a:t>
            </a:r>
          </a:p>
          <a:p>
            <a:r>
              <a:rPr lang="en-US" sz="1400" dirty="0">
                <a:effectLst>
                  <a:outerShdw blurRad="38100" dist="38100" dir="2700000" algn="tl">
                    <a:srgbClr val="000000">
                      <a:alpha val="43137"/>
                    </a:srgbClr>
                  </a:outerShdw>
                </a:effectLst>
                <a:cs typeface="Arial" panose="020B0604020202020204" pitchFamily="34" charset="0"/>
              </a:rPr>
              <a:t>       </a:t>
            </a:r>
            <a:r>
              <a:rPr lang="en-US" sz="1400" dirty="0" smtClean="0">
                <a:effectLst>
                  <a:outerShdw blurRad="38100" dist="38100" dir="2700000" algn="tl">
                    <a:srgbClr val="000000">
                      <a:alpha val="43137"/>
                    </a:srgbClr>
                  </a:outerShdw>
                </a:effectLst>
                <a:cs typeface="Arial" panose="020B0604020202020204" pitchFamily="34" charset="0"/>
              </a:rPr>
              <a:t>  (</a:t>
            </a:r>
            <a:r>
              <a:rPr lang="en-US" sz="1400" dirty="0">
                <a:effectLst>
                  <a:outerShdw blurRad="38100" dist="38100" dir="2700000" algn="tl">
                    <a:srgbClr val="000000">
                      <a:alpha val="43137"/>
                    </a:srgbClr>
                  </a:outerShdw>
                </a:effectLst>
                <a:cs typeface="Arial" panose="020B0604020202020204" pitchFamily="34" charset="0"/>
              </a:rPr>
              <a:t>Access Control, CCTV, &amp; Intrusion Alert</a:t>
            </a:r>
            <a:r>
              <a:rPr lang="en-US" sz="1400" dirty="0" smtClean="0">
                <a:effectLst>
                  <a:outerShdw blurRad="38100" dist="38100" dir="2700000" algn="tl">
                    <a:srgbClr val="000000">
                      <a:alpha val="43137"/>
                    </a:srgbClr>
                  </a:outerShdw>
                </a:effectLst>
                <a:cs typeface="Arial" panose="020B0604020202020204" pitchFamily="34" charset="0"/>
              </a:rPr>
              <a:t>)</a:t>
            </a:r>
          </a:p>
          <a:p>
            <a:endParaRPr lang="en-US" sz="300" dirty="0">
              <a:effectLst>
                <a:outerShdw blurRad="38100" dist="38100" dir="2700000" algn="tl">
                  <a:srgbClr val="000000">
                    <a:alpha val="43137"/>
                  </a:srgbClr>
                </a:outerShdw>
              </a:effectLst>
              <a:cs typeface="Arial" panose="020B0604020202020204" pitchFamily="34" charset="0"/>
            </a:endParaRPr>
          </a:p>
          <a:p>
            <a:pPr marL="342900" indent="-342900">
              <a:buFont typeface="Arial" panose="020B0604020202020204" pitchFamily="34" charset="0"/>
              <a:buChar char="•"/>
            </a:pPr>
            <a:r>
              <a:rPr lang="en-US" dirty="0">
                <a:effectLst>
                  <a:outerShdw blurRad="38100" dist="38100" dir="2700000" algn="tl">
                    <a:srgbClr val="000000">
                      <a:alpha val="43137"/>
                    </a:srgbClr>
                  </a:outerShdw>
                </a:effectLst>
                <a:ea typeface="Calibri"/>
                <a:cs typeface="Arial" panose="020B0604020202020204" pitchFamily="34" charset="0"/>
              </a:rPr>
              <a:t>Mailing Equipment			</a:t>
            </a:r>
            <a:r>
              <a:rPr lang="en-US" sz="1600" dirty="0">
                <a:effectLst>
                  <a:outerShdw blurRad="38100" dist="38100" dir="2700000" algn="tl">
                    <a:srgbClr val="000000">
                      <a:alpha val="43137"/>
                    </a:srgbClr>
                  </a:outerShdw>
                </a:effectLst>
                <a:ea typeface="Calibri"/>
                <a:cs typeface="Arial" panose="020B0604020202020204" pitchFamily="34" charset="0"/>
              </a:rPr>
              <a:t>Kim Ford	</a:t>
            </a:r>
            <a:r>
              <a:rPr lang="en-US" sz="1600" dirty="0" smtClean="0">
                <a:effectLst>
                  <a:outerShdw blurRad="38100" dist="38100" dir="2700000" algn="tl">
                    <a:srgbClr val="000000">
                      <a:alpha val="43137"/>
                    </a:srgbClr>
                  </a:outerShdw>
                </a:effectLst>
                <a:ea typeface="Calibri"/>
                <a:cs typeface="Arial" panose="020B0604020202020204" pitchFamily="34" charset="0"/>
              </a:rPr>
              <a:t>	404-657-4295</a:t>
            </a:r>
          </a:p>
          <a:p>
            <a:pPr marL="342900" indent="-342900">
              <a:buFont typeface="Arial" panose="020B0604020202020204" pitchFamily="34" charset="0"/>
              <a:buChar char="•"/>
            </a:pPr>
            <a:endParaRPr lang="en-US" sz="200" dirty="0">
              <a:effectLst>
                <a:outerShdw blurRad="38100" dist="38100" dir="2700000" algn="tl">
                  <a:srgbClr val="000000">
                    <a:alpha val="43137"/>
                  </a:srgbClr>
                </a:outerShdw>
              </a:effectLst>
              <a:ea typeface="Calibri"/>
              <a:cs typeface="Arial" panose="020B0604020202020204" pitchFamily="34" charset="0"/>
            </a:endParaRPr>
          </a:p>
          <a:p>
            <a:pPr marL="342900" indent="-342900">
              <a:buFont typeface="Arial" panose="020B0604020202020204" pitchFamily="34" charset="0"/>
              <a:buChar char="•"/>
            </a:pPr>
            <a:r>
              <a:rPr lang="en-US" dirty="0">
                <a:effectLst>
                  <a:outerShdw blurRad="38100" dist="38100" dir="2700000" algn="tl">
                    <a:srgbClr val="000000">
                      <a:alpha val="43137"/>
                    </a:srgbClr>
                  </a:outerShdw>
                </a:effectLst>
                <a:ea typeface="Calibri"/>
                <a:cs typeface="Arial" panose="020B0604020202020204" pitchFamily="34" charset="0"/>
              </a:rPr>
              <a:t>Multifunctional Printers &amp; Print Services 	</a:t>
            </a:r>
            <a:r>
              <a:rPr lang="en-US" sz="1600" dirty="0">
                <a:effectLst>
                  <a:outerShdw blurRad="38100" dist="38100" dir="2700000" algn="tl">
                    <a:srgbClr val="000000">
                      <a:alpha val="43137"/>
                    </a:srgbClr>
                  </a:outerShdw>
                </a:effectLst>
                <a:ea typeface="Calibri"/>
                <a:cs typeface="Arial" panose="020B0604020202020204" pitchFamily="34" charset="0"/>
              </a:rPr>
              <a:t>Elizabeth Eason 	</a:t>
            </a:r>
            <a:r>
              <a:rPr lang="en-US" sz="1600" dirty="0" smtClean="0">
                <a:effectLst>
                  <a:outerShdw blurRad="38100" dist="38100" dir="2700000" algn="tl">
                    <a:srgbClr val="000000">
                      <a:alpha val="43137"/>
                    </a:srgbClr>
                  </a:outerShdw>
                </a:effectLst>
                <a:ea typeface="Calibri"/>
                <a:cs typeface="Arial" panose="020B0604020202020204" pitchFamily="34" charset="0"/>
              </a:rPr>
              <a:t>404-657-6877</a:t>
            </a:r>
          </a:p>
          <a:p>
            <a:pPr marL="342900" indent="-342900">
              <a:buFont typeface="Arial" panose="020B0604020202020204" pitchFamily="34" charset="0"/>
              <a:buChar char="•"/>
            </a:pPr>
            <a:endParaRPr lang="en-US" sz="200" dirty="0">
              <a:effectLst>
                <a:outerShdw blurRad="38100" dist="38100" dir="2700000" algn="tl">
                  <a:srgbClr val="000000">
                    <a:alpha val="43137"/>
                  </a:srgbClr>
                </a:outerShdw>
              </a:effectLst>
              <a:ea typeface="Calibri"/>
              <a:cs typeface="Arial" panose="020B0604020202020204" pitchFamily="34" charset="0"/>
            </a:endParaRPr>
          </a:p>
          <a:p>
            <a:pPr marL="342900" indent="-342900">
              <a:buFont typeface="Arial" panose="020B0604020202020204" pitchFamily="34" charset="0"/>
              <a:buChar char="•"/>
            </a:pPr>
            <a:r>
              <a:rPr lang="en-US" dirty="0">
                <a:effectLst>
                  <a:outerShdw blurRad="38100" dist="38100" dir="2700000" algn="tl">
                    <a:srgbClr val="000000">
                      <a:alpha val="43137"/>
                    </a:srgbClr>
                  </a:outerShdw>
                </a:effectLst>
                <a:ea typeface="Calibri"/>
                <a:cs typeface="Arial" panose="020B0604020202020204" pitchFamily="34" charset="0"/>
              </a:rPr>
              <a:t>Network Equipment - Specialized 	</a:t>
            </a:r>
            <a:r>
              <a:rPr lang="en-US" dirty="0" smtClean="0">
                <a:effectLst>
                  <a:outerShdw blurRad="38100" dist="38100" dir="2700000" algn="tl">
                    <a:srgbClr val="000000">
                      <a:alpha val="43137"/>
                    </a:srgbClr>
                  </a:outerShdw>
                </a:effectLst>
                <a:ea typeface="Calibri"/>
                <a:cs typeface="Arial" panose="020B0604020202020204" pitchFamily="34" charset="0"/>
              </a:rPr>
              <a:t>	</a:t>
            </a:r>
            <a:r>
              <a:rPr lang="en-US" sz="1600" dirty="0" smtClean="0">
                <a:effectLst>
                  <a:outerShdw blurRad="38100" dist="38100" dir="2700000" algn="tl">
                    <a:srgbClr val="000000">
                      <a:alpha val="43137"/>
                    </a:srgbClr>
                  </a:outerShdw>
                </a:effectLst>
                <a:ea typeface="Calibri"/>
                <a:cs typeface="Arial" panose="020B0604020202020204" pitchFamily="34" charset="0"/>
              </a:rPr>
              <a:t>Carrie </a:t>
            </a:r>
            <a:r>
              <a:rPr lang="en-US" sz="1600" dirty="0">
                <a:effectLst>
                  <a:outerShdw blurRad="38100" dist="38100" dir="2700000" algn="tl">
                    <a:srgbClr val="000000">
                      <a:alpha val="43137"/>
                    </a:srgbClr>
                  </a:outerShdw>
                </a:effectLst>
                <a:ea typeface="Calibri"/>
                <a:cs typeface="Arial" panose="020B0604020202020204" pitchFamily="34" charset="0"/>
              </a:rPr>
              <a:t>Steele 	</a:t>
            </a:r>
            <a:r>
              <a:rPr lang="en-US" sz="1600" dirty="0" smtClean="0">
                <a:effectLst>
                  <a:outerShdw blurRad="38100" dist="38100" dir="2700000" algn="tl">
                    <a:srgbClr val="000000">
                      <a:alpha val="43137"/>
                    </a:srgbClr>
                  </a:outerShdw>
                </a:effectLst>
                <a:ea typeface="Calibri"/>
                <a:cs typeface="Arial" panose="020B0604020202020204" pitchFamily="34" charset="0"/>
              </a:rPr>
              <a:t>404-463-5556</a:t>
            </a:r>
          </a:p>
          <a:p>
            <a:pPr marL="342900" indent="-342900">
              <a:buFont typeface="Arial" panose="020B0604020202020204" pitchFamily="34" charset="0"/>
              <a:buChar char="•"/>
            </a:pPr>
            <a:endParaRPr lang="en-US" sz="200" dirty="0">
              <a:effectLst>
                <a:outerShdw blurRad="38100" dist="38100" dir="2700000" algn="tl">
                  <a:srgbClr val="000000">
                    <a:alpha val="43137"/>
                  </a:srgbClr>
                </a:outerShdw>
              </a:effectLst>
              <a:ea typeface="Calibri"/>
              <a:cs typeface="Arial" panose="020B0604020202020204" pitchFamily="34" charset="0"/>
            </a:endParaRPr>
          </a:p>
          <a:p>
            <a:pPr marL="342900" indent="-342900">
              <a:buFont typeface="Arial" panose="020B0604020202020204" pitchFamily="34" charset="0"/>
              <a:buChar char="•"/>
            </a:pPr>
            <a:r>
              <a:rPr lang="en-US" dirty="0">
                <a:effectLst>
                  <a:outerShdw blurRad="38100" dist="38100" dir="2700000" algn="tl">
                    <a:srgbClr val="000000">
                      <a:alpha val="43137"/>
                    </a:srgbClr>
                  </a:outerShdw>
                </a:effectLst>
                <a:ea typeface="Calibri"/>
                <a:cs typeface="Arial" panose="020B0604020202020204" pitchFamily="34" charset="0"/>
              </a:rPr>
              <a:t>PC Hardware - Microsoft Surface Pro 	</a:t>
            </a:r>
            <a:r>
              <a:rPr lang="en-US" sz="1600" dirty="0">
                <a:effectLst>
                  <a:outerShdw blurRad="38100" dist="38100" dir="2700000" algn="tl">
                    <a:srgbClr val="000000">
                      <a:alpha val="43137"/>
                    </a:srgbClr>
                  </a:outerShdw>
                </a:effectLst>
                <a:ea typeface="Calibri"/>
                <a:cs typeface="Arial" panose="020B0604020202020204" pitchFamily="34" charset="0"/>
              </a:rPr>
              <a:t>Steve Thornton 	</a:t>
            </a:r>
            <a:r>
              <a:rPr lang="en-US" sz="1600" dirty="0" smtClean="0">
                <a:effectLst>
                  <a:outerShdw blurRad="38100" dist="38100" dir="2700000" algn="tl">
                    <a:srgbClr val="000000">
                      <a:alpha val="43137"/>
                    </a:srgbClr>
                  </a:outerShdw>
                </a:effectLst>
                <a:ea typeface="Calibri"/>
                <a:cs typeface="Arial" panose="020B0604020202020204" pitchFamily="34" charset="0"/>
              </a:rPr>
              <a:t>404-657-4282</a:t>
            </a:r>
          </a:p>
          <a:p>
            <a:pPr marL="342900" indent="-342900">
              <a:buFont typeface="Arial" panose="020B0604020202020204" pitchFamily="34" charset="0"/>
              <a:buChar char="•"/>
            </a:pPr>
            <a:endParaRPr lang="en-US" sz="200" dirty="0">
              <a:effectLst>
                <a:outerShdw blurRad="38100" dist="38100" dir="2700000" algn="tl">
                  <a:srgbClr val="000000">
                    <a:alpha val="43137"/>
                  </a:srgbClr>
                </a:outerShdw>
              </a:effectLst>
              <a:ea typeface="Calibri"/>
              <a:cs typeface="Arial" panose="020B0604020202020204" pitchFamily="34" charset="0"/>
            </a:endParaRPr>
          </a:p>
          <a:p>
            <a:pPr marL="342900" indent="-342900">
              <a:buFont typeface="Arial" panose="020B0604020202020204" pitchFamily="34" charset="0"/>
              <a:buChar char="•"/>
            </a:pPr>
            <a:r>
              <a:rPr lang="en-US" dirty="0">
                <a:effectLst>
                  <a:outerShdw blurRad="38100" dist="38100" dir="2700000" algn="tl">
                    <a:srgbClr val="000000">
                      <a:alpha val="43137"/>
                    </a:srgbClr>
                  </a:outerShdw>
                </a:effectLst>
                <a:ea typeface="Calibri"/>
                <a:cs typeface="Arial" panose="020B0604020202020204" pitchFamily="34" charset="0"/>
              </a:rPr>
              <a:t>Temporary Staffing IT			</a:t>
            </a:r>
            <a:r>
              <a:rPr lang="en-US" sz="1600" dirty="0">
                <a:effectLst>
                  <a:outerShdw blurRad="38100" dist="38100" dir="2700000" algn="tl">
                    <a:srgbClr val="000000">
                      <a:alpha val="43137"/>
                    </a:srgbClr>
                  </a:outerShdw>
                </a:effectLst>
                <a:ea typeface="Calibri"/>
                <a:cs typeface="Arial" panose="020B0604020202020204" pitchFamily="34" charset="0"/>
              </a:rPr>
              <a:t>Jan Pytelewski 	</a:t>
            </a:r>
            <a:r>
              <a:rPr lang="en-US" sz="1600" dirty="0" smtClean="0">
                <a:effectLst>
                  <a:outerShdw blurRad="38100" dist="38100" dir="2700000" algn="tl">
                    <a:srgbClr val="000000">
                      <a:alpha val="43137"/>
                    </a:srgbClr>
                  </a:outerShdw>
                </a:effectLst>
                <a:ea typeface="Calibri"/>
                <a:cs typeface="Arial" panose="020B0604020202020204" pitchFamily="34" charset="0"/>
              </a:rPr>
              <a:t>404-656-5361</a:t>
            </a:r>
          </a:p>
          <a:p>
            <a:endParaRPr lang="en-US" sz="200" dirty="0">
              <a:effectLst>
                <a:outerShdw blurRad="38100" dist="38100" dir="2700000" algn="tl">
                  <a:srgbClr val="000000">
                    <a:alpha val="43137"/>
                  </a:srgbClr>
                </a:outerShdw>
              </a:effectLst>
              <a:ea typeface="Calibri"/>
              <a:cs typeface="Arial" panose="020B0604020202020204" pitchFamily="34" charset="0"/>
            </a:endParaRPr>
          </a:p>
          <a:p>
            <a:r>
              <a:rPr lang="en-US" sz="200" dirty="0" smtClean="0">
                <a:effectLst>
                  <a:outerShdw blurRad="38100" dist="38100" dir="2700000" algn="tl">
                    <a:srgbClr val="000000">
                      <a:alpha val="43137"/>
                    </a:srgbClr>
                  </a:outerShdw>
                </a:effectLst>
                <a:ea typeface="Calibri"/>
                <a:cs typeface="Arial" panose="020B0604020202020204" pitchFamily="34" charset="0"/>
              </a:rPr>
              <a:t> </a:t>
            </a:r>
            <a:endParaRPr lang="en-US" sz="200" dirty="0">
              <a:effectLst>
                <a:outerShdw blurRad="38100" dist="38100" dir="2700000" algn="tl">
                  <a:srgbClr val="000000">
                    <a:alpha val="43137"/>
                  </a:srgbClr>
                </a:outerShdw>
              </a:effectLst>
              <a:ea typeface="Calibri"/>
              <a:cs typeface="Arial" panose="020B0604020202020204" pitchFamily="34" charset="0"/>
            </a:endParaRPr>
          </a:p>
          <a:p>
            <a:pPr marL="342900" indent="-342900">
              <a:buFont typeface="Arial" panose="020B0604020202020204" pitchFamily="34" charset="0"/>
              <a:buChar char="•"/>
            </a:pPr>
            <a:r>
              <a:rPr lang="en-US" dirty="0">
                <a:effectLst>
                  <a:outerShdw blurRad="38100" dist="38100" dir="2700000" algn="tl">
                    <a:srgbClr val="000000">
                      <a:alpha val="43137"/>
                    </a:srgbClr>
                  </a:outerShdw>
                </a:effectLst>
                <a:ea typeface="Calibri"/>
                <a:cs typeface="Arial" panose="020B0604020202020204" pitchFamily="34" charset="0"/>
              </a:rPr>
              <a:t>Two-Way Radios 			</a:t>
            </a:r>
            <a:r>
              <a:rPr lang="en-US" sz="1600" dirty="0">
                <a:effectLst>
                  <a:outerShdw blurRad="38100" dist="38100" dir="2700000" algn="tl">
                    <a:srgbClr val="000000">
                      <a:alpha val="43137"/>
                    </a:srgbClr>
                  </a:outerShdw>
                </a:effectLst>
                <a:ea typeface="Calibri"/>
                <a:cs typeface="Arial" panose="020B0604020202020204" pitchFamily="34" charset="0"/>
              </a:rPr>
              <a:t>Kim Ford	</a:t>
            </a:r>
            <a:r>
              <a:rPr lang="en-US" sz="1600" dirty="0" smtClean="0">
                <a:effectLst>
                  <a:outerShdw blurRad="38100" dist="38100" dir="2700000" algn="tl">
                    <a:srgbClr val="000000">
                      <a:alpha val="43137"/>
                    </a:srgbClr>
                  </a:outerShdw>
                </a:effectLst>
                <a:ea typeface="Calibri"/>
                <a:cs typeface="Arial" panose="020B0604020202020204" pitchFamily="34" charset="0"/>
              </a:rPr>
              <a:t>	404-657-4295</a:t>
            </a:r>
            <a:endParaRPr lang="en-US" sz="1600" dirty="0">
              <a:effectLst>
                <a:outerShdw blurRad="38100" dist="38100" dir="2700000" algn="tl">
                  <a:srgbClr val="000000">
                    <a:alpha val="43137"/>
                  </a:srgbClr>
                </a:outerShdw>
              </a:effectLst>
              <a:ea typeface="Calibri"/>
              <a:cs typeface="Arial" panose="020B0604020202020204" pitchFamily="34" charset="0"/>
            </a:endParaRPr>
          </a:p>
          <a:p>
            <a:endParaRPr lang="en-US" dirty="0">
              <a:latin typeface="Arial" panose="020B0604020202020204" pitchFamily="34" charset="0"/>
              <a:ea typeface="Calibri"/>
              <a:cs typeface="Arial" panose="020B0604020202020204" pitchFamily="34" charset="0"/>
            </a:endParaRPr>
          </a:p>
          <a:p>
            <a:endParaRPr lang="en-US" dirty="0"/>
          </a:p>
        </p:txBody>
      </p:sp>
      <p:sp>
        <p:nvSpPr>
          <p:cNvPr id="2" name="Slide Number Placeholder 1"/>
          <p:cNvSpPr>
            <a:spLocks noGrp="1"/>
          </p:cNvSpPr>
          <p:nvPr>
            <p:ph type="sldNum" sz="quarter" idx="12"/>
          </p:nvPr>
        </p:nvSpPr>
        <p:spPr/>
        <p:txBody>
          <a:bodyPr/>
          <a:lstStyle/>
          <a:p>
            <a:fld id="{3158CFE2-86EA-4C85-8293-BB6618C5B608}" type="slidenum">
              <a:rPr lang="en-US" smtClean="0"/>
              <a:pPr/>
              <a:t>6</a:t>
            </a:fld>
            <a:endParaRPr lang="en-US"/>
          </a:p>
        </p:txBody>
      </p:sp>
    </p:spTree>
    <p:extLst>
      <p:ext uri="{BB962C8B-B14F-4D97-AF65-F5344CB8AC3E}">
        <p14:creationId xmlns:p14="http://schemas.microsoft.com/office/powerpoint/2010/main" val="291163190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3158CFE2-86EA-4C85-8293-BB6618C5B608}" type="slidenum">
              <a:rPr lang="en-US" smtClean="0"/>
              <a:pPr/>
              <a:t>7</a:t>
            </a:fld>
            <a:endParaRPr lang="en-US"/>
          </a:p>
        </p:txBody>
      </p:sp>
      <p:sp>
        <p:nvSpPr>
          <p:cNvPr id="13" name="TextBox 12"/>
          <p:cNvSpPr txBox="1"/>
          <p:nvPr/>
        </p:nvSpPr>
        <p:spPr>
          <a:xfrm>
            <a:off x="4294545" y="1227750"/>
            <a:ext cx="3614002" cy="646331"/>
          </a:xfrm>
          <a:prstGeom prst="rect">
            <a:avLst/>
          </a:prstGeom>
          <a:noFill/>
        </p:spPr>
        <p:txBody>
          <a:bodyPr wrap="none" rtlCol="0">
            <a:spAutoFit/>
          </a:bodyPr>
          <a:lstStyle/>
          <a:p>
            <a:pPr algn="ctr"/>
            <a:r>
              <a:rPr lang="en-US" sz="3600" b="1" i="1" dirty="0" smtClean="0">
                <a:effectLst>
                  <a:outerShdw blurRad="38100" dist="38100" dir="2700000" algn="tl">
                    <a:srgbClr val="000000">
                      <a:alpha val="43137"/>
                    </a:srgbClr>
                  </a:outerShdw>
                </a:effectLst>
              </a:rPr>
              <a:t>Agency Contracts</a:t>
            </a:r>
            <a:endParaRPr lang="en-US" sz="3600" b="1" i="1" dirty="0"/>
          </a:p>
        </p:txBody>
      </p:sp>
      <p:sp>
        <p:nvSpPr>
          <p:cNvPr id="5" name="TextBox 4"/>
          <p:cNvSpPr txBox="1"/>
          <p:nvPr/>
        </p:nvSpPr>
        <p:spPr>
          <a:xfrm>
            <a:off x="3784930" y="2301764"/>
            <a:ext cx="4633856" cy="3693319"/>
          </a:xfrm>
          <a:prstGeom prst="rect">
            <a:avLst/>
          </a:prstGeom>
          <a:noFill/>
        </p:spPr>
        <p:txBody>
          <a:bodyPr wrap="square" rtlCol="0">
            <a:spAutoFit/>
          </a:bodyPr>
          <a:lstStyle/>
          <a:p>
            <a:pPr marL="285750" indent="-285750">
              <a:buFont typeface="Arial" panose="020B0604020202020204" pitchFamily="34" charset="0"/>
              <a:buChar char="•"/>
            </a:pPr>
            <a:r>
              <a:rPr lang="en-US" dirty="0" smtClean="0">
                <a:effectLst>
                  <a:outerShdw blurRad="38100" dist="38100" dir="2700000" algn="tl">
                    <a:srgbClr val="000000">
                      <a:alpha val="43137"/>
                    </a:srgbClr>
                  </a:outerShdw>
                </a:effectLst>
              </a:rPr>
              <a:t>DRIVES - </a:t>
            </a:r>
            <a:r>
              <a:rPr lang="en-US" dirty="0">
                <a:effectLst>
                  <a:outerShdw blurRad="38100" dist="38100" dir="2700000" algn="tl">
                    <a:srgbClr val="000000">
                      <a:alpha val="43137"/>
                    </a:srgbClr>
                  </a:outerShdw>
                </a:effectLst>
              </a:rPr>
              <a:t>DOR &amp; DDS</a:t>
            </a:r>
          </a:p>
          <a:p>
            <a:pPr marL="285750" indent="-285750">
              <a:buFont typeface="Arial" panose="020B0604020202020204" pitchFamily="34" charset="0"/>
              <a:buChar char="•"/>
            </a:pPr>
            <a:r>
              <a:rPr lang="en-US" dirty="0">
                <a:effectLst>
                  <a:outerShdw blurRad="38100" dist="38100" dir="2700000" algn="tl">
                    <a:srgbClr val="000000">
                      <a:alpha val="43137"/>
                    </a:srgbClr>
                  </a:outerShdw>
                </a:effectLst>
              </a:rPr>
              <a:t>Pharmacy Rebates &amp; Benefit </a:t>
            </a:r>
            <a:r>
              <a:rPr lang="en-US" dirty="0" smtClean="0">
                <a:effectLst>
                  <a:outerShdw blurRad="38100" dist="38100" dir="2700000" algn="tl">
                    <a:srgbClr val="000000">
                      <a:alpha val="43137"/>
                    </a:srgbClr>
                  </a:outerShdw>
                </a:effectLst>
              </a:rPr>
              <a:t>Manager - </a:t>
            </a:r>
            <a:r>
              <a:rPr lang="en-US" dirty="0">
                <a:effectLst>
                  <a:outerShdw blurRad="38100" dist="38100" dir="2700000" algn="tl">
                    <a:srgbClr val="000000">
                      <a:alpha val="43137"/>
                    </a:srgbClr>
                  </a:outerShdw>
                </a:effectLst>
              </a:rPr>
              <a:t>DCH</a:t>
            </a:r>
          </a:p>
          <a:p>
            <a:pPr marL="285750" indent="-285750">
              <a:buFont typeface="Arial" panose="020B0604020202020204" pitchFamily="34" charset="0"/>
              <a:buChar char="•"/>
            </a:pPr>
            <a:r>
              <a:rPr lang="en-US" dirty="0">
                <a:effectLst>
                  <a:outerShdw blurRad="38100" dist="38100" dir="2700000" algn="tl">
                    <a:srgbClr val="000000">
                      <a:alpha val="43137"/>
                    </a:srgbClr>
                  </a:outerShdw>
                </a:effectLst>
              </a:rPr>
              <a:t>Drivers License Card Rebid </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DDS</a:t>
            </a:r>
          </a:p>
          <a:p>
            <a:pPr marL="285750" indent="-285750">
              <a:buFont typeface="Arial" panose="020B0604020202020204" pitchFamily="34" charset="0"/>
              <a:buChar char="•"/>
            </a:pPr>
            <a:r>
              <a:rPr lang="en-US" dirty="0">
                <a:effectLst>
                  <a:outerShdw blurRad="38100" dist="38100" dir="2700000" algn="tl">
                    <a:srgbClr val="000000">
                      <a:alpha val="43137"/>
                    </a:srgbClr>
                  </a:outerShdw>
                </a:effectLst>
              </a:rPr>
              <a:t>Administrative Staffing </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HRA</a:t>
            </a:r>
          </a:p>
          <a:p>
            <a:pPr marL="285750" indent="-285750">
              <a:buFont typeface="Arial" panose="020B0604020202020204" pitchFamily="34" charset="0"/>
              <a:buChar char="•"/>
            </a:pPr>
            <a:r>
              <a:rPr lang="en-US" dirty="0">
                <a:effectLst>
                  <a:outerShdw blurRad="38100" dist="38100" dir="2700000" algn="tl">
                    <a:srgbClr val="000000">
                      <a:alpha val="43137"/>
                    </a:srgbClr>
                  </a:outerShdw>
                </a:effectLst>
              </a:rPr>
              <a:t>Care Management Org. </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DCH</a:t>
            </a:r>
          </a:p>
          <a:p>
            <a:pPr marL="285750" indent="-285750">
              <a:buFont typeface="Arial" panose="020B0604020202020204" pitchFamily="34" charset="0"/>
              <a:buChar char="•"/>
            </a:pPr>
            <a:r>
              <a:rPr lang="en-US" dirty="0">
                <a:effectLst>
                  <a:outerShdw blurRad="38100" dist="38100" dir="2700000" algn="tl">
                    <a:srgbClr val="000000">
                      <a:alpha val="43137"/>
                    </a:srgbClr>
                  </a:outerShdw>
                </a:effectLst>
              </a:rPr>
              <a:t>Employee Purchase Plan </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HRA</a:t>
            </a:r>
          </a:p>
          <a:p>
            <a:pPr marL="285750" indent="-285750">
              <a:buFont typeface="Arial" panose="020B0604020202020204" pitchFamily="34" charset="0"/>
              <a:buChar char="•"/>
            </a:pPr>
            <a:r>
              <a:rPr lang="en-US" dirty="0">
                <a:effectLst>
                  <a:outerShdw blurRad="38100" dist="38100" dir="2700000" algn="tl">
                    <a:srgbClr val="000000">
                      <a:alpha val="43137"/>
                    </a:srgbClr>
                  </a:outerShdw>
                </a:effectLst>
              </a:rPr>
              <a:t>Workers Comp. Managed Care </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DOAS (Risk)</a:t>
            </a:r>
          </a:p>
          <a:p>
            <a:pPr marL="285750" indent="-285750">
              <a:buFont typeface="Arial" panose="020B0604020202020204" pitchFamily="34" charset="0"/>
              <a:buChar char="•"/>
            </a:pPr>
            <a:r>
              <a:rPr lang="en-US" dirty="0">
                <a:effectLst>
                  <a:outerShdw blurRad="38100" dist="38100" dir="2700000" algn="tl">
                    <a:srgbClr val="000000">
                      <a:alpha val="43137"/>
                    </a:srgbClr>
                  </a:outerShdw>
                </a:effectLst>
              </a:rPr>
              <a:t>School Nutrition Software - DOE</a:t>
            </a:r>
          </a:p>
          <a:p>
            <a:pPr marL="285750" indent="-285750">
              <a:buFont typeface="Arial" panose="020B0604020202020204" pitchFamily="34" charset="0"/>
              <a:buChar char="•"/>
            </a:pPr>
            <a:r>
              <a:rPr lang="en-US" dirty="0">
                <a:effectLst>
                  <a:outerShdw blurRad="38100" dist="38100" dir="2700000" algn="tl">
                    <a:srgbClr val="000000">
                      <a:alpha val="43137"/>
                    </a:srgbClr>
                  </a:outerShdw>
                </a:effectLst>
              </a:rPr>
              <a:t>EDS </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DCH</a:t>
            </a:r>
          </a:p>
          <a:p>
            <a:pPr marL="285750" indent="-285750">
              <a:buFont typeface="Arial" panose="020B0604020202020204" pitchFamily="34" charset="0"/>
              <a:buChar char="•"/>
            </a:pPr>
            <a:r>
              <a:rPr lang="en-US" dirty="0">
                <a:effectLst>
                  <a:outerShdw blurRad="38100" dist="38100" dir="2700000" algn="tl">
                    <a:srgbClr val="000000">
                      <a:alpha val="43137"/>
                    </a:srgbClr>
                  </a:outerShdw>
                </a:effectLst>
              </a:rPr>
              <a:t>Inmate Telephone </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GDC</a:t>
            </a:r>
          </a:p>
          <a:p>
            <a:pPr marL="285750" indent="-285750">
              <a:buFont typeface="Arial" panose="020B0604020202020204" pitchFamily="34" charset="0"/>
              <a:buChar char="•"/>
            </a:pPr>
            <a:r>
              <a:rPr lang="en-US" dirty="0">
                <a:effectLst>
                  <a:outerShdw blurRad="38100" dist="38100" dir="2700000" algn="tl">
                    <a:srgbClr val="000000">
                      <a:alpha val="43137"/>
                    </a:srgbClr>
                  </a:outerShdw>
                </a:effectLst>
              </a:rPr>
              <a:t>IT </a:t>
            </a:r>
            <a:r>
              <a:rPr lang="en-US" dirty="0" smtClean="0">
                <a:effectLst>
                  <a:outerShdw blurRad="38100" dist="38100" dir="2700000" algn="tl">
                    <a:srgbClr val="000000">
                      <a:alpha val="43137"/>
                    </a:srgbClr>
                  </a:outerShdw>
                </a:effectLst>
              </a:rPr>
              <a:t>Staffing - </a:t>
            </a:r>
            <a:r>
              <a:rPr lang="en-US" dirty="0">
                <a:effectLst>
                  <a:outerShdw blurRad="38100" dist="38100" dir="2700000" algn="tl">
                    <a:srgbClr val="000000">
                      <a:alpha val="43137"/>
                    </a:srgbClr>
                  </a:outerShdw>
                </a:effectLst>
              </a:rPr>
              <a:t>HRA</a:t>
            </a:r>
          </a:p>
          <a:p>
            <a:pPr marL="285750" indent="-285750">
              <a:buFont typeface="Arial" panose="020B0604020202020204" pitchFamily="34" charset="0"/>
              <a:buChar char="•"/>
            </a:pPr>
            <a:r>
              <a:rPr lang="en-US" dirty="0">
                <a:effectLst>
                  <a:outerShdw blurRad="38100" dist="38100" dir="2700000" algn="tl">
                    <a:srgbClr val="000000">
                      <a:alpha val="43137"/>
                    </a:srgbClr>
                  </a:outerShdw>
                </a:effectLst>
              </a:rPr>
              <a:t>VRM </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DOAS, SAO</a:t>
            </a:r>
          </a:p>
          <a:p>
            <a:pPr marL="285750" indent="-285750">
              <a:buFont typeface="Arial" panose="020B0604020202020204" pitchFamily="34" charset="0"/>
              <a:buChar char="•"/>
            </a:pPr>
            <a:r>
              <a:rPr lang="en-US" dirty="0">
                <a:effectLst>
                  <a:outerShdw blurRad="38100" dist="38100" dir="2700000" algn="tl">
                    <a:srgbClr val="000000">
                      <a:alpha val="43137"/>
                    </a:srgbClr>
                  </a:outerShdw>
                </a:effectLst>
              </a:rPr>
              <a:t>Insurance Brokers </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DOAS (Risk)</a:t>
            </a:r>
          </a:p>
        </p:txBody>
      </p:sp>
    </p:spTree>
    <p:extLst>
      <p:ext uri="{BB962C8B-B14F-4D97-AF65-F5344CB8AC3E}">
        <p14:creationId xmlns:p14="http://schemas.microsoft.com/office/powerpoint/2010/main" val="155270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sp>
        <p:nvSpPr>
          <p:cNvPr id="29" name="TextBox 28"/>
          <p:cNvSpPr txBox="1"/>
          <p:nvPr/>
        </p:nvSpPr>
        <p:spPr>
          <a:xfrm>
            <a:off x="3229956" y="123559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grpSp>
        <p:nvGrpSpPr>
          <p:cNvPr id="30" name="Group 29"/>
          <p:cNvGrpSpPr/>
          <p:nvPr/>
        </p:nvGrpSpPr>
        <p:grpSpPr>
          <a:xfrm>
            <a:off x="568786" y="3025481"/>
            <a:ext cx="11064307" cy="1028503"/>
            <a:chOff x="579296" y="2267096"/>
            <a:chExt cx="11064307" cy="1028503"/>
          </a:xfrm>
        </p:grpSpPr>
        <p:sp>
          <p:nvSpPr>
            <p:cNvPr id="20" name="Right Arrow 19"/>
            <p:cNvSpPr/>
            <p:nvPr/>
          </p:nvSpPr>
          <p:spPr>
            <a:xfrm>
              <a:off x="9940927" y="227287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8394067" y="22737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6820034" y="227379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5242736" y="227379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3695876" y="22670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15" name="Right Arrow 14"/>
            <p:cNvSpPr/>
            <p:nvPr/>
          </p:nvSpPr>
          <p:spPr>
            <a:xfrm>
              <a:off x="2137586" y="227379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6" name="Right Arrow 5"/>
            <p:cNvSpPr/>
            <p:nvPr/>
          </p:nvSpPr>
          <p:spPr>
            <a:xfrm>
              <a:off x="579296" y="2273796"/>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gr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3158CFE2-86EA-4C85-8293-BB6618C5B608}" type="slidenum">
              <a:rPr lang="en-US" smtClean="0"/>
              <a:pPr/>
              <a:t>8</a:t>
            </a:fld>
            <a:endParaRPr lang="en-US"/>
          </a:p>
        </p:txBody>
      </p:sp>
    </p:spTree>
    <p:extLst>
      <p:ext uri="{BB962C8B-B14F-4D97-AF65-F5344CB8AC3E}">
        <p14:creationId xmlns:p14="http://schemas.microsoft.com/office/powerpoint/2010/main" val="411139928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 y="0"/>
            <a:ext cx="1222629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14808" y="267783"/>
            <a:ext cx="11295252" cy="671895"/>
            <a:chOff x="8052" y="267783"/>
            <a:chExt cx="11295252" cy="67189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1" y="267783"/>
              <a:ext cx="11290443" cy="616401"/>
            </a:xfrm>
            <a:prstGeom prst="rect">
              <a:avLst/>
            </a:prstGeom>
          </p:spPr>
        </p:pic>
        <p:pic>
          <p:nvPicPr>
            <p:cNvPr id="23" name="Picture 22"/>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929" y="318540"/>
              <a:ext cx="489646" cy="499310"/>
            </a:xfrm>
            <a:prstGeom prst="rect">
              <a:avLst/>
            </a:prstGeom>
          </p:spPr>
        </p:pic>
        <p:sp>
          <p:nvSpPr>
            <p:cNvPr id="24" name="TextBox 23"/>
            <p:cNvSpPr txBox="1"/>
            <p:nvPr/>
          </p:nvSpPr>
          <p:spPr>
            <a:xfrm>
              <a:off x="779575" y="342876"/>
              <a:ext cx="4602670" cy="430887"/>
            </a:xfrm>
            <a:prstGeom prst="rect">
              <a:avLst/>
            </a:prstGeom>
            <a:noFill/>
          </p:spPr>
          <p:txBody>
            <a:bodyPr wrap="none" rtlCol="0">
              <a:spAutoFit/>
            </a:bodyPr>
            <a:lstStyle/>
            <a:p>
              <a:r>
                <a:rPr lang="en-US" sz="2200" dirty="0" smtClean="0">
                  <a:solidFill>
                    <a:schemeClr val="bg1"/>
                  </a:solidFill>
                  <a:effectLst>
                    <a:outerShdw blurRad="38100" dist="38100" dir="2700000" algn="tl">
                      <a:srgbClr val="000000">
                        <a:alpha val="43137"/>
                      </a:srgbClr>
                    </a:outerShdw>
                  </a:effectLst>
                </a:rPr>
                <a:t>Department of Administrative Services</a:t>
              </a:r>
              <a:endParaRPr lang="en-US" sz="2200" dirty="0">
                <a:solidFill>
                  <a:schemeClr val="bg1"/>
                </a:solidFill>
                <a:effectLst>
                  <a:outerShdw blurRad="38100" dist="38100" dir="2700000" algn="tl">
                    <a:srgbClr val="000000">
                      <a:alpha val="43137"/>
                    </a:srgbClr>
                  </a:outerShdw>
                </a:effectLst>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2" y="875510"/>
              <a:ext cx="11290443" cy="64168"/>
            </a:xfrm>
            <a:prstGeom prst="rect">
              <a:avLst/>
            </a:prstGeom>
          </p:spPr>
        </p:pic>
      </p:grpSp>
      <p:sp>
        <p:nvSpPr>
          <p:cNvPr id="7" name="Rectangle 6"/>
          <p:cNvSpPr/>
          <p:nvPr/>
        </p:nvSpPr>
        <p:spPr>
          <a:xfrm>
            <a:off x="61433" y="949165"/>
            <a:ext cx="3050835" cy="307777"/>
          </a:xfrm>
          <a:prstGeom prst="rect">
            <a:avLst/>
          </a:prstGeom>
        </p:spPr>
        <p:txBody>
          <a:bodyPr wrap="none">
            <a:spAutoFit/>
          </a:bodyPr>
          <a:lstStyle/>
          <a:p>
            <a:r>
              <a:rPr lang="en-US" sz="1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Road to Partnership</a:t>
            </a:r>
            <a:endParaRPr lang="en-US" sz="1400" dirty="0"/>
          </a:p>
        </p:txBody>
      </p:sp>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6967" y="4957329"/>
            <a:ext cx="2102662" cy="1540992"/>
          </a:xfrm>
          <a:prstGeom prst="rect">
            <a:avLst/>
          </a:prstGeom>
        </p:spPr>
      </p:pic>
      <p:sp>
        <p:nvSpPr>
          <p:cNvPr id="40" name="Rectangle 39"/>
          <p:cNvSpPr/>
          <p:nvPr/>
        </p:nvSpPr>
        <p:spPr>
          <a:xfrm>
            <a:off x="73910" y="4957329"/>
            <a:ext cx="2595719" cy="1825233"/>
          </a:xfrm>
          <a:prstGeom prst="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568786" y="3025481"/>
            <a:ext cx="11064307" cy="1028503"/>
            <a:chOff x="579296" y="2267096"/>
            <a:chExt cx="11064307" cy="1028503"/>
          </a:xfrm>
        </p:grpSpPr>
        <p:sp>
          <p:nvSpPr>
            <p:cNvPr id="15" name="Right Arrow 14"/>
            <p:cNvSpPr/>
            <p:nvPr/>
          </p:nvSpPr>
          <p:spPr>
            <a:xfrm>
              <a:off x="9940927" y="2272876"/>
              <a:ext cx="1702676" cy="100275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Contract     Process</a:t>
              </a:r>
              <a:endParaRPr lang="en-US" sz="1400" dirty="0">
                <a:solidFill>
                  <a:schemeClr val="tx1"/>
                </a:solidFill>
                <a:effectLst>
                  <a:outerShdw blurRad="38100" dist="38100" dir="2700000" algn="tl">
                    <a:srgbClr val="000000">
                      <a:alpha val="43137"/>
                    </a:srgbClr>
                  </a:outerShdw>
                </a:effectLst>
              </a:endParaRPr>
            </a:p>
          </p:txBody>
        </p:sp>
        <p:sp>
          <p:nvSpPr>
            <p:cNvPr id="16" name="Right Arrow 15"/>
            <p:cNvSpPr/>
            <p:nvPr/>
          </p:nvSpPr>
          <p:spPr>
            <a:xfrm>
              <a:off x="8394067" y="22737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Award         Process</a:t>
              </a:r>
              <a:endParaRPr lang="en-US" sz="1400" dirty="0">
                <a:solidFill>
                  <a:schemeClr val="tx1"/>
                </a:solidFill>
                <a:effectLst>
                  <a:outerShdw blurRad="38100" dist="38100" dir="2700000" algn="tl">
                    <a:srgbClr val="000000">
                      <a:alpha val="43137"/>
                    </a:srgbClr>
                  </a:outerShdw>
                </a:effectLst>
              </a:endParaRPr>
            </a:p>
          </p:txBody>
        </p:sp>
        <p:sp>
          <p:nvSpPr>
            <p:cNvPr id="17" name="Right Arrow 16"/>
            <p:cNvSpPr/>
            <p:nvPr/>
          </p:nvSpPr>
          <p:spPr>
            <a:xfrm>
              <a:off x="6820034" y="2273797"/>
              <a:ext cx="1702676" cy="1010372"/>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Evaluation Process</a:t>
              </a:r>
              <a:endParaRPr lang="en-US" sz="1400" dirty="0">
                <a:solidFill>
                  <a:schemeClr val="tx1"/>
                </a:solidFill>
                <a:effectLst>
                  <a:outerShdw blurRad="38100" dist="38100" dir="2700000" algn="tl">
                    <a:srgbClr val="000000">
                      <a:alpha val="43137"/>
                    </a:srgbClr>
                  </a:outerShdw>
                </a:effectLst>
              </a:endParaRPr>
            </a:p>
          </p:txBody>
        </p:sp>
        <p:sp>
          <p:nvSpPr>
            <p:cNvPr id="18" name="Right Arrow 17"/>
            <p:cNvSpPr/>
            <p:nvPr/>
          </p:nvSpPr>
          <p:spPr>
            <a:xfrm>
              <a:off x="5242736" y="2273796"/>
              <a:ext cx="1702676" cy="100656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Process</a:t>
              </a:r>
              <a:endParaRPr lang="en-US" sz="1400" dirty="0">
                <a:solidFill>
                  <a:schemeClr val="tx1"/>
                </a:solidFill>
                <a:effectLst>
                  <a:outerShdw blurRad="38100" dist="38100" dir="2700000" algn="tl">
                    <a:srgbClr val="000000">
                      <a:alpha val="43137"/>
                    </a:srgbClr>
                  </a:outerShdw>
                </a:effectLst>
              </a:endParaRPr>
            </a:p>
          </p:txBody>
        </p:sp>
        <p:sp>
          <p:nvSpPr>
            <p:cNvPr id="19" name="Right Arrow 18"/>
            <p:cNvSpPr/>
            <p:nvPr/>
          </p:nvSpPr>
          <p:spPr>
            <a:xfrm>
              <a:off x="3695876" y="2267096"/>
              <a:ext cx="1702676" cy="101037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Solicitation Preparation</a:t>
              </a:r>
              <a:endParaRPr lang="en-US" sz="1400" dirty="0">
                <a:solidFill>
                  <a:schemeClr val="tx1"/>
                </a:solidFill>
                <a:effectLst>
                  <a:outerShdw blurRad="38100" dist="38100" dir="2700000" algn="tl">
                    <a:srgbClr val="000000">
                      <a:alpha val="43137"/>
                    </a:srgbClr>
                  </a:outerShdw>
                </a:effectLst>
              </a:endParaRPr>
            </a:p>
          </p:txBody>
        </p:sp>
        <p:sp>
          <p:nvSpPr>
            <p:cNvPr id="20" name="Right Arrow 19"/>
            <p:cNvSpPr/>
            <p:nvPr/>
          </p:nvSpPr>
          <p:spPr>
            <a:xfrm>
              <a:off x="2137586" y="2273796"/>
              <a:ext cx="1702676" cy="102180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Pre-Solicitation</a:t>
              </a:r>
              <a:endParaRPr lang="en-US" sz="1400" dirty="0">
                <a:solidFill>
                  <a:schemeClr val="tx1"/>
                </a:solidFill>
                <a:effectLst>
                  <a:outerShdw blurRad="38100" dist="38100" dir="2700000" algn="tl">
                    <a:srgbClr val="000000">
                      <a:alpha val="43137"/>
                    </a:srgbClr>
                  </a:outerShdw>
                </a:effectLst>
              </a:endParaRPr>
            </a:p>
          </p:txBody>
        </p:sp>
        <p:sp>
          <p:nvSpPr>
            <p:cNvPr id="26" name="Right Arrow 25"/>
            <p:cNvSpPr/>
            <p:nvPr/>
          </p:nvSpPr>
          <p:spPr>
            <a:xfrm>
              <a:off x="579296" y="2273796"/>
              <a:ext cx="1702676" cy="1017993"/>
            </a:xfrm>
            <a:prstGeom prst="rightArrow">
              <a:avLst/>
            </a:prstGeom>
            <a:gradFill flip="none" rotWithShape="1">
              <a:gsLst>
                <a:gs pos="0">
                  <a:schemeClr val="accent1">
                    <a:lumMod val="5000"/>
                    <a:lumOff val="95000"/>
                  </a:schemeClr>
                </a:gs>
                <a:gs pos="57000">
                  <a:schemeClr val="accent1"/>
                </a:gs>
                <a:gs pos="83000">
                  <a:schemeClr val="accent1"/>
                </a:gs>
                <a:gs pos="100000">
                  <a:schemeClr val="accent1"/>
                </a:gs>
              </a:gsLst>
              <a:lin ang="0" scaled="1"/>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effectLst>
                    <a:outerShdw blurRad="38100" dist="38100" dir="2700000" algn="tl">
                      <a:srgbClr val="000000">
                        <a:alpha val="43137"/>
                      </a:srgbClr>
                    </a:outerShdw>
                  </a:effectLst>
                </a:rPr>
                <a:t>Need Identification</a:t>
              </a:r>
              <a:endParaRPr lang="en-US" sz="1400" dirty="0">
                <a:solidFill>
                  <a:schemeClr val="tx1"/>
                </a:solidFill>
                <a:effectLst>
                  <a:outerShdw blurRad="38100" dist="38100" dir="2700000" algn="tl">
                    <a:srgbClr val="000000">
                      <a:alpha val="43137"/>
                    </a:srgbClr>
                  </a:outerShdw>
                </a:effectLst>
              </a:endParaRPr>
            </a:p>
          </p:txBody>
        </p:sp>
      </p:grpSp>
      <p:sp>
        <p:nvSpPr>
          <p:cNvPr id="27" name="TextBox 26"/>
          <p:cNvSpPr txBox="1"/>
          <p:nvPr/>
        </p:nvSpPr>
        <p:spPr>
          <a:xfrm>
            <a:off x="3229959" y="1235590"/>
            <a:ext cx="5743175" cy="646331"/>
          </a:xfrm>
          <a:prstGeom prst="rect">
            <a:avLst/>
          </a:prstGeom>
          <a:noFill/>
        </p:spPr>
        <p:txBody>
          <a:bodyPr wrap="none" rtlCol="0">
            <a:spAutoFit/>
          </a:bodyPr>
          <a:lstStyle/>
          <a:p>
            <a:r>
              <a:rPr lang="en-US" sz="3600" b="1" i="1" dirty="0" smtClean="0">
                <a:effectLst>
                  <a:outerShdw blurRad="38100" dist="38100" dir="2700000" algn="tl">
                    <a:srgbClr val="000000">
                      <a:alpha val="43137"/>
                    </a:srgbClr>
                  </a:outerShdw>
                </a:effectLst>
              </a:rPr>
              <a:t>Seven Stages of Procurement</a:t>
            </a:r>
            <a:endParaRPr lang="en-US" sz="3600" b="1" i="1" dirty="0">
              <a:effectLst>
                <a:outerShdw blurRad="38100" dist="38100" dir="2700000" algn="tl">
                  <a:srgbClr val="000000">
                    <a:alpha val="43137"/>
                  </a:srgbClr>
                </a:outerShdw>
              </a:effectLst>
            </a:endParaRPr>
          </a:p>
        </p:txBody>
      </p:sp>
      <p:sp>
        <p:nvSpPr>
          <p:cNvPr id="28" name="Rectangle 27"/>
          <p:cNvSpPr/>
          <p:nvPr/>
        </p:nvSpPr>
        <p:spPr>
          <a:xfrm>
            <a:off x="440588" y="2310054"/>
            <a:ext cx="11481781" cy="2363034"/>
          </a:xfrm>
          <a:prstGeom prst="rect">
            <a:avLst/>
          </a:prstGeom>
          <a:solidFill>
            <a:schemeClr val="bg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80625" y="2638426"/>
            <a:ext cx="6038850" cy="2926720"/>
          </a:xfrm>
          <a:prstGeom prst="rect">
            <a:avLst/>
          </a:prstGeom>
          <a:solidFill>
            <a:schemeClr val="accent4">
              <a:lumMod val="20000"/>
              <a:lumOff val="80000"/>
            </a:schemeClr>
          </a:solidFill>
          <a:ln w="254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effectLst>
                  <a:outerShdw blurRad="38100" dist="38100" dir="2700000" algn="tl">
                    <a:srgbClr val="000000">
                      <a:alpha val="43137"/>
                    </a:srgbClr>
                  </a:outerShdw>
                </a:effectLst>
              </a:rPr>
              <a:t>The </a:t>
            </a:r>
            <a:r>
              <a:rPr lang="en-US" sz="2400" dirty="0" smtClean="0">
                <a:solidFill>
                  <a:schemeClr val="tx1"/>
                </a:solidFill>
                <a:effectLst>
                  <a:outerShdw blurRad="38100" dist="38100" dir="2700000" algn="tl">
                    <a:srgbClr val="000000">
                      <a:alpha val="43137"/>
                    </a:srgbClr>
                  </a:outerShdw>
                </a:effectLst>
              </a:rPr>
              <a:t>“</a:t>
            </a:r>
            <a:r>
              <a:rPr lang="en-US" sz="2400" i="1" dirty="0" smtClean="0">
                <a:solidFill>
                  <a:schemeClr val="tx1"/>
                </a:solidFill>
                <a:effectLst>
                  <a:outerShdw blurRad="38100" dist="38100" dir="2700000" algn="tl">
                    <a:srgbClr val="000000">
                      <a:alpha val="43137"/>
                    </a:srgbClr>
                  </a:outerShdw>
                </a:effectLst>
              </a:rPr>
              <a:t>Seven Stages of Procurement”</a:t>
            </a:r>
            <a:r>
              <a:rPr lang="en-US" sz="2400" dirty="0" smtClean="0">
                <a:solidFill>
                  <a:schemeClr val="tx1"/>
                </a:solidFill>
                <a:effectLst>
                  <a:outerShdw blurRad="38100" dist="38100" dir="2700000" algn="tl">
                    <a:srgbClr val="000000">
                      <a:alpha val="43137"/>
                    </a:srgbClr>
                  </a:outerShdw>
                </a:effectLst>
              </a:rPr>
              <a:t> organizes </a:t>
            </a:r>
            <a:r>
              <a:rPr lang="en-US" sz="2400">
                <a:solidFill>
                  <a:schemeClr val="tx1"/>
                </a:solidFill>
                <a:effectLst>
                  <a:outerShdw blurRad="38100" dist="38100" dir="2700000" algn="tl">
                    <a:srgbClr val="000000">
                      <a:alpha val="43137"/>
                    </a:srgbClr>
                  </a:outerShdw>
                </a:effectLst>
              </a:rPr>
              <a:t>the </a:t>
            </a:r>
            <a:r>
              <a:rPr lang="en-US" sz="2400" smtClean="0">
                <a:solidFill>
                  <a:schemeClr val="tx1"/>
                </a:solidFill>
                <a:effectLst>
                  <a:outerShdw blurRad="38100" dist="38100" dir="2700000" algn="tl">
                    <a:srgbClr val="000000">
                      <a:alpha val="43137"/>
                    </a:srgbClr>
                  </a:outerShdw>
                </a:effectLst>
              </a:rPr>
              <a:t>solicitation </a:t>
            </a:r>
            <a:r>
              <a:rPr lang="en-US" sz="2400" dirty="0">
                <a:solidFill>
                  <a:schemeClr val="tx1"/>
                </a:solidFill>
                <a:effectLst>
                  <a:outerShdw blurRad="38100" dist="38100" dir="2700000" algn="tl">
                    <a:srgbClr val="000000">
                      <a:alpha val="43137"/>
                    </a:srgbClr>
                  </a:outerShdw>
                </a:effectLst>
              </a:rPr>
              <a:t>process into a series of steps from the </a:t>
            </a:r>
            <a:r>
              <a:rPr lang="en-US" sz="2400" dirty="0" smtClean="0">
                <a:solidFill>
                  <a:schemeClr val="tx1"/>
                </a:solidFill>
                <a:effectLst>
                  <a:outerShdw blurRad="38100" dist="38100" dir="2700000" algn="tl">
                    <a:srgbClr val="000000">
                      <a:alpha val="43137"/>
                    </a:srgbClr>
                  </a:outerShdw>
                </a:effectLst>
              </a:rPr>
              <a:t>identification of a </a:t>
            </a:r>
            <a:r>
              <a:rPr lang="en-US" sz="2400" dirty="0">
                <a:solidFill>
                  <a:schemeClr val="tx1"/>
                </a:solidFill>
                <a:effectLst>
                  <a:outerShdw blurRad="38100" dist="38100" dir="2700000" algn="tl">
                    <a:srgbClr val="000000">
                      <a:alpha val="43137"/>
                    </a:srgbClr>
                  </a:outerShdw>
                </a:effectLst>
              </a:rPr>
              <a:t>needed good or </a:t>
            </a:r>
            <a:r>
              <a:rPr lang="en-US" sz="2400" dirty="0" smtClean="0">
                <a:solidFill>
                  <a:schemeClr val="tx1"/>
                </a:solidFill>
                <a:effectLst>
                  <a:outerShdw blurRad="38100" dist="38100" dir="2700000" algn="tl">
                    <a:srgbClr val="000000">
                      <a:alpha val="43137"/>
                    </a:srgbClr>
                  </a:outerShdw>
                </a:effectLst>
              </a:rPr>
              <a:t>service, </a:t>
            </a:r>
            <a:r>
              <a:rPr lang="en-US" sz="2400" dirty="0">
                <a:solidFill>
                  <a:schemeClr val="tx1"/>
                </a:solidFill>
                <a:effectLst>
                  <a:outerShdw blurRad="38100" dist="38100" dir="2700000" algn="tl">
                    <a:srgbClr val="000000">
                      <a:alpha val="43137"/>
                    </a:srgbClr>
                  </a:outerShdw>
                </a:effectLst>
              </a:rPr>
              <a:t>through contract award and contract </a:t>
            </a:r>
            <a:r>
              <a:rPr lang="en-US" sz="2400" dirty="0" smtClean="0">
                <a:solidFill>
                  <a:schemeClr val="tx1"/>
                </a:solidFill>
                <a:effectLst>
                  <a:outerShdw blurRad="38100" dist="38100" dir="2700000" algn="tl">
                    <a:srgbClr val="000000">
                      <a:alpha val="43137"/>
                    </a:srgbClr>
                  </a:outerShdw>
                </a:effectLst>
              </a:rPr>
              <a:t>administration</a:t>
            </a:r>
            <a:endParaRPr lang="en-US" sz="2400" dirty="0">
              <a:solidFill>
                <a:schemeClr val="tx1"/>
              </a:solidFill>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3158CFE2-86EA-4C85-8293-BB6618C5B608}" type="slidenum">
              <a:rPr lang="en-US" smtClean="0"/>
              <a:pPr/>
              <a:t>9</a:t>
            </a:fld>
            <a:endParaRPr lang="en-US"/>
          </a:p>
        </p:txBody>
      </p:sp>
    </p:spTree>
    <p:extLst>
      <p:ext uri="{BB962C8B-B14F-4D97-AF65-F5344CB8AC3E}">
        <p14:creationId xmlns:p14="http://schemas.microsoft.com/office/powerpoint/2010/main" val="11586476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ppt_w</p:attrName>
                                        </p:attrNameLst>
                                      </p:cBhvr>
                                      <p:tavLst>
                                        <p:tav tm="0">
                                          <p:val>
                                            <p:fltVal val="0"/>
                                          </p:val>
                                        </p:tav>
                                        <p:tav tm="100000">
                                          <p:val>
                                            <p:strVal val="#ppt_w"/>
                                          </p:val>
                                        </p:tav>
                                      </p:tavLst>
                                    </p:anim>
                                    <p:anim calcmode="lin" valueType="num">
                                      <p:cBhvr>
                                        <p:cTn id="8" dur="750" fill="hold"/>
                                        <p:tgtEl>
                                          <p:spTgt spid="4"/>
                                        </p:tgtEl>
                                        <p:attrNameLst>
                                          <p:attrName>ppt_h</p:attrName>
                                        </p:attrNameLst>
                                      </p:cBhvr>
                                      <p:tavLst>
                                        <p:tav tm="0">
                                          <p:val>
                                            <p:fltVal val="0"/>
                                          </p:val>
                                        </p:tav>
                                        <p:tav tm="100000">
                                          <p:val>
                                            <p:strVal val="#ppt_h"/>
                                          </p:val>
                                        </p:tav>
                                      </p:tavLst>
                                    </p:anim>
                                    <p:animEffect transition="in" filter="fade">
                                      <p:cBhvr>
                                        <p:cTn id="9"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4853</TotalTime>
  <Words>2770</Words>
  <Application>Microsoft Office PowerPoint</Application>
  <PresentationFormat>Custom</PresentationFormat>
  <Paragraphs>912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Procurement Road to Partnership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to Partnership</dc:title>
  <dc:creator>Thornton, Steven</dc:creator>
  <cp:lastModifiedBy>admin</cp:lastModifiedBy>
  <cp:revision>226</cp:revision>
  <cp:lastPrinted>2016-05-05T18:25:26Z</cp:lastPrinted>
  <dcterms:created xsi:type="dcterms:W3CDTF">2016-04-07T20:36:12Z</dcterms:created>
  <dcterms:modified xsi:type="dcterms:W3CDTF">2016-05-08T00:57:27Z</dcterms:modified>
</cp:coreProperties>
</file>