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7">
  <p:sldMasterIdLst>
    <p:sldMasterId id="2147484198" r:id="rId5"/>
    <p:sldMasterId id="2147484227" r:id="rId6"/>
  </p:sldMasterIdLst>
  <p:notesMasterIdLst>
    <p:notesMasterId r:id="rId131"/>
  </p:notesMasterIdLst>
  <p:handoutMasterIdLst>
    <p:handoutMasterId r:id="rId132"/>
  </p:handoutMasterIdLst>
  <p:sldIdLst>
    <p:sldId id="844" r:id="rId7"/>
    <p:sldId id="683" r:id="rId8"/>
    <p:sldId id="859" r:id="rId9"/>
    <p:sldId id="682" r:id="rId10"/>
    <p:sldId id="868" r:id="rId11"/>
    <p:sldId id="864" r:id="rId12"/>
    <p:sldId id="787" r:id="rId13"/>
    <p:sldId id="686" r:id="rId14"/>
    <p:sldId id="718" r:id="rId15"/>
    <p:sldId id="685" r:id="rId16"/>
    <p:sldId id="687" r:id="rId17"/>
    <p:sldId id="690" r:id="rId18"/>
    <p:sldId id="832" r:id="rId19"/>
    <p:sldId id="860" r:id="rId20"/>
    <p:sldId id="691" r:id="rId21"/>
    <p:sldId id="697" r:id="rId22"/>
    <p:sldId id="693" r:id="rId23"/>
    <p:sldId id="694" r:id="rId24"/>
    <p:sldId id="705" r:id="rId25"/>
    <p:sldId id="695" r:id="rId26"/>
    <p:sldId id="706" r:id="rId27"/>
    <p:sldId id="702" r:id="rId28"/>
    <p:sldId id="699" r:id="rId29"/>
    <p:sldId id="700" r:id="rId30"/>
    <p:sldId id="701" r:id="rId31"/>
    <p:sldId id="845" r:id="rId32"/>
    <p:sldId id="707" r:id="rId33"/>
    <p:sldId id="708" r:id="rId34"/>
    <p:sldId id="714" r:id="rId35"/>
    <p:sldId id="846" r:id="rId36"/>
    <p:sldId id="827" r:id="rId37"/>
    <p:sldId id="777" r:id="rId38"/>
    <p:sldId id="723" r:id="rId39"/>
    <p:sldId id="719" r:id="rId40"/>
    <p:sldId id="711" r:id="rId41"/>
    <p:sldId id="728" r:id="rId42"/>
    <p:sldId id="727" r:id="rId43"/>
    <p:sldId id="721" r:id="rId44"/>
    <p:sldId id="752" r:id="rId45"/>
    <p:sldId id="731" r:id="rId46"/>
    <p:sldId id="729" r:id="rId47"/>
    <p:sldId id="725" r:id="rId48"/>
    <p:sldId id="726" r:id="rId49"/>
    <p:sldId id="730" r:id="rId50"/>
    <p:sldId id="724" r:id="rId51"/>
    <p:sldId id="720" r:id="rId52"/>
    <p:sldId id="782" r:id="rId53"/>
    <p:sldId id="861" r:id="rId54"/>
    <p:sldId id="737" r:id="rId55"/>
    <p:sldId id="789" r:id="rId56"/>
    <p:sldId id="779" r:id="rId57"/>
    <p:sldId id="847" r:id="rId58"/>
    <p:sldId id="783" r:id="rId59"/>
    <p:sldId id="772" r:id="rId60"/>
    <p:sldId id="785" r:id="rId61"/>
    <p:sldId id="784" r:id="rId62"/>
    <p:sldId id="819" r:id="rId63"/>
    <p:sldId id="748" r:id="rId64"/>
    <p:sldId id="750" r:id="rId65"/>
    <p:sldId id="751" r:id="rId66"/>
    <p:sldId id="790" r:id="rId67"/>
    <p:sldId id="749" r:id="rId68"/>
    <p:sldId id="759" r:id="rId69"/>
    <p:sldId id="741" r:id="rId70"/>
    <p:sldId id="865" r:id="rId71"/>
    <p:sldId id="754" r:id="rId72"/>
    <p:sldId id="755" r:id="rId73"/>
    <p:sldId id="875" r:id="rId74"/>
    <p:sldId id="757" r:id="rId75"/>
    <p:sldId id="823" r:id="rId76"/>
    <p:sldId id="758" r:id="rId77"/>
    <p:sldId id="760" r:id="rId78"/>
    <p:sldId id="761" r:id="rId79"/>
    <p:sldId id="762" r:id="rId80"/>
    <p:sldId id="763" r:id="rId81"/>
    <p:sldId id="788" r:id="rId82"/>
    <p:sldId id="824" r:id="rId83"/>
    <p:sldId id="791" r:id="rId84"/>
    <p:sldId id="825" r:id="rId85"/>
    <p:sldId id="812" r:id="rId86"/>
    <p:sldId id="876" r:id="rId87"/>
    <p:sldId id="792" r:id="rId88"/>
    <p:sldId id="874" r:id="rId89"/>
    <p:sldId id="873" r:id="rId90"/>
    <p:sldId id="858" r:id="rId91"/>
    <p:sldId id="866" r:id="rId92"/>
    <p:sldId id="765" r:id="rId93"/>
    <p:sldId id="766" r:id="rId94"/>
    <p:sldId id="767" r:id="rId95"/>
    <p:sldId id="793" r:id="rId96"/>
    <p:sldId id="794" r:id="rId97"/>
    <p:sldId id="836" r:id="rId98"/>
    <p:sldId id="837" r:id="rId99"/>
    <p:sldId id="821" r:id="rId100"/>
    <p:sldId id="822" r:id="rId101"/>
    <p:sldId id="815" r:id="rId102"/>
    <p:sldId id="795" r:id="rId103"/>
    <p:sldId id="796" r:id="rId104"/>
    <p:sldId id="797" r:id="rId105"/>
    <p:sldId id="814" r:id="rId106"/>
    <p:sldId id="870" r:id="rId107"/>
    <p:sldId id="872" r:id="rId108"/>
    <p:sldId id="816" r:id="rId109"/>
    <p:sldId id="841" r:id="rId110"/>
    <p:sldId id="843" r:id="rId111"/>
    <p:sldId id="817" r:id="rId112"/>
    <p:sldId id="799" r:id="rId113"/>
    <p:sldId id="800" r:id="rId114"/>
    <p:sldId id="835" r:id="rId115"/>
    <p:sldId id="856" r:id="rId116"/>
    <p:sldId id="857" r:id="rId117"/>
    <p:sldId id="833" r:id="rId118"/>
    <p:sldId id="850" r:id="rId119"/>
    <p:sldId id="834" r:id="rId120"/>
    <p:sldId id="877" r:id="rId121"/>
    <p:sldId id="818" r:id="rId122"/>
    <p:sldId id="852" r:id="rId123"/>
    <p:sldId id="851" r:id="rId124"/>
    <p:sldId id="867" r:id="rId125"/>
    <p:sldId id="853" r:id="rId126"/>
    <p:sldId id="854" r:id="rId127"/>
    <p:sldId id="855" r:id="rId128"/>
    <p:sldId id="869" r:id="rId129"/>
    <p:sldId id="369" r:id="rId130"/>
  </p:sldIdLst>
  <p:sldSz cx="9144000" cy="6858000" type="screen4x3"/>
  <p:notesSz cx="7010400" cy="9296400"/>
  <p:defaultTextStyle>
    <a:defPPr>
      <a:defRPr lang="en-US"/>
    </a:defPPr>
    <a:lvl1pPr algn="ctr" rtl="0" fontAlgn="base">
      <a:spcBef>
        <a:spcPct val="0"/>
      </a:spcBef>
      <a:spcAft>
        <a:spcPct val="0"/>
      </a:spcAft>
      <a:defRPr kern="1200">
        <a:solidFill>
          <a:schemeClr val="bg1"/>
        </a:solidFill>
        <a:latin typeface="Arial" charset="0"/>
        <a:ea typeface="+mn-ea"/>
        <a:cs typeface="+mn-cs"/>
      </a:defRPr>
    </a:lvl1pPr>
    <a:lvl2pPr marL="457200" algn="ctr" rtl="0" fontAlgn="base">
      <a:spcBef>
        <a:spcPct val="0"/>
      </a:spcBef>
      <a:spcAft>
        <a:spcPct val="0"/>
      </a:spcAft>
      <a:defRPr kern="1200">
        <a:solidFill>
          <a:schemeClr val="bg1"/>
        </a:solidFill>
        <a:latin typeface="Arial" charset="0"/>
        <a:ea typeface="+mn-ea"/>
        <a:cs typeface="+mn-cs"/>
      </a:defRPr>
    </a:lvl2pPr>
    <a:lvl3pPr marL="914400" algn="ctr" rtl="0" fontAlgn="base">
      <a:spcBef>
        <a:spcPct val="0"/>
      </a:spcBef>
      <a:spcAft>
        <a:spcPct val="0"/>
      </a:spcAft>
      <a:defRPr kern="1200">
        <a:solidFill>
          <a:schemeClr val="bg1"/>
        </a:solidFill>
        <a:latin typeface="Arial" charset="0"/>
        <a:ea typeface="+mn-ea"/>
        <a:cs typeface="+mn-cs"/>
      </a:defRPr>
    </a:lvl3pPr>
    <a:lvl4pPr marL="1371600" algn="ctr" rtl="0" fontAlgn="base">
      <a:spcBef>
        <a:spcPct val="0"/>
      </a:spcBef>
      <a:spcAft>
        <a:spcPct val="0"/>
      </a:spcAft>
      <a:defRPr kern="1200">
        <a:solidFill>
          <a:schemeClr val="bg1"/>
        </a:solidFill>
        <a:latin typeface="Arial" charset="0"/>
        <a:ea typeface="+mn-ea"/>
        <a:cs typeface="+mn-cs"/>
      </a:defRPr>
    </a:lvl4pPr>
    <a:lvl5pPr marL="1828800" algn="ctr"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521415D9-36F7-43E2-AB2F-B90AF26B5E84}">
      <p14:sectionLst xmlns:p14="http://schemas.microsoft.com/office/powerpoint/2010/main">
        <p14:section name="Default Section" id="{C8B7A945-A1FD-49DB-9A60-6D325577203A}">
          <p14:sldIdLst>
            <p14:sldId id="844"/>
            <p14:sldId id="683"/>
            <p14:sldId id="859"/>
            <p14:sldId id="682"/>
            <p14:sldId id="868"/>
            <p14:sldId id="864"/>
            <p14:sldId id="787"/>
            <p14:sldId id="686"/>
            <p14:sldId id="718"/>
            <p14:sldId id="685"/>
            <p14:sldId id="687"/>
            <p14:sldId id="690"/>
            <p14:sldId id="832"/>
            <p14:sldId id="860"/>
            <p14:sldId id="691"/>
            <p14:sldId id="697"/>
            <p14:sldId id="693"/>
            <p14:sldId id="694"/>
            <p14:sldId id="705"/>
            <p14:sldId id="695"/>
            <p14:sldId id="706"/>
            <p14:sldId id="702"/>
            <p14:sldId id="699"/>
            <p14:sldId id="700"/>
            <p14:sldId id="701"/>
            <p14:sldId id="845"/>
            <p14:sldId id="707"/>
            <p14:sldId id="708"/>
            <p14:sldId id="714"/>
            <p14:sldId id="846"/>
            <p14:sldId id="827"/>
            <p14:sldId id="777"/>
            <p14:sldId id="723"/>
            <p14:sldId id="719"/>
            <p14:sldId id="711"/>
            <p14:sldId id="728"/>
            <p14:sldId id="727"/>
            <p14:sldId id="721"/>
            <p14:sldId id="752"/>
            <p14:sldId id="731"/>
            <p14:sldId id="729"/>
            <p14:sldId id="725"/>
            <p14:sldId id="726"/>
            <p14:sldId id="730"/>
            <p14:sldId id="724"/>
            <p14:sldId id="720"/>
            <p14:sldId id="782"/>
            <p14:sldId id="861"/>
            <p14:sldId id="737"/>
            <p14:sldId id="789"/>
            <p14:sldId id="779"/>
            <p14:sldId id="847"/>
            <p14:sldId id="783"/>
            <p14:sldId id="772"/>
            <p14:sldId id="785"/>
            <p14:sldId id="784"/>
            <p14:sldId id="819"/>
            <p14:sldId id="748"/>
            <p14:sldId id="750"/>
            <p14:sldId id="751"/>
            <p14:sldId id="790"/>
            <p14:sldId id="749"/>
            <p14:sldId id="759"/>
            <p14:sldId id="741"/>
            <p14:sldId id="865"/>
            <p14:sldId id="754"/>
            <p14:sldId id="755"/>
            <p14:sldId id="875"/>
            <p14:sldId id="757"/>
            <p14:sldId id="823"/>
            <p14:sldId id="758"/>
            <p14:sldId id="760"/>
            <p14:sldId id="761"/>
            <p14:sldId id="762"/>
            <p14:sldId id="763"/>
            <p14:sldId id="788"/>
            <p14:sldId id="824"/>
            <p14:sldId id="791"/>
            <p14:sldId id="825"/>
            <p14:sldId id="812"/>
            <p14:sldId id="876"/>
            <p14:sldId id="792"/>
            <p14:sldId id="874"/>
            <p14:sldId id="873"/>
            <p14:sldId id="858"/>
            <p14:sldId id="866"/>
            <p14:sldId id="765"/>
            <p14:sldId id="766"/>
            <p14:sldId id="767"/>
            <p14:sldId id="793"/>
            <p14:sldId id="794"/>
            <p14:sldId id="836"/>
            <p14:sldId id="837"/>
            <p14:sldId id="821"/>
            <p14:sldId id="822"/>
            <p14:sldId id="815"/>
            <p14:sldId id="795"/>
            <p14:sldId id="796"/>
            <p14:sldId id="797"/>
            <p14:sldId id="814"/>
            <p14:sldId id="870"/>
            <p14:sldId id="872"/>
            <p14:sldId id="816"/>
            <p14:sldId id="841"/>
            <p14:sldId id="843"/>
            <p14:sldId id="817"/>
            <p14:sldId id="799"/>
            <p14:sldId id="800"/>
            <p14:sldId id="835"/>
            <p14:sldId id="856"/>
            <p14:sldId id="857"/>
            <p14:sldId id="833"/>
            <p14:sldId id="850"/>
            <p14:sldId id="834"/>
            <p14:sldId id="877"/>
            <p14:sldId id="818"/>
            <p14:sldId id="852"/>
            <p14:sldId id="851"/>
            <p14:sldId id="867"/>
            <p14:sldId id="853"/>
            <p14:sldId id="854"/>
            <p14:sldId id="855"/>
            <p14:sldId id="869"/>
            <p14:sldId id="369"/>
          </p14:sldIdLst>
        </p14:section>
      </p14:sectionLst>
    </p:ext>
    <p:ext uri="{EFAFB233-063F-42B5-8137-9DF3F51BA10A}">
      <p15:sldGuideLst xmlns:p15="http://schemas.microsoft.com/office/powerpoint/2012/main" xmlns="">
        <p15:guide id="1" orient="horz" pos="1032" userDrawn="1">
          <p15:clr>
            <a:srgbClr val="A4A3A4"/>
          </p15:clr>
        </p15:guide>
        <p15:guide id="2" orient="horz" pos="2972">
          <p15:clr>
            <a:srgbClr val="A4A3A4"/>
          </p15:clr>
        </p15:guide>
        <p15:guide id="3" orient="horz" pos="648">
          <p15:clr>
            <a:srgbClr val="A4A3A4"/>
          </p15:clr>
        </p15:guide>
        <p15:guide id="4" orient="horz" pos="4032" userDrawn="1">
          <p15:clr>
            <a:srgbClr val="A4A3A4"/>
          </p15:clr>
        </p15:guide>
        <p15:guide id="5" pos="1595">
          <p15:clr>
            <a:srgbClr val="A4A3A4"/>
          </p15:clr>
        </p15:guide>
        <p15:guide id="6" pos="359">
          <p15:clr>
            <a:srgbClr val="A4A3A4"/>
          </p15:clr>
        </p15:guide>
        <p15:guide id="7" pos="5335">
          <p15:clr>
            <a:srgbClr val="A4A3A4"/>
          </p15:clr>
        </p15:guide>
        <p15:guide id="8" pos="2879">
          <p15:clr>
            <a:srgbClr val="A4A3A4"/>
          </p15:clr>
        </p15:guide>
      </p15:sldGuideLst>
    </p:ext>
    <p:ext uri="{2D200454-40CA-4A62-9FC3-DE9A4176ACB9}">
      <p15:notesGuideLst xmlns:p15="http://schemas.microsoft.com/office/powerpoint/2012/main" xmlns="">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CCFF33"/>
    <a:srgbClr val="FBFF85"/>
    <a:srgbClr val="FFFF00"/>
    <a:srgbClr val="C6D9F1"/>
    <a:srgbClr val="92D050"/>
    <a:srgbClr val="D7E4BD"/>
    <a:srgbClr val="DCF01C"/>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94" autoAdjust="0"/>
    <p:restoredTop sz="93892" autoAdjust="0"/>
  </p:normalViewPr>
  <p:slideViewPr>
    <p:cSldViewPr showGuides="1">
      <p:cViewPr>
        <p:scale>
          <a:sx n="77" d="100"/>
          <a:sy n="77" d="100"/>
        </p:scale>
        <p:origin x="-2148" y="-870"/>
      </p:cViewPr>
      <p:guideLst>
        <p:guide orient="horz" pos="1032"/>
        <p:guide orient="horz" pos="2976"/>
        <p:guide orient="horz" pos="648"/>
        <p:guide orient="horz" pos="4032"/>
        <p:guide pos="1595"/>
        <p:guide pos="359"/>
        <p:guide pos="5335"/>
        <p:guide pos="2879"/>
      </p:guideLst>
    </p:cSldViewPr>
  </p:slideViewPr>
  <p:outlineViewPr>
    <p:cViewPr>
      <p:scale>
        <a:sx n="33" d="100"/>
        <a:sy n="33" d="100"/>
      </p:scale>
      <p:origin x="0" y="3012"/>
    </p:cViewPr>
  </p:outlineViewPr>
  <p:notesTextViewPr>
    <p:cViewPr>
      <p:scale>
        <a:sx n="66" d="100"/>
        <a:sy n="66" d="100"/>
      </p:scale>
      <p:origin x="0" y="0"/>
    </p:cViewPr>
  </p:notesTextViewPr>
  <p:sorterViewPr>
    <p:cViewPr varScale="1">
      <p:scale>
        <a:sx n="1" d="1"/>
        <a:sy n="1" d="1"/>
      </p:scale>
      <p:origin x="0" y="28830"/>
    </p:cViewPr>
  </p:sorterViewPr>
  <p:notesViewPr>
    <p:cSldViewPr showGuides="1">
      <p:cViewPr>
        <p:scale>
          <a:sx n="100" d="100"/>
          <a:sy n="100" d="100"/>
        </p:scale>
        <p:origin x="-1746" y="45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t" anchorCtr="0" compatLnSpc="1">
            <a:prstTxWarp prst="textNoShape">
              <a:avLst/>
            </a:prstTxWarp>
          </a:bodyPr>
          <a:lstStyle>
            <a:lvl1pPr algn="l" defTabSz="923667">
              <a:defRPr sz="1200">
                <a:solidFill>
                  <a:schemeClr val="tx1"/>
                </a:solidFill>
              </a:defRPr>
            </a:lvl1pPr>
          </a:lstStyle>
          <a:p>
            <a:pPr>
              <a:defRPr/>
            </a:pPr>
            <a:endParaRPr lang="en-US" dirty="0"/>
          </a:p>
        </p:txBody>
      </p:sp>
      <p:sp>
        <p:nvSpPr>
          <p:cNvPr id="5123" name="Rectangle 3"/>
          <p:cNvSpPr>
            <a:spLocks noGrp="1" noChangeArrowheads="1"/>
          </p:cNvSpPr>
          <p:nvPr>
            <p:ph type="dt" sz="quarter" idx="1"/>
          </p:nvPr>
        </p:nvSpPr>
        <p:spPr bwMode="auto">
          <a:xfrm>
            <a:off x="3970339" y="0"/>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t" anchorCtr="0" compatLnSpc="1">
            <a:prstTxWarp prst="textNoShape">
              <a:avLst/>
            </a:prstTxWarp>
          </a:bodyPr>
          <a:lstStyle>
            <a:lvl1pPr algn="r" defTabSz="923667">
              <a:defRPr sz="1200">
                <a:solidFill>
                  <a:schemeClr val="tx1"/>
                </a:solidFill>
              </a:defRPr>
            </a:lvl1pPr>
          </a:lstStyle>
          <a:p>
            <a:pPr>
              <a:defRPr/>
            </a:pPr>
            <a:endParaRPr lang="en-US" dirty="0"/>
          </a:p>
        </p:txBody>
      </p:sp>
      <p:sp>
        <p:nvSpPr>
          <p:cNvPr id="5124" name="Rectangle 4"/>
          <p:cNvSpPr>
            <a:spLocks noGrp="1" noChangeArrowheads="1"/>
          </p:cNvSpPr>
          <p:nvPr>
            <p:ph type="ftr" sz="quarter" idx="2"/>
          </p:nvPr>
        </p:nvSpPr>
        <p:spPr bwMode="auto">
          <a:xfrm>
            <a:off x="1" y="8830781"/>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b" anchorCtr="0" compatLnSpc="1">
            <a:prstTxWarp prst="textNoShape">
              <a:avLst/>
            </a:prstTxWarp>
          </a:bodyPr>
          <a:lstStyle>
            <a:lvl1pPr algn="l" defTabSz="923667">
              <a:defRPr sz="1200">
                <a:solidFill>
                  <a:schemeClr val="tx1"/>
                </a:solidFill>
              </a:defRPr>
            </a:lvl1pPr>
          </a:lstStyle>
          <a:p>
            <a:pPr>
              <a:defRPr/>
            </a:pPr>
            <a:endParaRPr lang="en-US" dirty="0"/>
          </a:p>
        </p:txBody>
      </p:sp>
      <p:sp>
        <p:nvSpPr>
          <p:cNvPr id="5125" name="Rectangle 5"/>
          <p:cNvSpPr>
            <a:spLocks noGrp="1" noChangeArrowheads="1"/>
          </p:cNvSpPr>
          <p:nvPr>
            <p:ph type="sldNum" sz="quarter" idx="3"/>
          </p:nvPr>
        </p:nvSpPr>
        <p:spPr bwMode="auto">
          <a:xfrm>
            <a:off x="3970339" y="8830781"/>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b" anchorCtr="0" compatLnSpc="1">
            <a:prstTxWarp prst="textNoShape">
              <a:avLst/>
            </a:prstTxWarp>
          </a:bodyPr>
          <a:lstStyle>
            <a:lvl1pPr algn="r" defTabSz="923667">
              <a:defRPr sz="1200">
                <a:solidFill>
                  <a:schemeClr val="tx1"/>
                </a:solidFill>
              </a:defRPr>
            </a:lvl1pPr>
          </a:lstStyle>
          <a:p>
            <a:pPr>
              <a:defRPr/>
            </a:pPr>
            <a:fld id="{9A0D81FA-77A8-48D4-964C-EE9AA96C9AE4}" type="slidenum">
              <a:rPr lang="en-US"/>
              <a:pPr>
                <a:defRPr/>
              </a:pPr>
              <a:t>‹#›</a:t>
            </a:fld>
            <a:endParaRPr lang="en-US" dirty="0"/>
          </a:p>
        </p:txBody>
      </p:sp>
    </p:spTree>
    <p:extLst>
      <p:ext uri="{BB962C8B-B14F-4D97-AF65-F5344CB8AC3E}">
        <p14:creationId xmlns:p14="http://schemas.microsoft.com/office/powerpoint/2010/main" val="2970876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1" y="0"/>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t" anchorCtr="0" compatLnSpc="1">
            <a:prstTxWarp prst="textNoShape">
              <a:avLst/>
            </a:prstTxWarp>
          </a:bodyPr>
          <a:lstStyle>
            <a:lvl1pPr algn="l" defTabSz="923667">
              <a:defRPr sz="1200">
                <a:solidFill>
                  <a:schemeClr val="tx1"/>
                </a:solidFill>
              </a:defRPr>
            </a:lvl1pPr>
          </a:lstStyle>
          <a:p>
            <a:pPr>
              <a:defRPr/>
            </a:pPr>
            <a:endParaRPr lang="en-US" dirty="0"/>
          </a:p>
        </p:txBody>
      </p:sp>
      <p:sp>
        <p:nvSpPr>
          <p:cNvPr id="147459" name="Rectangle 3"/>
          <p:cNvSpPr>
            <a:spLocks noGrp="1" noChangeArrowheads="1"/>
          </p:cNvSpPr>
          <p:nvPr>
            <p:ph type="dt" idx="1"/>
          </p:nvPr>
        </p:nvSpPr>
        <p:spPr bwMode="auto">
          <a:xfrm>
            <a:off x="3970339" y="0"/>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t" anchorCtr="0" compatLnSpc="1">
            <a:prstTxWarp prst="textNoShape">
              <a:avLst/>
            </a:prstTxWarp>
          </a:bodyPr>
          <a:lstStyle>
            <a:lvl1pPr algn="r" defTabSz="923667">
              <a:defRPr sz="1200">
                <a:solidFill>
                  <a:schemeClr val="tx1"/>
                </a:solidFill>
              </a:defRPr>
            </a:lvl1pPr>
          </a:lstStyle>
          <a:p>
            <a:pPr>
              <a:defRPr/>
            </a:pPr>
            <a:endParaRPr lang="en-US" dirty="0"/>
          </a:p>
        </p:txBody>
      </p:sp>
      <p:sp>
        <p:nvSpPr>
          <p:cNvPr id="102404" name="Rectangle 4"/>
          <p:cNvSpPr>
            <a:spLocks noGrp="1" noRot="1" noChangeAspect="1" noChangeArrowheads="1" noTextEdit="1"/>
          </p:cNvSpPr>
          <p:nvPr>
            <p:ph type="sldImg" idx="2"/>
          </p:nvPr>
        </p:nvSpPr>
        <p:spPr bwMode="auto">
          <a:xfrm>
            <a:off x="1181100" y="696913"/>
            <a:ext cx="4648200" cy="34877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61" name="Rectangle 5"/>
          <p:cNvSpPr>
            <a:spLocks noGrp="1" noChangeArrowheads="1"/>
          </p:cNvSpPr>
          <p:nvPr>
            <p:ph type="body" sz="quarter" idx="3"/>
          </p:nvPr>
        </p:nvSpPr>
        <p:spPr bwMode="auto">
          <a:xfrm>
            <a:off x="701675" y="4416191"/>
            <a:ext cx="5607050" cy="418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7462" name="Rectangle 6"/>
          <p:cNvSpPr>
            <a:spLocks noGrp="1" noChangeArrowheads="1"/>
          </p:cNvSpPr>
          <p:nvPr>
            <p:ph type="ftr" sz="quarter" idx="4"/>
          </p:nvPr>
        </p:nvSpPr>
        <p:spPr bwMode="auto">
          <a:xfrm>
            <a:off x="1" y="8830781"/>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b" anchorCtr="0" compatLnSpc="1">
            <a:prstTxWarp prst="textNoShape">
              <a:avLst/>
            </a:prstTxWarp>
          </a:bodyPr>
          <a:lstStyle>
            <a:lvl1pPr algn="l" defTabSz="923667">
              <a:defRPr sz="1200">
                <a:solidFill>
                  <a:schemeClr val="tx1"/>
                </a:solidFill>
              </a:defRPr>
            </a:lvl1pPr>
          </a:lstStyle>
          <a:p>
            <a:pPr>
              <a:defRPr/>
            </a:pPr>
            <a:endParaRPr lang="en-US" dirty="0"/>
          </a:p>
        </p:txBody>
      </p:sp>
      <p:sp>
        <p:nvSpPr>
          <p:cNvPr id="147463" name="Rectangle 7"/>
          <p:cNvSpPr>
            <a:spLocks noGrp="1" noChangeArrowheads="1"/>
          </p:cNvSpPr>
          <p:nvPr>
            <p:ph type="sldNum" sz="quarter" idx="5"/>
          </p:nvPr>
        </p:nvSpPr>
        <p:spPr bwMode="auto">
          <a:xfrm>
            <a:off x="3970339" y="8830781"/>
            <a:ext cx="3038475" cy="46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24" tIns="46365" rIns="92724" bIns="46365" numCol="1" anchor="b" anchorCtr="0" compatLnSpc="1">
            <a:prstTxWarp prst="textNoShape">
              <a:avLst/>
            </a:prstTxWarp>
          </a:bodyPr>
          <a:lstStyle>
            <a:lvl1pPr algn="r" defTabSz="923667">
              <a:defRPr sz="1200">
                <a:solidFill>
                  <a:schemeClr val="tx1"/>
                </a:solidFill>
              </a:defRPr>
            </a:lvl1pPr>
          </a:lstStyle>
          <a:p>
            <a:pPr>
              <a:defRPr/>
            </a:pPr>
            <a:fld id="{5F8A0CBD-CAF7-47F7-96F7-16B37E6888B5}" type="slidenum">
              <a:rPr lang="en-US"/>
              <a:pPr>
                <a:defRPr/>
              </a:pPr>
              <a:t>‹#›</a:t>
            </a:fld>
            <a:endParaRPr lang="en-US" dirty="0"/>
          </a:p>
        </p:txBody>
      </p:sp>
    </p:spTree>
    <p:extLst>
      <p:ext uri="{BB962C8B-B14F-4D97-AF65-F5344CB8AC3E}">
        <p14:creationId xmlns:p14="http://schemas.microsoft.com/office/powerpoint/2010/main" val="4118590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a:lstStyle/>
          <a:p>
            <a:endParaRPr lang="en-US" dirty="0" smtClean="0"/>
          </a:p>
        </p:txBody>
      </p:sp>
      <p:sp>
        <p:nvSpPr>
          <p:cNvPr id="104452"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F77D3E4F-B566-4F24-AA72-7679BFC81294}" type="slidenum">
              <a:rPr lang="en-US" smtClean="0">
                <a:solidFill>
                  <a:schemeClr val="tx1"/>
                </a:solidFill>
              </a:rPr>
              <a:pPr eaLnBrk="1" hangingPunct="1"/>
              <a:t>2</a:t>
            </a:fld>
            <a:endParaRPr lang="en-US" dirty="0" smtClean="0">
              <a:solidFill>
                <a:schemeClr val="tx1"/>
              </a:solidFill>
            </a:endParaRPr>
          </a:p>
        </p:txBody>
      </p:sp>
    </p:spTree>
    <p:extLst>
      <p:ext uri="{BB962C8B-B14F-4D97-AF65-F5344CB8AC3E}">
        <p14:creationId xmlns:p14="http://schemas.microsoft.com/office/powerpoint/2010/main" val="3995633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endParaRPr lang="en-US" dirty="0" smtClean="0"/>
          </a:p>
        </p:txBody>
      </p:sp>
      <p:sp>
        <p:nvSpPr>
          <p:cNvPr id="111620"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A70C544A-13E8-405E-B343-51EBA4AAB18B}" type="slidenum">
              <a:rPr lang="en-US" smtClean="0">
                <a:solidFill>
                  <a:schemeClr val="tx1"/>
                </a:solidFill>
              </a:rPr>
              <a:pPr eaLnBrk="1" hangingPunct="1"/>
              <a:t>12</a:t>
            </a:fld>
            <a:endParaRPr lang="en-US" dirty="0" smtClean="0">
              <a:solidFill>
                <a:schemeClr val="tx1"/>
              </a:solidFill>
            </a:endParaRPr>
          </a:p>
        </p:txBody>
      </p:sp>
    </p:spTree>
    <p:extLst>
      <p:ext uri="{BB962C8B-B14F-4D97-AF65-F5344CB8AC3E}">
        <p14:creationId xmlns:p14="http://schemas.microsoft.com/office/powerpoint/2010/main" val="39968264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110</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111</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118</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119</a:t>
            </a:fld>
            <a:endParaRPr lang="en-US" dirty="0"/>
          </a:p>
        </p:txBody>
      </p:sp>
    </p:spTree>
    <p:extLst>
      <p:ext uri="{BB962C8B-B14F-4D97-AF65-F5344CB8AC3E}">
        <p14:creationId xmlns:p14="http://schemas.microsoft.com/office/powerpoint/2010/main" val="23340544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120</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121</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122</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00A558AB-909A-45D1-BC5F-5F9F35A036EA}" type="slidenum">
              <a:rPr lang="en-US" smtClean="0">
                <a:solidFill>
                  <a:schemeClr val="tx1"/>
                </a:solidFill>
              </a:rPr>
              <a:pPr eaLnBrk="1" hangingPunct="1"/>
              <a:t>124</a:t>
            </a:fld>
            <a:endParaRPr lang="en-US" dirty="0" smtClean="0">
              <a:solidFill>
                <a:schemeClr val="tx1"/>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spcBef>
                <a:spcPct val="0"/>
              </a:spcBef>
            </a:pPr>
            <a:endParaRPr lang="en-US" sz="1000" dirty="0" smtClean="0"/>
          </a:p>
        </p:txBody>
      </p:sp>
    </p:spTree>
    <p:extLst>
      <p:ext uri="{BB962C8B-B14F-4D97-AF65-F5344CB8AC3E}">
        <p14:creationId xmlns:p14="http://schemas.microsoft.com/office/powerpoint/2010/main" val="172725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13</a:t>
            </a:fld>
            <a:endParaRPr lang="en-US" dirty="0"/>
          </a:p>
        </p:txBody>
      </p:sp>
    </p:spTree>
    <p:extLst>
      <p:ext uri="{BB962C8B-B14F-4D97-AF65-F5344CB8AC3E}">
        <p14:creationId xmlns:p14="http://schemas.microsoft.com/office/powerpoint/2010/main" val="214969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14</a:t>
            </a:fld>
            <a:endParaRPr lang="en-US" dirty="0"/>
          </a:p>
        </p:txBody>
      </p:sp>
    </p:spTree>
    <p:extLst>
      <p:ext uri="{BB962C8B-B14F-4D97-AF65-F5344CB8AC3E}">
        <p14:creationId xmlns:p14="http://schemas.microsoft.com/office/powerpoint/2010/main" val="268226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US" dirty="0" smtClean="0"/>
          </a:p>
        </p:txBody>
      </p:sp>
      <p:sp>
        <p:nvSpPr>
          <p:cNvPr id="11264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72895FE9-B4EF-4544-8FA8-3FE77B068910}" type="slidenum">
              <a:rPr lang="en-US" smtClean="0">
                <a:solidFill>
                  <a:schemeClr val="tx1"/>
                </a:solidFill>
              </a:rPr>
              <a:pPr eaLnBrk="1" hangingPunct="1"/>
              <a:t>15</a:t>
            </a:fld>
            <a:endParaRPr lang="en-US" dirty="0" smtClean="0">
              <a:solidFill>
                <a:schemeClr val="tx1"/>
              </a:solidFill>
            </a:endParaRPr>
          </a:p>
        </p:txBody>
      </p:sp>
    </p:spTree>
    <p:extLst>
      <p:ext uri="{BB962C8B-B14F-4D97-AF65-F5344CB8AC3E}">
        <p14:creationId xmlns:p14="http://schemas.microsoft.com/office/powerpoint/2010/main" val="2786223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pPr marL="171450" indent="-171450">
              <a:buFontTx/>
              <a:buChar char="-"/>
            </a:pPr>
            <a:r>
              <a:rPr lang="en-US" dirty="0" smtClean="0"/>
              <a:t>Describe the difference between Owning and Sponsoring organizations (they can be the same)</a:t>
            </a:r>
          </a:p>
          <a:p>
            <a:pPr marL="171450" indent="-171450">
              <a:buFontTx/>
              <a:buChar char="-"/>
            </a:pPr>
            <a:r>
              <a:rPr lang="en-US" dirty="0" smtClean="0"/>
              <a:t>The Sponsoring Organization is not a required field, but should be completed.  The name is used in some e-mail notifications throughout the system.</a:t>
            </a:r>
          </a:p>
        </p:txBody>
      </p:sp>
      <p:sp>
        <p:nvSpPr>
          <p:cNvPr id="113668"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914DBF41-EE48-4CA9-B92B-F5ED21C667CB}" type="slidenum">
              <a:rPr lang="en-US" smtClean="0">
                <a:solidFill>
                  <a:schemeClr val="tx1"/>
                </a:solidFill>
              </a:rPr>
              <a:pPr eaLnBrk="1" hangingPunct="1"/>
              <a:t>16</a:t>
            </a:fld>
            <a:endParaRPr lang="en-US" dirty="0" smtClean="0">
              <a:solidFill>
                <a:schemeClr val="tx1"/>
              </a:solidFill>
            </a:endParaRPr>
          </a:p>
        </p:txBody>
      </p:sp>
    </p:spTree>
    <p:extLst>
      <p:ext uri="{BB962C8B-B14F-4D97-AF65-F5344CB8AC3E}">
        <p14:creationId xmlns:p14="http://schemas.microsoft.com/office/powerpoint/2010/main" val="1759450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endParaRPr lang="en-US" dirty="0" smtClean="0"/>
          </a:p>
        </p:txBody>
      </p:sp>
      <p:sp>
        <p:nvSpPr>
          <p:cNvPr id="114692"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90D26166-18B3-46A9-BBB0-930512A3B521}" type="slidenum">
              <a:rPr lang="en-US" smtClean="0">
                <a:solidFill>
                  <a:schemeClr val="tx1"/>
                </a:solidFill>
              </a:rPr>
              <a:pPr eaLnBrk="1" hangingPunct="1"/>
              <a:t>17</a:t>
            </a:fld>
            <a:endParaRPr lang="en-US" dirty="0" smtClean="0">
              <a:solidFill>
                <a:schemeClr val="tx1"/>
              </a:solidFill>
            </a:endParaRPr>
          </a:p>
        </p:txBody>
      </p:sp>
    </p:spTree>
    <p:extLst>
      <p:ext uri="{BB962C8B-B14F-4D97-AF65-F5344CB8AC3E}">
        <p14:creationId xmlns:p14="http://schemas.microsoft.com/office/powerpoint/2010/main" val="128950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pPr marL="171450" indent="-171450">
              <a:buFontTx/>
              <a:buChar char="-"/>
            </a:pPr>
            <a:r>
              <a:rPr lang="en-US" dirty="0" smtClean="0"/>
              <a:t>The old APR form has been replaced by completing these fields</a:t>
            </a:r>
          </a:p>
          <a:p>
            <a:pPr marL="171450" indent="-171450">
              <a:buFontTx/>
              <a:buChar char="-"/>
            </a:pPr>
            <a:r>
              <a:rPr lang="en-US" dirty="0" smtClean="0"/>
              <a:t>If you are using GEMS, you will no longer be required to submit a separate APR</a:t>
            </a:r>
          </a:p>
        </p:txBody>
      </p:sp>
      <p:sp>
        <p:nvSpPr>
          <p:cNvPr id="116740"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AAEA61C1-D5F0-4DFD-99F1-1B8FC7AF20F7}" type="slidenum">
              <a:rPr lang="en-US" smtClean="0">
                <a:solidFill>
                  <a:schemeClr val="tx1"/>
                </a:solidFill>
              </a:rPr>
              <a:pPr eaLnBrk="1" hangingPunct="1"/>
              <a:t>18</a:t>
            </a:fld>
            <a:endParaRPr lang="en-US" dirty="0" smtClean="0">
              <a:solidFill>
                <a:schemeClr val="tx1"/>
              </a:solidFill>
            </a:endParaRPr>
          </a:p>
        </p:txBody>
      </p:sp>
    </p:spTree>
    <p:extLst>
      <p:ext uri="{BB962C8B-B14F-4D97-AF65-F5344CB8AC3E}">
        <p14:creationId xmlns:p14="http://schemas.microsoft.com/office/powerpoint/2010/main" val="4043828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pPr marL="171450" indent="-171450">
              <a:buFontTx/>
              <a:buChar char="-"/>
            </a:pPr>
            <a:r>
              <a:rPr lang="en-US" dirty="0" smtClean="0"/>
              <a:t>The Business Owner should be the business executive in your organization that is accountable for the success of the program this technology will support</a:t>
            </a:r>
          </a:p>
          <a:p>
            <a:pPr marL="171450" indent="-171450">
              <a:buFontTx/>
              <a:buChar char="-"/>
            </a:pPr>
            <a:r>
              <a:rPr lang="en-US" dirty="0" smtClean="0"/>
              <a:t>You might want to highlight the fields that will populate the PPM dashboard so they can see the relationship later</a:t>
            </a:r>
          </a:p>
          <a:p>
            <a:pPr marL="171450" indent="-171450">
              <a:buFontTx/>
              <a:buChar char="-"/>
            </a:pPr>
            <a:r>
              <a:rPr lang="en-US" dirty="0" smtClean="0"/>
              <a:t>Agency Strategy should be the strategy in your agency strategic plan that this proposal is aligned with  (alignment with the state strategies is identified in a later field – “Alignment”)</a:t>
            </a:r>
          </a:p>
          <a:p>
            <a:pPr marL="171450" indent="-171450">
              <a:buFontTx/>
              <a:buChar char="-"/>
            </a:pPr>
            <a:r>
              <a:rPr lang="en-US" dirty="0" smtClean="0"/>
              <a:t>Planning budget will be used primarily for federally funded projects where funding is provided through a PAPD or long-term </a:t>
            </a:r>
          </a:p>
          <a:p>
            <a:pPr marL="171450" indent="-171450">
              <a:buFontTx/>
              <a:buChar char="-"/>
            </a:pPr>
            <a:r>
              <a:rPr lang="en-US" dirty="0" smtClean="0"/>
              <a:t>Define “Discretionary Option”</a:t>
            </a:r>
          </a:p>
          <a:p>
            <a:pPr marL="171450" indent="-171450">
              <a:buFontTx/>
              <a:buChar char="-"/>
            </a:pPr>
            <a:endParaRPr lang="en-US" dirty="0" smtClean="0"/>
          </a:p>
        </p:txBody>
      </p:sp>
      <p:sp>
        <p:nvSpPr>
          <p:cNvPr id="11776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4AD37159-3036-4199-A6B1-4E0CAC822588}" type="slidenum">
              <a:rPr lang="en-US" smtClean="0">
                <a:solidFill>
                  <a:srgbClr val="FFFFFF"/>
                </a:solidFill>
              </a:rPr>
              <a:pPr eaLnBrk="1" hangingPunct="1"/>
              <a:t>19</a:t>
            </a:fld>
            <a:endParaRPr lang="en-US" dirty="0" smtClean="0">
              <a:solidFill>
                <a:srgbClr val="FFFFFF"/>
              </a:solidFill>
            </a:endParaRPr>
          </a:p>
        </p:txBody>
      </p:sp>
    </p:spTree>
    <p:extLst>
      <p:ext uri="{BB962C8B-B14F-4D97-AF65-F5344CB8AC3E}">
        <p14:creationId xmlns:p14="http://schemas.microsoft.com/office/powerpoint/2010/main" val="348507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p:spPr>
        <p:txBody>
          <a:bodyPr/>
          <a:lstStyle/>
          <a:p>
            <a:endParaRPr lang="en-US" dirty="0" smtClean="0"/>
          </a:p>
        </p:txBody>
      </p:sp>
      <p:sp>
        <p:nvSpPr>
          <p:cNvPr id="119812"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1CD838A6-7EB4-4943-A918-61CCFA97794D}" type="slidenum">
              <a:rPr lang="en-US" smtClean="0">
                <a:solidFill>
                  <a:schemeClr val="tx1"/>
                </a:solidFill>
              </a:rPr>
              <a:pPr eaLnBrk="1" hangingPunct="1"/>
              <a:t>20</a:t>
            </a:fld>
            <a:endParaRPr lang="en-US" dirty="0" smtClean="0">
              <a:solidFill>
                <a:schemeClr val="tx1"/>
              </a:solidFill>
            </a:endParaRPr>
          </a:p>
        </p:txBody>
      </p:sp>
    </p:spTree>
    <p:extLst>
      <p:ext uri="{BB962C8B-B14F-4D97-AF65-F5344CB8AC3E}">
        <p14:creationId xmlns:p14="http://schemas.microsoft.com/office/powerpoint/2010/main" val="95797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p:txBody>
          <a:bodyPr/>
          <a:lstStyle/>
          <a:p>
            <a:pPr>
              <a:defRPr/>
            </a:pPr>
            <a:endParaRPr lang="en-US" dirty="0" smtClean="0"/>
          </a:p>
        </p:txBody>
      </p:sp>
      <p:sp>
        <p:nvSpPr>
          <p:cNvPr id="120836"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059AD4CE-2B90-45ED-B4A3-833ED5E022B9}" type="slidenum">
              <a:rPr lang="en-US" smtClean="0">
                <a:solidFill>
                  <a:srgbClr val="FFFFFF"/>
                </a:solidFill>
              </a:rPr>
              <a:pPr eaLnBrk="1" hangingPunct="1"/>
              <a:t>21</a:t>
            </a:fld>
            <a:endParaRPr lang="en-US" dirty="0" smtClean="0">
              <a:solidFill>
                <a:srgbClr val="FFFFFF"/>
              </a:solidFill>
            </a:endParaRPr>
          </a:p>
        </p:txBody>
      </p:sp>
    </p:spTree>
    <p:extLst>
      <p:ext uri="{BB962C8B-B14F-4D97-AF65-F5344CB8AC3E}">
        <p14:creationId xmlns:p14="http://schemas.microsoft.com/office/powerpoint/2010/main" val="141971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a:t>
            </a:fld>
            <a:endParaRPr lang="en-US" dirty="0"/>
          </a:p>
        </p:txBody>
      </p:sp>
    </p:spTree>
    <p:extLst>
      <p:ext uri="{BB962C8B-B14F-4D97-AF65-F5344CB8AC3E}">
        <p14:creationId xmlns:p14="http://schemas.microsoft.com/office/powerpoint/2010/main" val="1375374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endParaRPr lang="en-US" dirty="0" smtClean="0"/>
          </a:p>
        </p:txBody>
      </p:sp>
      <p:sp>
        <p:nvSpPr>
          <p:cNvPr id="12288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D723B4EC-C747-455E-BA2F-D50873FA8472}" type="slidenum">
              <a:rPr lang="en-US" smtClean="0">
                <a:solidFill>
                  <a:schemeClr val="tx1"/>
                </a:solidFill>
              </a:rPr>
              <a:pPr eaLnBrk="1" hangingPunct="1"/>
              <a:t>22</a:t>
            </a:fld>
            <a:endParaRPr lang="en-US" dirty="0" smtClean="0">
              <a:solidFill>
                <a:schemeClr val="tx1"/>
              </a:solidFill>
            </a:endParaRPr>
          </a:p>
        </p:txBody>
      </p:sp>
    </p:spTree>
    <p:extLst>
      <p:ext uri="{BB962C8B-B14F-4D97-AF65-F5344CB8AC3E}">
        <p14:creationId xmlns:p14="http://schemas.microsoft.com/office/powerpoint/2010/main" val="2670941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p:spPr>
        <p:txBody>
          <a:bodyPr/>
          <a:lstStyle/>
          <a:p>
            <a:endParaRPr lang="en-US" dirty="0" smtClean="0"/>
          </a:p>
        </p:txBody>
      </p:sp>
      <p:sp>
        <p:nvSpPr>
          <p:cNvPr id="123908"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5A1C38E8-5903-46C4-872C-527A79F830DD}" type="slidenum">
              <a:rPr lang="en-US" smtClean="0">
                <a:solidFill>
                  <a:schemeClr val="tx1"/>
                </a:solidFill>
              </a:rPr>
              <a:pPr eaLnBrk="1" hangingPunct="1"/>
              <a:t>23</a:t>
            </a:fld>
            <a:endParaRPr lang="en-US" dirty="0" smtClean="0">
              <a:solidFill>
                <a:schemeClr val="tx1"/>
              </a:solidFill>
            </a:endParaRPr>
          </a:p>
        </p:txBody>
      </p:sp>
    </p:spTree>
    <p:extLst>
      <p:ext uri="{BB962C8B-B14F-4D97-AF65-F5344CB8AC3E}">
        <p14:creationId xmlns:p14="http://schemas.microsoft.com/office/powerpoint/2010/main" val="12346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p:spPr>
        <p:txBody>
          <a:bodyPr/>
          <a:lstStyle/>
          <a:p>
            <a:endParaRPr lang="en-US" dirty="0" smtClean="0"/>
          </a:p>
        </p:txBody>
      </p:sp>
      <p:sp>
        <p:nvSpPr>
          <p:cNvPr id="124932"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98385243-FFC7-4C06-87CB-8E4BE78C752C}" type="slidenum">
              <a:rPr lang="en-US" smtClean="0">
                <a:solidFill>
                  <a:schemeClr val="tx1"/>
                </a:solidFill>
              </a:rPr>
              <a:pPr eaLnBrk="1" hangingPunct="1"/>
              <a:t>24</a:t>
            </a:fld>
            <a:endParaRPr lang="en-US" dirty="0" smtClean="0">
              <a:solidFill>
                <a:schemeClr val="tx1"/>
              </a:solidFill>
            </a:endParaRPr>
          </a:p>
        </p:txBody>
      </p:sp>
    </p:spTree>
    <p:extLst>
      <p:ext uri="{BB962C8B-B14F-4D97-AF65-F5344CB8AC3E}">
        <p14:creationId xmlns:p14="http://schemas.microsoft.com/office/powerpoint/2010/main" val="1273256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p:spPr>
        <p:txBody>
          <a:bodyPr/>
          <a:lstStyle/>
          <a:p>
            <a:endParaRPr lang="en-US" dirty="0" smtClean="0"/>
          </a:p>
        </p:txBody>
      </p:sp>
      <p:sp>
        <p:nvSpPr>
          <p:cNvPr id="125956"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0D5C0DBE-F2B2-498D-9488-4C52EEE8A20D}" type="slidenum">
              <a:rPr lang="en-US" smtClean="0">
                <a:solidFill>
                  <a:schemeClr val="tx1"/>
                </a:solidFill>
              </a:rPr>
              <a:pPr eaLnBrk="1" hangingPunct="1"/>
              <a:t>25</a:t>
            </a:fld>
            <a:endParaRPr lang="en-US" dirty="0" smtClean="0">
              <a:solidFill>
                <a:schemeClr val="tx1"/>
              </a:solidFill>
            </a:endParaRPr>
          </a:p>
        </p:txBody>
      </p:sp>
    </p:spTree>
    <p:extLst>
      <p:ext uri="{BB962C8B-B14F-4D97-AF65-F5344CB8AC3E}">
        <p14:creationId xmlns:p14="http://schemas.microsoft.com/office/powerpoint/2010/main" val="2971352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p:spPr>
        <p:txBody>
          <a:bodyPr/>
          <a:lstStyle/>
          <a:p>
            <a:endParaRPr lang="en-US" dirty="0" smtClean="0"/>
          </a:p>
        </p:txBody>
      </p:sp>
      <p:sp>
        <p:nvSpPr>
          <p:cNvPr id="125956"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0D5C0DBE-F2B2-498D-9488-4C52EEE8A20D}" type="slidenum">
              <a:rPr lang="en-US" smtClean="0">
                <a:solidFill>
                  <a:schemeClr val="tx1"/>
                </a:solidFill>
              </a:rPr>
              <a:pPr eaLnBrk="1" hangingPunct="1"/>
              <a:t>26</a:t>
            </a:fld>
            <a:endParaRPr lang="en-US" dirty="0" smtClean="0">
              <a:solidFill>
                <a:schemeClr val="tx1"/>
              </a:solidFill>
            </a:endParaRPr>
          </a:p>
        </p:txBody>
      </p:sp>
    </p:spTree>
    <p:extLst>
      <p:ext uri="{BB962C8B-B14F-4D97-AF65-F5344CB8AC3E}">
        <p14:creationId xmlns:p14="http://schemas.microsoft.com/office/powerpoint/2010/main" val="407778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p:spPr>
        <p:txBody>
          <a:bodyPr/>
          <a:lstStyle/>
          <a:p>
            <a:endParaRPr lang="en-US" dirty="0" smtClean="0"/>
          </a:p>
        </p:txBody>
      </p:sp>
      <p:sp>
        <p:nvSpPr>
          <p:cNvPr id="126980"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94044351-8C54-4233-944C-385F561E8F3E}" type="slidenum">
              <a:rPr lang="en-US" smtClean="0">
                <a:solidFill>
                  <a:schemeClr val="tx1"/>
                </a:solidFill>
              </a:rPr>
              <a:pPr eaLnBrk="1" hangingPunct="1"/>
              <a:t>27</a:t>
            </a:fld>
            <a:endParaRPr lang="en-US" dirty="0" smtClean="0">
              <a:solidFill>
                <a:schemeClr val="tx1"/>
              </a:solidFill>
            </a:endParaRPr>
          </a:p>
        </p:txBody>
      </p:sp>
    </p:spTree>
    <p:extLst>
      <p:ext uri="{BB962C8B-B14F-4D97-AF65-F5344CB8AC3E}">
        <p14:creationId xmlns:p14="http://schemas.microsoft.com/office/powerpoint/2010/main" val="31560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p:spPr>
        <p:txBody>
          <a:bodyPr/>
          <a:lstStyle/>
          <a:p>
            <a:endParaRPr lang="en-US" dirty="0" smtClean="0"/>
          </a:p>
        </p:txBody>
      </p:sp>
      <p:sp>
        <p:nvSpPr>
          <p:cNvPr id="12800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2B5BA877-9813-40C3-8DA7-B977C7044378}" type="slidenum">
              <a:rPr lang="en-US" smtClean="0">
                <a:solidFill>
                  <a:schemeClr val="tx1"/>
                </a:solidFill>
              </a:rPr>
              <a:pPr eaLnBrk="1" hangingPunct="1"/>
              <a:t>28</a:t>
            </a:fld>
            <a:endParaRPr lang="en-US" dirty="0" smtClean="0">
              <a:solidFill>
                <a:schemeClr val="tx1"/>
              </a:solidFill>
            </a:endParaRPr>
          </a:p>
        </p:txBody>
      </p:sp>
    </p:spTree>
    <p:extLst>
      <p:ext uri="{BB962C8B-B14F-4D97-AF65-F5344CB8AC3E}">
        <p14:creationId xmlns:p14="http://schemas.microsoft.com/office/powerpoint/2010/main" val="2484895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p:spPr>
        <p:txBody>
          <a:bodyPr/>
          <a:lstStyle/>
          <a:p>
            <a:endParaRPr lang="en-US" dirty="0" smtClean="0"/>
          </a:p>
        </p:txBody>
      </p:sp>
      <p:sp>
        <p:nvSpPr>
          <p:cNvPr id="13312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3332396C-2EC7-4272-A6ED-544CFDA07BF1}" type="slidenum">
              <a:rPr lang="en-US" smtClean="0">
                <a:solidFill>
                  <a:schemeClr val="tx1"/>
                </a:solidFill>
              </a:rPr>
              <a:pPr eaLnBrk="1" hangingPunct="1"/>
              <a:t>29</a:t>
            </a:fld>
            <a:endParaRPr lang="en-US" dirty="0" smtClean="0">
              <a:solidFill>
                <a:schemeClr val="tx1"/>
              </a:solidFill>
            </a:endParaRPr>
          </a:p>
        </p:txBody>
      </p:sp>
    </p:spTree>
    <p:extLst>
      <p:ext uri="{BB962C8B-B14F-4D97-AF65-F5344CB8AC3E}">
        <p14:creationId xmlns:p14="http://schemas.microsoft.com/office/powerpoint/2010/main" val="182862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p:spPr>
        <p:txBody>
          <a:bodyPr/>
          <a:lstStyle/>
          <a:p>
            <a:endParaRPr lang="en-US" dirty="0" smtClean="0"/>
          </a:p>
        </p:txBody>
      </p:sp>
      <p:sp>
        <p:nvSpPr>
          <p:cNvPr id="13312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3332396C-2EC7-4272-A6ED-544CFDA07BF1}" type="slidenum">
              <a:rPr lang="en-US" smtClean="0">
                <a:solidFill>
                  <a:schemeClr val="tx1"/>
                </a:solidFill>
              </a:rPr>
              <a:pPr eaLnBrk="1" hangingPunct="1"/>
              <a:t>30</a:t>
            </a:fld>
            <a:endParaRPr lang="en-US" dirty="0" smtClean="0">
              <a:solidFill>
                <a:schemeClr val="tx1"/>
              </a:solidFill>
            </a:endParaRPr>
          </a:p>
        </p:txBody>
      </p:sp>
    </p:spTree>
    <p:extLst>
      <p:ext uri="{BB962C8B-B14F-4D97-AF65-F5344CB8AC3E}">
        <p14:creationId xmlns:p14="http://schemas.microsoft.com/office/powerpoint/2010/main" val="2068509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31</a:t>
            </a:fld>
            <a:endParaRPr lang="en-US" dirty="0"/>
          </a:p>
        </p:txBody>
      </p:sp>
    </p:spTree>
    <p:extLst>
      <p:ext uri="{BB962C8B-B14F-4D97-AF65-F5344CB8AC3E}">
        <p14:creationId xmlns:p14="http://schemas.microsoft.com/office/powerpoint/2010/main" val="2597241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endParaRPr lang="en-US" dirty="0" smtClean="0"/>
          </a:p>
        </p:txBody>
      </p:sp>
      <p:sp>
        <p:nvSpPr>
          <p:cNvPr id="105476"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F89E39CA-9368-4283-9F86-C2B428424835}" type="slidenum">
              <a:rPr lang="en-US" smtClean="0">
                <a:solidFill>
                  <a:schemeClr val="tx1"/>
                </a:solidFill>
              </a:rPr>
              <a:pPr eaLnBrk="1" hangingPunct="1"/>
              <a:t>4</a:t>
            </a:fld>
            <a:endParaRPr lang="en-US" dirty="0" smtClean="0">
              <a:solidFill>
                <a:schemeClr val="tx1"/>
              </a:solidFill>
            </a:endParaRPr>
          </a:p>
        </p:txBody>
      </p:sp>
    </p:spTree>
    <p:extLst>
      <p:ext uri="{BB962C8B-B14F-4D97-AF65-F5344CB8AC3E}">
        <p14:creationId xmlns:p14="http://schemas.microsoft.com/office/powerpoint/2010/main" val="1390504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32</a:t>
            </a:fld>
            <a:endParaRPr lang="en-US" dirty="0"/>
          </a:p>
        </p:txBody>
      </p:sp>
    </p:spTree>
    <p:extLst>
      <p:ext uri="{BB962C8B-B14F-4D97-AF65-F5344CB8AC3E}">
        <p14:creationId xmlns:p14="http://schemas.microsoft.com/office/powerpoint/2010/main" val="253582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33</a:t>
            </a:fld>
            <a:endParaRPr lang="en-US" dirty="0"/>
          </a:p>
        </p:txBody>
      </p:sp>
    </p:spTree>
    <p:extLst>
      <p:ext uri="{BB962C8B-B14F-4D97-AF65-F5344CB8AC3E}">
        <p14:creationId xmlns:p14="http://schemas.microsoft.com/office/powerpoint/2010/main" val="3511086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US" dirty="0" smtClean="0"/>
          </a:p>
        </p:txBody>
      </p:sp>
      <p:sp>
        <p:nvSpPr>
          <p:cNvPr id="134148"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7D0F8F77-DF52-42A6-AEF0-3E92B823E665}" type="slidenum">
              <a:rPr lang="en-US" smtClean="0">
                <a:solidFill>
                  <a:schemeClr val="tx1"/>
                </a:solidFill>
              </a:rPr>
              <a:pPr eaLnBrk="1" hangingPunct="1"/>
              <a:t>34</a:t>
            </a:fld>
            <a:endParaRPr lang="en-US" dirty="0" smtClean="0">
              <a:solidFill>
                <a:schemeClr val="tx1"/>
              </a:solidFill>
            </a:endParaRPr>
          </a:p>
        </p:txBody>
      </p:sp>
    </p:spTree>
    <p:extLst>
      <p:ext uri="{BB962C8B-B14F-4D97-AF65-F5344CB8AC3E}">
        <p14:creationId xmlns:p14="http://schemas.microsoft.com/office/powerpoint/2010/main" val="419664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p:spPr>
        <p:txBody>
          <a:bodyPr/>
          <a:lstStyle/>
          <a:p>
            <a:endParaRPr lang="en-US" dirty="0" smtClean="0"/>
          </a:p>
        </p:txBody>
      </p:sp>
      <p:sp>
        <p:nvSpPr>
          <p:cNvPr id="135172"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F4A61024-2395-481A-832F-C6790CAEF0AA}" type="slidenum">
              <a:rPr lang="en-US" smtClean="0">
                <a:solidFill>
                  <a:schemeClr val="tx1"/>
                </a:solidFill>
              </a:rPr>
              <a:pPr eaLnBrk="1" hangingPunct="1"/>
              <a:t>35</a:t>
            </a:fld>
            <a:endParaRPr lang="en-US" dirty="0" smtClean="0">
              <a:solidFill>
                <a:schemeClr val="tx1"/>
              </a:solidFill>
            </a:endParaRPr>
          </a:p>
        </p:txBody>
      </p:sp>
    </p:spTree>
    <p:extLst>
      <p:ext uri="{BB962C8B-B14F-4D97-AF65-F5344CB8AC3E}">
        <p14:creationId xmlns:p14="http://schemas.microsoft.com/office/powerpoint/2010/main" val="3022225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36</a:t>
            </a:fld>
            <a:endParaRPr lang="en-US" dirty="0"/>
          </a:p>
        </p:txBody>
      </p:sp>
    </p:spTree>
    <p:extLst>
      <p:ext uri="{BB962C8B-B14F-4D97-AF65-F5344CB8AC3E}">
        <p14:creationId xmlns:p14="http://schemas.microsoft.com/office/powerpoint/2010/main" val="889928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37</a:t>
            </a:fld>
            <a:endParaRPr lang="en-US" dirty="0"/>
          </a:p>
        </p:txBody>
      </p:sp>
    </p:spTree>
    <p:extLst>
      <p:ext uri="{BB962C8B-B14F-4D97-AF65-F5344CB8AC3E}">
        <p14:creationId xmlns:p14="http://schemas.microsoft.com/office/powerpoint/2010/main" val="1929505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38</a:t>
            </a:fld>
            <a:endParaRPr lang="en-US" dirty="0"/>
          </a:p>
        </p:txBody>
      </p:sp>
    </p:spTree>
    <p:extLst>
      <p:ext uri="{BB962C8B-B14F-4D97-AF65-F5344CB8AC3E}">
        <p14:creationId xmlns:p14="http://schemas.microsoft.com/office/powerpoint/2010/main" val="378916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39</a:t>
            </a:fld>
            <a:endParaRPr lang="en-US" dirty="0"/>
          </a:p>
        </p:txBody>
      </p:sp>
    </p:spTree>
    <p:extLst>
      <p:ext uri="{BB962C8B-B14F-4D97-AF65-F5344CB8AC3E}">
        <p14:creationId xmlns:p14="http://schemas.microsoft.com/office/powerpoint/2010/main" val="4065422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40</a:t>
            </a:fld>
            <a:endParaRPr lang="en-US" dirty="0"/>
          </a:p>
        </p:txBody>
      </p:sp>
    </p:spTree>
    <p:extLst>
      <p:ext uri="{BB962C8B-B14F-4D97-AF65-F5344CB8AC3E}">
        <p14:creationId xmlns:p14="http://schemas.microsoft.com/office/powerpoint/2010/main" val="1525845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41</a:t>
            </a:fld>
            <a:endParaRPr lang="en-US" dirty="0"/>
          </a:p>
        </p:txBody>
      </p:sp>
    </p:spTree>
    <p:extLst>
      <p:ext uri="{BB962C8B-B14F-4D97-AF65-F5344CB8AC3E}">
        <p14:creationId xmlns:p14="http://schemas.microsoft.com/office/powerpoint/2010/main" val="185212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a:t>
            </a:fld>
            <a:endParaRPr lang="en-US" dirty="0"/>
          </a:p>
        </p:txBody>
      </p:sp>
    </p:spTree>
    <p:extLst>
      <p:ext uri="{BB962C8B-B14F-4D97-AF65-F5344CB8AC3E}">
        <p14:creationId xmlns:p14="http://schemas.microsoft.com/office/powerpoint/2010/main" val="798605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42</a:t>
            </a:fld>
            <a:endParaRPr lang="en-US" dirty="0"/>
          </a:p>
        </p:txBody>
      </p:sp>
    </p:spTree>
    <p:extLst>
      <p:ext uri="{BB962C8B-B14F-4D97-AF65-F5344CB8AC3E}">
        <p14:creationId xmlns:p14="http://schemas.microsoft.com/office/powerpoint/2010/main" val="162378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43</a:t>
            </a:fld>
            <a:endParaRPr lang="en-US" dirty="0"/>
          </a:p>
        </p:txBody>
      </p:sp>
    </p:spTree>
    <p:extLst>
      <p:ext uri="{BB962C8B-B14F-4D97-AF65-F5344CB8AC3E}">
        <p14:creationId xmlns:p14="http://schemas.microsoft.com/office/powerpoint/2010/main" val="467681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44</a:t>
            </a:fld>
            <a:endParaRPr lang="en-US" dirty="0"/>
          </a:p>
        </p:txBody>
      </p:sp>
    </p:spTree>
    <p:extLst>
      <p:ext uri="{BB962C8B-B14F-4D97-AF65-F5344CB8AC3E}">
        <p14:creationId xmlns:p14="http://schemas.microsoft.com/office/powerpoint/2010/main" val="2068852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45</a:t>
            </a:fld>
            <a:endParaRPr lang="en-US" dirty="0"/>
          </a:p>
        </p:txBody>
      </p:sp>
    </p:spTree>
    <p:extLst>
      <p:ext uri="{BB962C8B-B14F-4D97-AF65-F5344CB8AC3E}">
        <p14:creationId xmlns:p14="http://schemas.microsoft.com/office/powerpoint/2010/main" val="2479151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46</a:t>
            </a:fld>
            <a:endParaRPr lang="en-US" dirty="0"/>
          </a:p>
        </p:txBody>
      </p:sp>
    </p:spTree>
    <p:extLst>
      <p:ext uri="{BB962C8B-B14F-4D97-AF65-F5344CB8AC3E}">
        <p14:creationId xmlns:p14="http://schemas.microsoft.com/office/powerpoint/2010/main" val="87250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47</a:t>
            </a:fld>
            <a:endParaRPr lang="en-US" dirty="0"/>
          </a:p>
        </p:txBody>
      </p:sp>
    </p:spTree>
    <p:extLst>
      <p:ext uri="{BB962C8B-B14F-4D97-AF65-F5344CB8AC3E}">
        <p14:creationId xmlns:p14="http://schemas.microsoft.com/office/powerpoint/2010/main" val="347627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48</a:t>
            </a:fld>
            <a:endParaRPr lang="en-US" dirty="0"/>
          </a:p>
        </p:txBody>
      </p:sp>
    </p:spTree>
    <p:extLst>
      <p:ext uri="{BB962C8B-B14F-4D97-AF65-F5344CB8AC3E}">
        <p14:creationId xmlns:p14="http://schemas.microsoft.com/office/powerpoint/2010/main" val="3658692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49</a:t>
            </a:fld>
            <a:endParaRPr lang="en-US" dirty="0"/>
          </a:p>
        </p:txBody>
      </p:sp>
    </p:spTree>
    <p:extLst>
      <p:ext uri="{BB962C8B-B14F-4D97-AF65-F5344CB8AC3E}">
        <p14:creationId xmlns:p14="http://schemas.microsoft.com/office/powerpoint/2010/main" val="3043454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50</a:t>
            </a:fld>
            <a:endParaRPr lang="en-US" dirty="0"/>
          </a:p>
        </p:txBody>
      </p:sp>
    </p:spTree>
    <p:extLst>
      <p:ext uri="{BB962C8B-B14F-4D97-AF65-F5344CB8AC3E}">
        <p14:creationId xmlns:p14="http://schemas.microsoft.com/office/powerpoint/2010/main" val="11145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51</a:t>
            </a:fld>
            <a:endParaRPr lang="en-US" dirty="0"/>
          </a:p>
        </p:txBody>
      </p:sp>
    </p:spTree>
    <p:extLst>
      <p:ext uri="{BB962C8B-B14F-4D97-AF65-F5344CB8AC3E}">
        <p14:creationId xmlns:p14="http://schemas.microsoft.com/office/powerpoint/2010/main" val="285768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a:t>
            </a:fld>
            <a:endParaRPr lang="en-US" dirty="0"/>
          </a:p>
        </p:txBody>
      </p:sp>
    </p:spTree>
    <p:extLst>
      <p:ext uri="{BB962C8B-B14F-4D97-AF65-F5344CB8AC3E}">
        <p14:creationId xmlns:p14="http://schemas.microsoft.com/office/powerpoint/2010/main" val="305702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52</a:t>
            </a:fld>
            <a:endParaRPr lang="en-US" dirty="0"/>
          </a:p>
        </p:txBody>
      </p:sp>
    </p:spTree>
    <p:extLst>
      <p:ext uri="{BB962C8B-B14F-4D97-AF65-F5344CB8AC3E}">
        <p14:creationId xmlns:p14="http://schemas.microsoft.com/office/powerpoint/2010/main" val="3752760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53</a:t>
            </a:fld>
            <a:endParaRPr lang="en-US" dirty="0"/>
          </a:p>
        </p:txBody>
      </p:sp>
    </p:spTree>
    <p:extLst>
      <p:ext uri="{BB962C8B-B14F-4D97-AF65-F5344CB8AC3E}">
        <p14:creationId xmlns:p14="http://schemas.microsoft.com/office/powerpoint/2010/main" val="377918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54</a:t>
            </a:fld>
            <a:endParaRPr lang="en-US" dirty="0"/>
          </a:p>
        </p:txBody>
      </p:sp>
    </p:spTree>
    <p:extLst>
      <p:ext uri="{BB962C8B-B14F-4D97-AF65-F5344CB8AC3E}">
        <p14:creationId xmlns:p14="http://schemas.microsoft.com/office/powerpoint/2010/main" val="114949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55</a:t>
            </a:fld>
            <a:endParaRPr lang="en-US" dirty="0"/>
          </a:p>
        </p:txBody>
      </p:sp>
    </p:spTree>
    <p:extLst>
      <p:ext uri="{BB962C8B-B14F-4D97-AF65-F5344CB8AC3E}">
        <p14:creationId xmlns:p14="http://schemas.microsoft.com/office/powerpoint/2010/main" val="1394161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56</a:t>
            </a:fld>
            <a:endParaRPr lang="en-US" dirty="0"/>
          </a:p>
        </p:txBody>
      </p:sp>
    </p:spTree>
    <p:extLst>
      <p:ext uri="{BB962C8B-B14F-4D97-AF65-F5344CB8AC3E}">
        <p14:creationId xmlns:p14="http://schemas.microsoft.com/office/powerpoint/2010/main" val="337315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57</a:t>
            </a:fld>
            <a:endParaRPr lang="en-US" dirty="0"/>
          </a:p>
        </p:txBody>
      </p:sp>
    </p:spTree>
    <p:extLst>
      <p:ext uri="{BB962C8B-B14F-4D97-AF65-F5344CB8AC3E}">
        <p14:creationId xmlns:p14="http://schemas.microsoft.com/office/powerpoint/2010/main" val="2260133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58</a:t>
            </a:fld>
            <a:endParaRPr lang="en-US" dirty="0"/>
          </a:p>
        </p:txBody>
      </p:sp>
    </p:spTree>
    <p:extLst>
      <p:ext uri="{BB962C8B-B14F-4D97-AF65-F5344CB8AC3E}">
        <p14:creationId xmlns:p14="http://schemas.microsoft.com/office/powerpoint/2010/main" val="3310752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59</a:t>
            </a:fld>
            <a:endParaRPr lang="en-US" dirty="0"/>
          </a:p>
        </p:txBody>
      </p:sp>
    </p:spTree>
    <p:extLst>
      <p:ext uri="{BB962C8B-B14F-4D97-AF65-F5344CB8AC3E}">
        <p14:creationId xmlns:p14="http://schemas.microsoft.com/office/powerpoint/2010/main" val="2044974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60</a:t>
            </a:fld>
            <a:endParaRPr lang="en-US" dirty="0"/>
          </a:p>
        </p:txBody>
      </p:sp>
    </p:spTree>
    <p:extLst>
      <p:ext uri="{BB962C8B-B14F-4D97-AF65-F5344CB8AC3E}">
        <p14:creationId xmlns:p14="http://schemas.microsoft.com/office/powerpoint/2010/main" val="2678156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61</a:t>
            </a:fld>
            <a:endParaRPr lang="en-US" dirty="0"/>
          </a:p>
        </p:txBody>
      </p:sp>
    </p:spTree>
    <p:extLst>
      <p:ext uri="{BB962C8B-B14F-4D97-AF65-F5344CB8AC3E}">
        <p14:creationId xmlns:p14="http://schemas.microsoft.com/office/powerpoint/2010/main" val="103268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smtClean="0"/>
          </a:p>
        </p:txBody>
      </p:sp>
      <p:sp>
        <p:nvSpPr>
          <p:cNvPr id="106500"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8</a:t>
            </a:fld>
            <a:endParaRPr lang="en-US" dirty="0" smtClean="0">
              <a:solidFill>
                <a:schemeClr val="tx1"/>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62</a:t>
            </a:fld>
            <a:endParaRPr lang="en-US" dirty="0"/>
          </a:p>
        </p:txBody>
      </p:sp>
    </p:spTree>
    <p:extLst>
      <p:ext uri="{BB962C8B-B14F-4D97-AF65-F5344CB8AC3E}">
        <p14:creationId xmlns:p14="http://schemas.microsoft.com/office/powerpoint/2010/main" val="3083113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63</a:t>
            </a:fld>
            <a:endParaRPr lang="en-US" dirty="0"/>
          </a:p>
        </p:txBody>
      </p:sp>
    </p:spTree>
    <p:extLst>
      <p:ext uri="{BB962C8B-B14F-4D97-AF65-F5344CB8AC3E}">
        <p14:creationId xmlns:p14="http://schemas.microsoft.com/office/powerpoint/2010/main" val="29536994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64</a:t>
            </a:fld>
            <a:endParaRPr lang="en-US" dirty="0"/>
          </a:p>
        </p:txBody>
      </p:sp>
    </p:spTree>
    <p:extLst>
      <p:ext uri="{BB962C8B-B14F-4D97-AF65-F5344CB8AC3E}">
        <p14:creationId xmlns:p14="http://schemas.microsoft.com/office/powerpoint/2010/main" val="16604305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66</a:t>
            </a:fld>
            <a:endParaRPr lang="en-US" dirty="0"/>
          </a:p>
        </p:txBody>
      </p:sp>
    </p:spTree>
    <p:extLst>
      <p:ext uri="{BB962C8B-B14F-4D97-AF65-F5344CB8AC3E}">
        <p14:creationId xmlns:p14="http://schemas.microsoft.com/office/powerpoint/2010/main" val="8682388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67</a:t>
            </a:fld>
            <a:endParaRPr lang="en-US" dirty="0"/>
          </a:p>
        </p:txBody>
      </p:sp>
    </p:spTree>
    <p:extLst>
      <p:ext uri="{BB962C8B-B14F-4D97-AF65-F5344CB8AC3E}">
        <p14:creationId xmlns:p14="http://schemas.microsoft.com/office/powerpoint/2010/main" val="3347592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69</a:t>
            </a:fld>
            <a:endParaRPr lang="en-US" dirty="0"/>
          </a:p>
        </p:txBody>
      </p:sp>
    </p:spTree>
    <p:extLst>
      <p:ext uri="{BB962C8B-B14F-4D97-AF65-F5344CB8AC3E}">
        <p14:creationId xmlns:p14="http://schemas.microsoft.com/office/powerpoint/2010/main" val="1381680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70</a:t>
            </a:fld>
            <a:endParaRPr lang="en-US" dirty="0"/>
          </a:p>
        </p:txBody>
      </p:sp>
    </p:spTree>
    <p:extLst>
      <p:ext uri="{BB962C8B-B14F-4D97-AF65-F5344CB8AC3E}">
        <p14:creationId xmlns:p14="http://schemas.microsoft.com/office/powerpoint/2010/main" val="1566709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71</a:t>
            </a:fld>
            <a:endParaRPr lang="en-US" dirty="0"/>
          </a:p>
        </p:txBody>
      </p:sp>
    </p:spTree>
    <p:extLst>
      <p:ext uri="{BB962C8B-B14F-4D97-AF65-F5344CB8AC3E}">
        <p14:creationId xmlns:p14="http://schemas.microsoft.com/office/powerpoint/2010/main" val="443158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72</a:t>
            </a:fld>
            <a:endParaRPr lang="en-US" dirty="0"/>
          </a:p>
        </p:txBody>
      </p:sp>
    </p:spTree>
    <p:extLst>
      <p:ext uri="{BB962C8B-B14F-4D97-AF65-F5344CB8AC3E}">
        <p14:creationId xmlns:p14="http://schemas.microsoft.com/office/powerpoint/2010/main" val="138258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73</a:t>
            </a:fld>
            <a:endParaRPr lang="en-US" dirty="0"/>
          </a:p>
        </p:txBody>
      </p:sp>
    </p:spTree>
    <p:extLst>
      <p:ext uri="{BB962C8B-B14F-4D97-AF65-F5344CB8AC3E}">
        <p14:creationId xmlns:p14="http://schemas.microsoft.com/office/powerpoint/2010/main" val="182250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endParaRPr lang="en-US" dirty="0" smtClean="0"/>
          </a:p>
        </p:txBody>
      </p:sp>
      <p:sp>
        <p:nvSpPr>
          <p:cNvPr id="107524"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897D39F1-3B39-4282-BBBD-15208F0C248B}" type="slidenum">
              <a:rPr lang="en-US" smtClean="0">
                <a:solidFill>
                  <a:schemeClr val="tx1"/>
                </a:solidFill>
              </a:rPr>
              <a:pPr eaLnBrk="1" hangingPunct="1"/>
              <a:t>9</a:t>
            </a:fld>
            <a:endParaRPr lang="en-US" dirty="0" smtClean="0">
              <a:solidFill>
                <a:schemeClr val="tx1"/>
              </a:solidFill>
            </a:endParaRPr>
          </a:p>
        </p:txBody>
      </p:sp>
    </p:spTree>
    <p:extLst>
      <p:ext uri="{BB962C8B-B14F-4D97-AF65-F5344CB8AC3E}">
        <p14:creationId xmlns:p14="http://schemas.microsoft.com/office/powerpoint/2010/main" val="12613124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74</a:t>
            </a:fld>
            <a:endParaRPr lang="en-US" dirty="0"/>
          </a:p>
        </p:txBody>
      </p:sp>
    </p:spTree>
    <p:extLst>
      <p:ext uri="{BB962C8B-B14F-4D97-AF65-F5344CB8AC3E}">
        <p14:creationId xmlns:p14="http://schemas.microsoft.com/office/powerpoint/2010/main" val="14184643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75</a:t>
            </a:fld>
            <a:endParaRPr lang="en-US" dirty="0"/>
          </a:p>
        </p:txBody>
      </p:sp>
    </p:spTree>
    <p:extLst>
      <p:ext uri="{BB962C8B-B14F-4D97-AF65-F5344CB8AC3E}">
        <p14:creationId xmlns:p14="http://schemas.microsoft.com/office/powerpoint/2010/main" val="851669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76</a:t>
            </a:fld>
            <a:endParaRPr lang="en-US" dirty="0"/>
          </a:p>
        </p:txBody>
      </p:sp>
    </p:spTree>
    <p:extLst>
      <p:ext uri="{BB962C8B-B14F-4D97-AF65-F5344CB8AC3E}">
        <p14:creationId xmlns:p14="http://schemas.microsoft.com/office/powerpoint/2010/main" val="5395725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77</a:t>
            </a:fld>
            <a:endParaRPr lang="en-US" dirty="0"/>
          </a:p>
        </p:txBody>
      </p:sp>
    </p:spTree>
    <p:extLst>
      <p:ext uri="{BB962C8B-B14F-4D97-AF65-F5344CB8AC3E}">
        <p14:creationId xmlns:p14="http://schemas.microsoft.com/office/powerpoint/2010/main" val="1320679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78</a:t>
            </a:fld>
            <a:endParaRPr lang="en-US" dirty="0"/>
          </a:p>
        </p:txBody>
      </p:sp>
    </p:spTree>
    <p:extLst>
      <p:ext uri="{BB962C8B-B14F-4D97-AF65-F5344CB8AC3E}">
        <p14:creationId xmlns:p14="http://schemas.microsoft.com/office/powerpoint/2010/main" val="150911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79</a:t>
            </a:fld>
            <a:endParaRPr lang="en-US" dirty="0"/>
          </a:p>
        </p:txBody>
      </p:sp>
    </p:spTree>
    <p:extLst>
      <p:ext uri="{BB962C8B-B14F-4D97-AF65-F5344CB8AC3E}">
        <p14:creationId xmlns:p14="http://schemas.microsoft.com/office/powerpoint/2010/main" val="2802961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80</a:t>
            </a:fld>
            <a:endParaRPr lang="en-US" dirty="0"/>
          </a:p>
        </p:txBody>
      </p:sp>
    </p:spTree>
    <p:extLst>
      <p:ext uri="{BB962C8B-B14F-4D97-AF65-F5344CB8AC3E}">
        <p14:creationId xmlns:p14="http://schemas.microsoft.com/office/powerpoint/2010/main" val="1244018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82</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83</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84</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p:spPr>
        <p:txBody>
          <a:bodyPr/>
          <a:lstStyle/>
          <a:p>
            <a:endParaRPr lang="en-US" dirty="0" smtClean="0"/>
          </a:p>
        </p:txBody>
      </p:sp>
      <p:sp>
        <p:nvSpPr>
          <p:cNvPr id="108548"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12233F40-D567-46F3-9114-7BCDE7C35D5E}" type="slidenum">
              <a:rPr lang="en-US" smtClean="0">
                <a:solidFill>
                  <a:schemeClr val="tx1"/>
                </a:solidFill>
              </a:rPr>
              <a:pPr eaLnBrk="1" hangingPunct="1"/>
              <a:t>10</a:t>
            </a:fld>
            <a:endParaRPr lang="en-US" dirty="0" smtClean="0">
              <a:solidFill>
                <a:schemeClr val="tx1"/>
              </a:solidFill>
            </a:endParaRPr>
          </a:p>
        </p:txBody>
      </p:sp>
    </p:spTree>
    <p:extLst>
      <p:ext uri="{BB962C8B-B14F-4D97-AF65-F5344CB8AC3E}">
        <p14:creationId xmlns:p14="http://schemas.microsoft.com/office/powerpoint/2010/main" val="37821053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85</a:t>
            </a:fld>
            <a:endParaRPr lang="en-US" dirty="0"/>
          </a:p>
        </p:txBody>
      </p:sp>
    </p:spTree>
    <p:extLst>
      <p:ext uri="{BB962C8B-B14F-4D97-AF65-F5344CB8AC3E}">
        <p14:creationId xmlns:p14="http://schemas.microsoft.com/office/powerpoint/2010/main" val="13738524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86</a:t>
            </a:fld>
            <a:endParaRPr lang="en-US" dirty="0"/>
          </a:p>
        </p:txBody>
      </p:sp>
    </p:spTree>
    <p:extLst>
      <p:ext uri="{BB962C8B-B14F-4D97-AF65-F5344CB8AC3E}">
        <p14:creationId xmlns:p14="http://schemas.microsoft.com/office/powerpoint/2010/main" val="23899143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87</a:t>
            </a:fld>
            <a:endParaRPr lang="en-US" dirty="0"/>
          </a:p>
        </p:txBody>
      </p:sp>
    </p:spTree>
    <p:extLst>
      <p:ext uri="{BB962C8B-B14F-4D97-AF65-F5344CB8AC3E}">
        <p14:creationId xmlns:p14="http://schemas.microsoft.com/office/powerpoint/2010/main" val="25479624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88</a:t>
            </a:fld>
            <a:endParaRPr lang="en-US" dirty="0"/>
          </a:p>
        </p:txBody>
      </p:sp>
    </p:spTree>
    <p:extLst>
      <p:ext uri="{BB962C8B-B14F-4D97-AF65-F5344CB8AC3E}">
        <p14:creationId xmlns:p14="http://schemas.microsoft.com/office/powerpoint/2010/main" val="3743726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89</a:t>
            </a:fld>
            <a:endParaRPr lang="en-US" dirty="0"/>
          </a:p>
        </p:txBody>
      </p:sp>
    </p:spTree>
    <p:extLst>
      <p:ext uri="{BB962C8B-B14F-4D97-AF65-F5344CB8AC3E}">
        <p14:creationId xmlns:p14="http://schemas.microsoft.com/office/powerpoint/2010/main" val="2441644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90</a:t>
            </a:fld>
            <a:endParaRPr lang="en-US" dirty="0"/>
          </a:p>
        </p:txBody>
      </p:sp>
    </p:spTree>
    <p:extLst>
      <p:ext uri="{BB962C8B-B14F-4D97-AF65-F5344CB8AC3E}">
        <p14:creationId xmlns:p14="http://schemas.microsoft.com/office/powerpoint/2010/main" val="38958556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91</a:t>
            </a:fld>
            <a:endParaRPr lang="en-US" dirty="0"/>
          </a:p>
        </p:txBody>
      </p:sp>
    </p:spTree>
    <p:extLst>
      <p:ext uri="{BB962C8B-B14F-4D97-AF65-F5344CB8AC3E}">
        <p14:creationId xmlns:p14="http://schemas.microsoft.com/office/powerpoint/2010/main" val="35652055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94</a:t>
            </a:fld>
            <a:endParaRPr lang="en-US" dirty="0"/>
          </a:p>
        </p:txBody>
      </p:sp>
    </p:spTree>
    <p:extLst>
      <p:ext uri="{BB962C8B-B14F-4D97-AF65-F5344CB8AC3E}">
        <p14:creationId xmlns:p14="http://schemas.microsoft.com/office/powerpoint/2010/main" val="7300618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95</a:t>
            </a:fld>
            <a:endParaRPr lang="en-US" dirty="0"/>
          </a:p>
        </p:txBody>
      </p:sp>
    </p:spTree>
    <p:extLst>
      <p:ext uri="{BB962C8B-B14F-4D97-AF65-F5344CB8AC3E}">
        <p14:creationId xmlns:p14="http://schemas.microsoft.com/office/powerpoint/2010/main" val="22356001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96</a:t>
            </a:fld>
            <a:endParaRPr lang="en-US" dirty="0"/>
          </a:p>
        </p:txBody>
      </p:sp>
    </p:spTree>
    <p:extLst>
      <p:ext uri="{BB962C8B-B14F-4D97-AF65-F5344CB8AC3E}">
        <p14:creationId xmlns:p14="http://schemas.microsoft.com/office/powerpoint/2010/main" val="175903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US" dirty="0" smtClean="0"/>
          </a:p>
        </p:txBody>
      </p:sp>
      <p:sp>
        <p:nvSpPr>
          <p:cNvPr id="109572" name="Slide Number Placeholder 3"/>
          <p:cNvSpPr>
            <a:spLocks noGrp="1"/>
          </p:cNvSpPr>
          <p:nvPr>
            <p:ph type="sldNum" sz="quarter" idx="5"/>
          </p:nvPr>
        </p:nvSpPr>
        <p:spPr>
          <a:noFill/>
        </p:spPr>
        <p:txBody>
          <a:bodyPr/>
          <a:lstStyle>
            <a:lvl1pPr defTabSz="922338" eaLnBrk="0" hangingPunct="0">
              <a:defRPr>
                <a:solidFill>
                  <a:schemeClr val="bg1"/>
                </a:solidFill>
                <a:latin typeface="Arial" charset="0"/>
              </a:defRPr>
            </a:lvl1pPr>
            <a:lvl2pPr marL="742950" indent="-285750" defTabSz="922338" eaLnBrk="0" hangingPunct="0">
              <a:defRPr>
                <a:solidFill>
                  <a:schemeClr val="bg1"/>
                </a:solidFill>
                <a:latin typeface="Arial" charset="0"/>
              </a:defRPr>
            </a:lvl2pPr>
            <a:lvl3pPr marL="1143000" indent="-228600" defTabSz="922338" eaLnBrk="0" hangingPunct="0">
              <a:defRPr>
                <a:solidFill>
                  <a:schemeClr val="bg1"/>
                </a:solidFill>
                <a:latin typeface="Arial" charset="0"/>
              </a:defRPr>
            </a:lvl3pPr>
            <a:lvl4pPr marL="1600200" indent="-228600" defTabSz="922338" eaLnBrk="0" hangingPunct="0">
              <a:defRPr>
                <a:solidFill>
                  <a:schemeClr val="bg1"/>
                </a:solidFill>
                <a:latin typeface="Arial" charset="0"/>
              </a:defRPr>
            </a:lvl4pPr>
            <a:lvl5pPr marL="2057400" indent="-228600" defTabSz="922338" eaLnBrk="0" hangingPunct="0">
              <a:defRPr>
                <a:solidFill>
                  <a:schemeClr val="bg1"/>
                </a:solidFill>
                <a:latin typeface="Arial" charset="0"/>
              </a:defRPr>
            </a:lvl5pPr>
            <a:lvl6pPr marL="2514600" indent="-228600" algn="ctr" defTabSz="922338" eaLnBrk="0" fontAlgn="base" hangingPunct="0">
              <a:spcBef>
                <a:spcPct val="0"/>
              </a:spcBef>
              <a:spcAft>
                <a:spcPct val="0"/>
              </a:spcAft>
              <a:defRPr>
                <a:solidFill>
                  <a:schemeClr val="bg1"/>
                </a:solidFill>
                <a:latin typeface="Arial" charset="0"/>
              </a:defRPr>
            </a:lvl6pPr>
            <a:lvl7pPr marL="2971800" indent="-228600" algn="ctr" defTabSz="922338" eaLnBrk="0" fontAlgn="base" hangingPunct="0">
              <a:spcBef>
                <a:spcPct val="0"/>
              </a:spcBef>
              <a:spcAft>
                <a:spcPct val="0"/>
              </a:spcAft>
              <a:defRPr>
                <a:solidFill>
                  <a:schemeClr val="bg1"/>
                </a:solidFill>
                <a:latin typeface="Arial" charset="0"/>
              </a:defRPr>
            </a:lvl7pPr>
            <a:lvl8pPr marL="3429000" indent="-228600" algn="ctr" defTabSz="922338" eaLnBrk="0" fontAlgn="base" hangingPunct="0">
              <a:spcBef>
                <a:spcPct val="0"/>
              </a:spcBef>
              <a:spcAft>
                <a:spcPct val="0"/>
              </a:spcAft>
              <a:defRPr>
                <a:solidFill>
                  <a:schemeClr val="bg1"/>
                </a:solidFill>
                <a:latin typeface="Arial" charset="0"/>
              </a:defRPr>
            </a:lvl8pPr>
            <a:lvl9pPr marL="3886200" indent="-228600" algn="ctr" defTabSz="922338" eaLnBrk="0" fontAlgn="base" hangingPunct="0">
              <a:spcBef>
                <a:spcPct val="0"/>
              </a:spcBef>
              <a:spcAft>
                <a:spcPct val="0"/>
              </a:spcAft>
              <a:defRPr>
                <a:solidFill>
                  <a:schemeClr val="bg1"/>
                </a:solidFill>
                <a:latin typeface="Arial" charset="0"/>
              </a:defRPr>
            </a:lvl9pPr>
          </a:lstStyle>
          <a:p>
            <a:pPr eaLnBrk="1" hangingPunct="1"/>
            <a:fld id="{B1901E82-F2DC-42C2-A278-3497E01C78F6}" type="slidenum">
              <a:rPr lang="en-US" smtClean="0">
                <a:solidFill>
                  <a:schemeClr val="tx1"/>
                </a:solidFill>
              </a:rPr>
              <a:pPr eaLnBrk="1" hangingPunct="1"/>
              <a:t>11</a:t>
            </a:fld>
            <a:endParaRPr lang="en-US" dirty="0" smtClean="0">
              <a:solidFill>
                <a:schemeClr val="tx1"/>
              </a:solidFill>
            </a:endParaRPr>
          </a:p>
        </p:txBody>
      </p:sp>
    </p:spTree>
    <p:extLst>
      <p:ext uri="{BB962C8B-B14F-4D97-AF65-F5344CB8AC3E}">
        <p14:creationId xmlns:p14="http://schemas.microsoft.com/office/powerpoint/2010/main" val="1020061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97</a:t>
            </a:fld>
            <a:endParaRPr lang="en-US" dirty="0"/>
          </a:p>
        </p:txBody>
      </p:sp>
    </p:spTree>
    <p:extLst>
      <p:ext uri="{BB962C8B-B14F-4D97-AF65-F5344CB8AC3E}">
        <p14:creationId xmlns:p14="http://schemas.microsoft.com/office/powerpoint/2010/main" val="8545570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98</a:t>
            </a:fld>
            <a:endParaRPr lang="en-US" dirty="0"/>
          </a:p>
        </p:txBody>
      </p:sp>
    </p:spTree>
    <p:extLst>
      <p:ext uri="{BB962C8B-B14F-4D97-AF65-F5344CB8AC3E}">
        <p14:creationId xmlns:p14="http://schemas.microsoft.com/office/powerpoint/2010/main" val="36144992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99</a:t>
            </a:fld>
            <a:endParaRPr lang="en-US" dirty="0"/>
          </a:p>
        </p:txBody>
      </p:sp>
    </p:spTree>
    <p:extLst>
      <p:ext uri="{BB962C8B-B14F-4D97-AF65-F5344CB8AC3E}">
        <p14:creationId xmlns:p14="http://schemas.microsoft.com/office/powerpoint/2010/main" val="23081103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100</a:t>
            </a:fld>
            <a:endParaRPr lang="en-US" dirty="0"/>
          </a:p>
        </p:txBody>
      </p:sp>
    </p:spTree>
    <p:extLst>
      <p:ext uri="{BB962C8B-B14F-4D97-AF65-F5344CB8AC3E}">
        <p14:creationId xmlns:p14="http://schemas.microsoft.com/office/powerpoint/2010/main" val="12477822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101</a:t>
            </a:fld>
            <a:endParaRPr lang="en-US" dirty="0"/>
          </a:p>
        </p:txBody>
      </p:sp>
    </p:spTree>
    <p:extLst>
      <p:ext uri="{BB962C8B-B14F-4D97-AF65-F5344CB8AC3E}">
        <p14:creationId xmlns:p14="http://schemas.microsoft.com/office/powerpoint/2010/main" val="31971405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102</a:t>
            </a:fld>
            <a:endParaRPr lang="en-US" dirty="0"/>
          </a:p>
        </p:txBody>
      </p:sp>
    </p:spTree>
    <p:extLst>
      <p:ext uri="{BB962C8B-B14F-4D97-AF65-F5344CB8AC3E}">
        <p14:creationId xmlns:p14="http://schemas.microsoft.com/office/powerpoint/2010/main" val="31971405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103</a:t>
            </a:fld>
            <a:endParaRPr lang="en-US" dirty="0"/>
          </a:p>
        </p:txBody>
      </p:sp>
    </p:spTree>
    <p:extLst>
      <p:ext uri="{BB962C8B-B14F-4D97-AF65-F5344CB8AC3E}">
        <p14:creationId xmlns:p14="http://schemas.microsoft.com/office/powerpoint/2010/main" val="19953155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106</a:t>
            </a:fld>
            <a:endParaRPr lang="en-US" dirty="0"/>
          </a:p>
        </p:txBody>
      </p:sp>
    </p:spTree>
    <p:extLst>
      <p:ext uri="{BB962C8B-B14F-4D97-AF65-F5344CB8AC3E}">
        <p14:creationId xmlns:p14="http://schemas.microsoft.com/office/powerpoint/2010/main" val="16588838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107</a:t>
            </a:fld>
            <a:endParaRPr lang="en-US" dirty="0"/>
          </a:p>
        </p:txBody>
      </p:sp>
    </p:spTree>
    <p:extLst>
      <p:ext uri="{BB962C8B-B14F-4D97-AF65-F5344CB8AC3E}">
        <p14:creationId xmlns:p14="http://schemas.microsoft.com/office/powerpoint/2010/main" val="12391573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108</a:t>
            </a:fld>
            <a:endParaRPr lang="en-US" dirty="0"/>
          </a:p>
        </p:txBody>
      </p:sp>
    </p:spTree>
    <p:extLst>
      <p:ext uri="{BB962C8B-B14F-4D97-AF65-F5344CB8AC3E}">
        <p14:creationId xmlns:p14="http://schemas.microsoft.com/office/powerpoint/2010/main" val="235914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F4C019-6751-408B-A905-42C9EBE0058E}" type="datetime1">
              <a:rPr lang="en-US" smtClean="0"/>
              <a:t>8/27/2014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tx1"/>
                </a:solidFill>
              </a:defRPr>
            </a:lvl1pPr>
          </a:lstStyle>
          <a:p>
            <a:fld id="{B23CBF67-A91B-4536-BE1C-654C04EB6CF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705C9-506B-4D33-A999-D550AE326BCE}" type="datetime1">
              <a:rPr lang="en-US" smtClean="0"/>
              <a:t>8/27/2014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42B66-44EA-4693-9C82-A73243B1A29C}" type="datetime1">
              <a:rPr lang="en-US" smtClean="0"/>
              <a:t>8/27/2014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D5A15C-2D0D-4903-AFCE-B62891C99A06}" type="datetime1">
              <a:rPr lang="en-US" smtClean="0"/>
              <a:t>8/27/2014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3CBF67-A91B-4536-BE1C-654C04EB6CFF}" type="slidenum">
              <a:rPr lang="en-US" smtClean="0"/>
              <a:t>‹#›</a:t>
            </a:fld>
            <a:endParaRPr lang="en-US" dirty="0"/>
          </a:p>
        </p:txBody>
      </p:sp>
    </p:spTree>
    <p:extLst>
      <p:ext uri="{BB962C8B-B14F-4D97-AF65-F5344CB8AC3E}">
        <p14:creationId xmlns:p14="http://schemas.microsoft.com/office/powerpoint/2010/main" val="119947060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CC2D10-9E70-4701-A174-A6C41B58F2C7}" type="datetime1">
              <a:rPr lang="en-US" smtClean="0"/>
              <a:t>8/27/2014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244AE6A0-6C2A-47F9-BBF0-FF2571D3FE3C}" type="slidenum">
              <a:rPr lang="en-US" smtClean="0"/>
              <a:pPr/>
              <a:t>‹#›</a:t>
            </a:fld>
            <a:endParaRPr lang="en-US" dirty="0"/>
          </a:p>
        </p:txBody>
      </p:sp>
    </p:spTree>
    <p:extLst>
      <p:ext uri="{BB962C8B-B14F-4D97-AF65-F5344CB8AC3E}">
        <p14:creationId xmlns:p14="http://schemas.microsoft.com/office/powerpoint/2010/main" val="7736197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sldNum" sz="quarter" idx="10"/>
          </p:nvPr>
        </p:nvSpPr>
        <p:spPr>
          <a:ln/>
        </p:spPr>
        <p:txBody>
          <a:bodyPr/>
          <a:lstStyle>
            <a:lvl1pPr>
              <a:defRPr/>
            </a:lvl1pPr>
          </a:lstStyle>
          <a:p>
            <a:pPr>
              <a:defRPr/>
            </a:pPr>
            <a:fld id="{21E39DDF-D724-4916-A79D-E77BD350919A}" type="slidenum">
              <a:rPr lang="en-US"/>
              <a:pPr>
                <a:defRPr/>
              </a:pPr>
              <a:t>‹#›</a:t>
            </a:fld>
            <a:endParaRPr lang="en-US" dirty="0"/>
          </a:p>
        </p:txBody>
      </p:sp>
      <p:sp>
        <p:nvSpPr>
          <p:cNvPr id="4" name="Footer Placeholder 1"/>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62330692"/>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2CA178-A0C7-4055-9E9B-37C6661E3765}" type="datetime1">
              <a:rPr lang="en-US" smtClean="0"/>
              <a:t>8/27/2014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baseline="0"/>
            </a:lvl1pPr>
          </a:lstStyle>
          <a:p>
            <a:fld id="{B23CBF67-A91B-4536-BE1C-654C04EB6CFF}" type="slidenum">
              <a:rPr lang="en-US" smtClean="0"/>
              <a:pPr/>
              <a:t>‹#›</a:t>
            </a:fld>
            <a:endParaRPr lang="en-US" dirty="0"/>
          </a:p>
        </p:txBody>
      </p:sp>
    </p:spTree>
    <p:extLst>
      <p:ext uri="{BB962C8B-B14F-4D97-AF65-F5344CB8AC3E}">
        <p14:creationId xmlns:p14="http://schemas.microsoft.com/office/powerpoint/2010/main" val="13629657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3E998C-E9EA-453F-8EE9-A2BDE6589304}" type="datetime1">
              <a:rPr lang="en-US" smtClean="0"/>
              <a:t>8/27/2014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3CBF67-A91B-4536-BE1C-654C04EB6CFF}" type="slidenum">
              <a:rPr lang="en-US" smtClean="0"/>
              <a:pPr/>
              <a:t>‹#›</a:t>
            </a:fld>
            <a:endParaRPr lang="en-US" dirty="0"/>
          </a:p>
        </p:txBody>
      </p:sp>
    </p:spTree>
    <p:extLst>
      <p:ext uri="{BB962C8B-B14F-4D97-AF65-F5344CB8AC3E}">
        <p14:creationId xmlns:p14="http://schemas.microsoft.com/office/powerpoint/2010/main" val="2901255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B8747E3-C6D3-4481-927A-C04428A085DB}" type="datetime1">
              <a:rPr lang="en-US" smtClean="0">
                <a:solidFill>
                  <a:prstClr val="black">
                    <a:tint val="75000"/>
                  </a:prstClr>
                </a:solidFill>
              </a:rPr>
              <a:t>8/27/2014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defRPr/>
            </a:pPr>
            <a:fld id="{67F56BB9-EA76-4437-AA0F-19473F3D18ED}" type="slidenum">
              <a:rPr lang="en-US" smtClean="0"/>
              <a:pPr>
                <a:defRPr/>
              </a:pPr>
              <a:t>‹#›</a:t>
            </a:fld>
            <a:endParaRPr lang="en-US" dirty="0"/>
          </a:p>
        </p:txBody>
      </p:sp>
    </p:spTree>
    <p:extLst>
      <p:ext uri="{BB962C8B-B14F-4D97-AF65-F5344CB8AC3E}">
        <p14:creationId xmlns:p14="http://schemas.microsoft.com/office/powerpoint/2010/main" val="15789115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2905" y="313550"/>
            <a:ext cx="8116887" cy="1143000"/>
          </a:xfrm>
        </p:spPr>
        <p:txBody>
          <a:bodyPr>
            <a:normAutofit/>
          </a:bodyPr>
          <a:lstStyle>
            <a:lvl1pPr>
              <a:defRPr sz="28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9A6038F-030B-4B41-8843-08234F943B55}" type="datetime1">
              <a:rPr lang="en-US" smtClean="0"/>
              <a:t>8/27/2014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94FE64-D0F9-490D-A652-527F5875A1BF}" type="datetime1">
              <a:rPr lang="en-US" smtClean="0"/>
              <a:t>8/27/2014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DB3DDC-1392-44B6-B7C3-947463F53769}" type="datetime1">
              <a:rPr lang="en-US" smtClean="0"/>
              <a:t>8/27/2014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A8D1A9-DF3C-409B-99D5-3FA2330A52EA}" type="datetime1">
              <a:rPr lang="en-US" smtClean="0"/>
              <a:t>8/27/2014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6310-A376-4CE2-A024-BEAC8288DB27}" type="datetime1">
              <a:rPr lang="en-US" smtClean="0"/>
              <a:t>8/27/2014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b="1">
                <a:solidFill>
                  <a:schemeClr val="tx1"/>
                </a:solidFill>
                <a:latin typeface="+mj-lt"/>
              </a:defRPr>
            </a:lvl1pPr>
          </a:lstStyle>
          <a:p>
            <a:fld id="{B23CBF67-A91B-4536-BE1C-654C04EB6CFF}"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60030-8576-4879-B971-8661D35607D0}" type="datetime1">
              <a:rPr lang="en-US" smtClean="0"/>
              <a:t>8/27/2014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ADEF4-9623-47D6-A73D-F65223FAD4AD}" type="datetime1">
              <a:rPr lang="en-US" smtClean="0"/>
              <a:t>8/27/2014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7EABC-B88F-47DE-A078-763184DEB0DB}" type="datetime1">
              <a:rPr lang="en-US" smtClean="0"/>
              <a:t>8/27/2014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74638"/>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91672-E277-47CF-AE49-6C5D37F4DFE8}" type="datetime1">
              <a:rPr lang="en-US" smtClean="0"/>
              <a:t>8/27/2014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baseline="0">
                <a:solidFill>
                  <a:schemeClr val="tx1"/>
                </a:solidFill>
                <a:latin typeface="+mj-lt"/>
              </a:defRPr>
            </a:lvl1pPr>
          </a:lstStyle>
          <a:p>
            <a:fld id="{B23CBF67-A91B-4536-BE1C-654C04EB6CF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25" r:id="rId12"/>
    <p:sldLayoutId id="2147484223" r:id="rId13"/>
    <p:sldLayoutId id="2147484224" r:id="rId14"/>
    <p:sldLayoutId id="2147484226" r:id="rId15"/>
    <p:sldLayoutId id="2147484239" r:id="rId16"/>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2AC4E3-504E-4C4A-916A-0A4A85C0DA5B}" type="datetime1">
              <a:rPr lang="en-US" smtClean="0">
                <a:solidFill>
                  <a:prstClr val="black">
                    <a:tint val="75000"/>
                  </a:prstClr>
                </a:solidFill>
              </a:rPr>
              <a:t>8/27/2014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solidFill>
                <a:latin typeface="Georgia" panose="02040502050405020303" pitchFamily="18" charset="0"/>
                <a:cs typeface="Arial" panose="020B0604020202020204" pitchFamily="34" charset="0"/>
              </a:defRPr>
            </a:lvl1pPr>
          </a:lstStyle>
          <a:p>
            <a:pPr>
              <a:defRPr/>
            </a:pPr>
            <a:fld id="{AE469425-752B-4A9C-8E8C-2B1C0DE6E06D}" type="slidenum">
              <a:rPr lang="en-US" smtClean="0"/>
              <a:pPr>
                <a:defRPr/>
              </a:pPr>
              <a:t>‹#›</a:t>
            </a:fld>
            <a:endParaRPr lang="en-US" dirty="0"/>
          </a:p>
        </p:txBody>
      </p:sp>
    </p:spTree>
    <p:extLst>
      <p:ext uri="{BB962C8B-B14F-4D97-AF65-F5344CB8AC3E}">
        <p14:creationId xmlns:p14="http://schemas.microsoft.com/office/powerpoint/2010/main" val="2576293998"/>
      </p:ext>
    </p:extLst>
  </p:cSld>
  <p:clrMap bg1="lt1" tx1="dk1" bg2="lt2" tx2="dk2" accent1="accent1" accent2="accent2" accent3="accent3" accent4="accent4" accent5="accent5" accent6="accent6" hlink="hlink" folHlink="folHlink"/>
  <p:sldLayoutIdLst>
    <p:sldLayoutId id="2147484228"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800" b="0" kern="1200" baseline="0">
          <a:solidFill>
            <a:schemeClr val="tx1"/>
          </a:solidFill>
          <a:latin typeface="Georgia" panose="02040502050405020303" pitchFamily="18"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Georgia" panose="02040502050405020303" pitchFamily="18"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eorgia" panose="02040502050405020303" pitchFamily="18"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eorgia" panose="02040502050405020303" pitchFamily="18"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eorgia" panose="02040502050405020303" pitchFamily="18"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APO%20Dashboard%20Video%203%20.wmv" TargetMode="External"/><Relationship Id="rId1" Type="http://schemas.microsoft.com/office/2007/relationships/media" Target="file:///D:\GEMS%20Training\GTA%20APO%20Dashboard%20Video%203%20.wmv" TargetMode="External"/><Relationship Id="rId6" Type="http://schemas.openxmlformats.org/officeDocument/2006/relationships/image" Target="../media/image83.png"/><Relationship Id="rId5" Type="http://schemas.openxmlformats.org/officeDocument/2006/relationships/image" Target="../media/image37.png"/><Relationship Id="rId4" Type="http://schemas.openxmlformats.org/officeDocument/2006/relationships/notesSlide" Target="../notesSlides/notesSlide93.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APO%20Dashboard%20Video%204.wmv" TargetMode="External"/><Relationship Id="rId1" Type="http://schemas.microsoft.com/office/2007/relationships/media" Target="file:///D:\GEMS%20Training\GTA%20APO%20Dashboard%20Video%204.wmv" TargetMode="External"/><Relationship Id="rId6" Type="http://schemas.openxmlformats.org/officeDocument/2006/relationships/image" Target="../media/image94.png"/><Relationship Id="rId5" Type="http://schemas.openxmlformats.org/officeDocument/2006/relationships/image" Target="../media/image37.png"/><Relationship Id="rId4" Type="http://schemas.openxmlformats.org/officeDocument/2006/relationships/notesSlide" Target="../notesSlides/notesSlide9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mailto:tometrice.strickland@gta.ga.gov" TargetMode="External"/><Relationship Id="rId2" Type="http://schemas.openxmlformats.org/officeDocument/2006/relationships/hyperlink" Target="mailto:hank.oelze@gta.ga.gov"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1.jpg"/><Relationship Id="rId4" Type="http://schemas.openxmlformats.org/officeDocument/2006/relationships/image" Target="../media/image10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hyperlink" Target="mailto:tometrice.strickland@gta.ga.gov" TargetMode="External"/><Relationship Id="rId2" Type="http://schemas.openxmlformats.org/officeDocument/2006/relationships/hyperlink" Target="mailto:hank.oelze@gta.ga.gov"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9.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Assigning%20People%20to%20Projects.wmv" TargetMode="External"/><Relationship Id="rId1" Type="http://schemas.microsoft.com/office/2007/relationships/media" Target="file:///D:\GEMS%20Training\Assigning%20People%20to%20Projects.wmv" TargetMode="External"/><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Manually%20Scheduling%20a%20Questionnairev8.wmv" TargetMode="External"/><Relationship Id="rId1" Type="http://schemas.microsoft.com/office/2007/relationships/media" Target="file:///D:\GEMS%20Training\Manually%20Scheduling%20a%20Questionnairev8.wmv" TargetMode="External"/><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Responding%20to%20Questionnaires.wmv" TargetMode="External"/><Relationship Id="rId1" Type="http://schemas.microsoft.com/office/2007/relationships/media" Target="file:///D:\GEMS%20Training\Responding%20to%20Questionnaires.wmv" TargetMode="External"/><Relationship Id="rId5" Type="http://schemas.openxmlformats.org/officeDocument/2006/relationships/image" Target="../media/image29.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PPM%20Dashboard%20Video%201%20.wmv" TargetMode="External"/><Relationship Id="rId1" Type="http://schemas.microsoft.com/office/2007/relationships/media" Target="file:///D:\GEMS%20Training\GTA%20PPM%20Dashboard%20Video%201%20.wmv"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PPM%20Dashboard%20Video%202%20.wmv" TargetMode="External"/><Relationship Id="rId1" Type="http://schemas.microsoft.com/office/2007/relationships/media" Target="file:///D:\GEMS%20Training\GTA%20PPM%20Dashboard%20Video%202%20.wmv" TargetMode="External"/><Relationship Id="rId6" Type="http://schemas.openxmlformats.org/officeDocument/2006/relationships/image" Target="../media/image42.jpg"/><Relationship Id="rId5" Type="http://schemas.openxmlformats.org/officeDocument/2006/relationships/image" Target="../media/image37.pn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PPM%20Dashboard%20Video%203%20.wmv" TargetMode="External"/><Relationship Id="rId1" Type="http://schemas.microsoft.com/office/2007/relationships/media" Target="file:///D:\GEMS%20Training\GTA%20PPM%20Dashboard%20Video%203%20.wmv" TargetMode="Externa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PPM%20Dashboard%20Video%204%20.wmv" TargetMode="External"/><Relationship Id="rId1" Type="http://schemas.microsoft.com/office/2007/relationships/media" Target="file:///D:\GEMS%20Training\GTA%20PPM%20Dashboard%20Video%204%20.wmv" TargetMode="External"/><Relationship Id="rId6" Type="http://schemas.openxmlformats.org/officeDocument/2006/relationships/image" Target="../media/image45.png"/><Relationship Id="rId5" Type="http://schemas.openxmlformats.org/officeDocument/2006/relationships/image" Target="../media/image37.png"/><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0.png"/><Relationship Id="rId5" Type="http://schemas.openxmlformats.org/officeDocument/2006/relationships/image" Target="../media/image37.png"/><Relationship Id="rId4"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APO%20Dashboard%20Video%201.wmv" TargetMode="External"/><Relationship Id="rId1" Type="http://schemas.microsoft.com/office/2007/relationships/media" Target="file:///D:\GEMS%20Training\GTA%20APO%20Dashboard%20Video%201.wmv" TargetMode="External"/><Relationship Id="rId6" Type="http://schemas.openxmlformats.org/officeDocument/2006/relationships/image" Target="../media/image53.png"/><Relationship Id="rId5" Type="http://schemas.openxmlformats.org/officeDocument/2006/relationships/image" Target="../media/image37.png"/><Relationship Id="rId4"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Creating%20an%20Issue.wmv" TargetMode="External"/><Relationship Id="rId1" Type="http://schemas.microsoft.com/office/2007/relationships/media" Target="file:///D:\GEMS%20Training\Creating%20an%20Issue.wmv" TargetMode="External"/><Relationship Id="rId5" Type="http://schemas.openxmlformats.org/officeDocument/2006/relationships/image" Target="../media/image55.png"/><Relationship Id="rId4"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Issue_Assign_Update_Accept.wmv" TargetMode="External"/><Relationship Id="rId1" Type="http://schemas.microsoft.com/office/2007/relationships/media" Target="file:///D:\GEMS%20Training\Issue_Assign_Update_Accept.wmv" TargetMode="Externa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73.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Report%20Track%20Close%20Issues.wmv" TargetMode="External"/><Relationship Id="rId1" Type="http://schemas.microsoft.com/office/2007/relationships/media" Target="file:///D:\GEMS%20Training\Report%20Track%20Close%20Issues.wmv" TargetMode="External"/><Relationship Id="rId5" Type="http://schemas.openxmlformats.org/officeDocument/2006/relationships/image" Target="../media/image64.png"/><Relationship Id="rId4"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Login%20and%20Change%20Password.wmv" TargetMode="External"/><Relationship Id="rId1" Type="http://schemas.microsoft.com/office/2007/relationships/media" Target="file:///D:\GEMS%20Training\Login%20and%20Change%20Password.wmv"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Initiating%20an%20AMI%20Proposal%20or%20Project.wmv" TargetMode="External"/><Relationship Id="rId1" Type="http://schemas.microsoft.com/office/2007/relationships/media" Target="file:///D:\GEMS%20Training\Initiating%20an%20AMI%20Proposal%20or%20Project.wmv" TargetMode="External"/><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GEMS%20Training\GTA%20APO%20Dashboard%20Video%202.wmv" TargetMode="External"/><Relationship Id="rId1" Type="http://schemas.microsoft.com/office/2007/relationships/media" Target="file:///D:\GEMS%20Training\GTA%20APO%20Dashboard%20Video%202.wmv" TargetMode="External"/><Relationship Id="rId6" Type="http://schemas.openxmlformats.org/officeDocument/2006/relationships/image" Target="../media/image80.png"/><Relationship Id="rId5" Type="http://schemas.openxmlformats.org/officeDocument/2006/relationships/image" Target="../media/image37.png"/><Relationship Id="rId4" Type="http://schemas.openxmlformats.org/officeDocument/2006/relationships/notesSlide" Target="../notesSlides/notesSlide8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923" y="1676401"/>
            <a:ext cx="8414426" cy="2938236"/>
          </a:xfrm>
        </p:spPr>
        <p:txBody>
          <a:bodyPr/>
          <a:lstStyle/>
          <a:p>
            <a:pPr algn="ctr">
              <a:defRPr/>
            </a:pPr>
            <a:r>
              <a:rPr lang="en-US" sz="4800" dirty="0">
                <a:effectLst>
                  <a:outerShdw blurRad="38100" dist="38100" dir="2700000" algn="tl">
                    <a:srgbClr val="000000">
                      <a:alpha val="43137"/>
                    </a:srgbClr>
                  </a:outerShdw>
                </a:effectLst>
                <a:latin typeface="Copperplate Gothic Light" pitchFamily="34" charset="0"/>
                <a:cs typeface="Aparajita" pitchFamily="34" charset="0"/>
              </a:rPr>
              <a:t>Georgia Enterprise Management Suite (GEMS) Training</a:t>
            </a:r>
          </a:p>
        </p:txBody>
      </p:sp>
      <p:sp>
        <p:nvSpPr>
          <p:cNvPr id="3" name="Subtitle 2"/>
          <p:cNvSpPr>
            <a:spLocks noGrp="1"/>
          </p:cNvSpPr>
          <p:nvPr>
            <p:ph type="subTitle" idx="1"/>
          </p:nvPr>
        </p:nvSpPr>
        <p:spPr>
          <a:xfrm>
            <a:off x="1370013" y="4585453"/>
            <a:ext cx="6400800" cy="1752600"/>
          </a:xfrm>
        </p:spPr>
        <p:txBody>
          <a:bodyPr/>
          <a:lstStyle/>
          <a:p>
            <a:pPr algn="l">
              <a:spcBef>
                <a:spcPct val="50000"/>
              </a:spcBef>
              <a:defRPr/>
            </a:pPr>
            <a:endParaRPr lang="en-US" sz="2400" dirty="0" smtClean="0">
              <a:solidFill>
                <a:schemeClr val="tx1"/>
              </a:solidFill>
              <a:effectLst>
                <a:outerShdw blurRad="38100" dist="38100" dir="2700000" algn="tl">
                  <a:srgbClr val="000000">
                    <a:alpha val="43137"/>
                  </a:srgbClr>
                </a:outerShdw>
              </a:effectLst>
              <a:latin typeface="Arial" charset="0"/>
            </a:endParaRPr>
          </a:p>
          <a:p>
            <a:pPr algn="l">
              <a:spcBef>
                <a:spcPct val="50000"/>
              </a:spcBef>
              <a:defRPr/>
            </a:pPr>
            <a:r>
              <a:rPr lang="en-US" sz="2400" dirty="0" smtClean="0">
                <a:solidFill>
                  <a:schemeClr val="tx1"/>
                </a:solidFill>
                <a:latin typeface="Georgia" panose="02040502050405020303" pitchFamily="18" charset="0"/>
              </a:rPr>
              <a:t>Created </a:t>
            </a:r>
            <a:r>
              <a:rPr lang="en-US" sz="2400" dirty="0">
                <a:solidFill>
                  <a:schemeClr val="tx1"/>
                </a:solidFill>
                <a:latin typeface="Georgia" panose="02040502050405020303" pitchFamily="18" charset="0"/>
              </a:rPr>
              <a:t>&amp; Presented by GTA </a:t>
            </a:r>
            <a:r>
              <a:rPr lang="en-US" sz="2400" dirty="0" smtClean="0">
                <a:solidFill>
                  <a:schemeClr val="tx1"/>
                </a:solidFill>
                <a:latin typeface="Georgia" panose="02040502050405020303" pitchFamily="18" charset="0"/>
              </a:rPr>
              <a:t>EPMO</a:t>
            </a:r>
          </a:p>
          <a:p>
            <a:pPr algn="l">
              <a:spcBef>
                <a:spcPct val="50000"/>
              </a:spcBef>
              <a:defRPr/>
            </a:pPr>
            <a:r>
              <a:rPr lang="en-US" sz="1200" dirty="0" smtClean="0">
                <a:solidFill>
                  <a:schemeClr val="tx1"/>
                </a:solidFill>
              </a:rPr>
              <a:t>Hank Oelze, PMP  404-463-5303</a:t>
            </a:r>
          </a:p>
          <a:p>
            <a:pPr algn="l">
              <a:spcBef>
                <a:spcPts val="600"/>
              </a:spcBef>
              <a:defRPr/>
            </a:pPr>
            <a:r>
              <a:rPr lang="en-US" sz="1200" dirty="0" smtClean="0">
                <a:solidFill>
                  <a:schemeClr val="tx1"/>
                </a:solidFill>
                <a:latin typeface="Georgia" panose="02040502050405020303" pitchFamily="18" charset="0"/>
              </a:rPr>
              <a:t>Version 3.5</a:t>
            </a:r>
            <a:endParaRPr lang="en-US" sz="1200" dirty="0">
              <a:solidFill>
                <a:schemeClr val="tx1"/>
              </a:solidFill>
              <a:latin typeface="Georgia" panose="02040502050405020303" pitchFamily="18" charset="0"/>
            </a:endParaRPr>
          </a:p>
        </p:txBody>
      </p:sp>
      <p:sp>
        <p:nvSpPr>
          <p:cNvPr id="5" name="Slide Number Placeholder 4"/>
          <p:cNvSpPr>
            <a:spLocks noGrp="1"/>
          </p:cNvSpPr>
          <p:nvPr>
            <p:ph type="sldNum" sz="quarter" idx="12"/>
          </p:nvPr>
        </p:nvSpPr>
        <p:spPr/>
        <p:txBody>
          <a:bodyPr/>
          <a:lstStyle/>
          <a:p>
            <a:pPr>
              <a:defRPr/>
            </a:pPr>
            <a:fld id="{67F56BB9-EA76-4437-AA0F-19473F3D18ED}" type="slidenum">
              <a:rPr lang="en-US" smtClean="0">
                <a:solidFill>
                  <a:schemeClr val="bg1"/>
                </a:solidFill>
              </a:rPr>
              <a:pPr>
                <a:defRPr/>
              </a:pPr>
              <a:t>1</a:t>
            </a:fld>
            <a:endParaRPr lang="en-US" dirty="0">
              <a:solidFill>
                <a:schemeClr val="bg1"/>
              </a:solidFill>
            </a:endParaRPr>
          </a:p>
        </p:txBody>
      </p:sp>
    </p:spTree>
    <p:extLst>
      <p:ext uri="{BB962C8B-B14F-4D97-AF65-F5344CB8AC3E}">
        <p14:creationId xmlns:p14="http://schemas.microsoft.com/office/powerpoint/2010/main" val="2262289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43426" y="660591"/>
            <a:ext cx="6629400" cy="450850"/>
          </a:xfrm>
        </p:spPr>
        <p:txBody>
          <a:bodyPr>
            <a:noAutofit/>
          </a:bodyPr>
          <a:lstStyle/>
          <a:p>
            <a:r>
              <a:rPr lang="en-US" sz="2800" dirty="0">
                <a:latin typeface="Georgia" panose="02040502050405020303" pitchFamily="18" charset="0"/>
                <a:cs typeface="Arial" pitchFamily="34" charset="0"/>
              </a:rPr>
              <a:t>Initial Screen </a:t>
            </a:r>
            <a:r>
              <a:rPr lang="en-US" sz="2800" dirty="0" smtClean="0">
                <a:latin typeface="Georgia" panose="02040502050405020303" pitchFamily="18" charset="0"/>
                <a:cs typeface="Arial" pitchFamily="34" charset="0"/>
              </a:rPr>
              <a:t>– GEMS </a:t>
            </a:r>
            <a:endParaRPr lang="en-US" sz="2800" dirty="0">
              <a:latin typeface="Georgia" panose="02040502050405020303" pitchFamily="18" charset="0"/>
              <a:cs typeface="Arial" pitchFamily="34" charset="0"/>
            </a:endParaRPr>
          </a:p>
        </p:txBody>
      </p:sp>
      <p:sp>
        <p:nvSpPr>
          <p:cNvPr id="2150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B7B92DC-651E-4AE6-964A-1A01E61476F9}" type="slidenum">
              <a:rPr lang="en-US" smtClean="0">
                <a:solidFill>
                  <a:schemeClr val="tx1"/>
                </a:solidFill>
                <a:latin typeface="+mj-lt"/>
              </a:rPr>
              <a:pPr eaLnBrk="1" hangingPunct="1"/>
              <a:t>10</a:t>
            </a:fld>
            <a:endParaRPr lang="en-US" dirty="0" smtClean="0">
              <a:solidFill>
                <a:schemeClr val="tx1"/>
              </a:solidFill>
              <a:latin typeface="+mj-lt"/>
            </a:endParaRPr>
          </a:p>
        </p:txBody>
      </p:sp>
      <p:pic>
        <p:nvPicPr>
          <p:cNvPr id="2" name="Picture 1"/>
          <p:cNvPicPr>
            <a:picLocks noChangeAspect="1"/>
          </p:cNvPicPr>
          <p:nvPr/>
        </p:nvPicPr>
        <p:blipFill>
          <a:blip r:embed="rId3"/>
          <a:stretch>
            <a:fillRect/>
          </a:stretch>
        </p:blipFill>
        <p:spPr>
          <a:xfrm>
            <a:off x="603848" y="1925053"/>
            <a:ext cx="7905226" cy="3919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60" y="506776"/>
            <a:ext cx="6629400" cy="749147"/>
          </a:xfrm>
        </p:spPr>
        <p:txBody>
          <a:bodyPr>
            <a:normAutofit/>
          </a:bodyPr>
          <a:lstStyle/>
          <a:p>
            <a:pPr>
              <a:defRPr/>
            </a:pPr>
            <a:r>
              <a:rPr lang="en-US" sz="2800" dirty="0">
                <a:latin typeface="Georgia" panose="02040502050405020303" pitchFamily="18" charset="0"/>
              </a:rPr>
              <a:t>Scorecards and KPIs - </a:t>
            </a:r>
            <a:r>
              <a:rPr lang="en-US" sz="2400" dirty="0">
                <a:solidFill>
                  <a:srgbClr val="0070C0"/>
                </a:solidFill>
                <a:latin typeface="Georgia" panose="02040502050405020303" pitchFamily="18" charset="0"/>
              </a:rPr>
              <a:t>Video</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100</a:t>
            </a:fld>
            <a:endParaRPr lang="en-US" dirty="0"/>
          </a:p>
        </p:txBody>
      </p:sp>
      <p:pic>
        <p:nvPicPr>
          <p:cNvPr id="7" name="GTA APO Dashboard Video 3 .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00200"/>
            <a:ext cx="8045450" cy="4525963"/>
          </a:xfrm>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915" y="1613808"/>
            <a:ext cx="8040636" cy="457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641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2" presetClass="mediacall" presetSubtype="0" fill="hold" nodeType="withEffect">
                                  <p:stCondLst>
                                    <p:cond delay="0"/>
                                  </p:stCondLst>
                                  <p:childTnLst>
                                    <p:cmd type="call" cmd="togglePause">
                                      <p:cBhvr>
                                        <p:cTn id="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53" y="1644650"/>
            <a:ext cx="7906078"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43426" y="595484"/>
            <a:ext cx="6629400" cy="581890"/>
          </a:xfrm>
        </p:spPr>
        <p:txBody>
          <a:bodyPr>
            <a:normAutofit/>
          </a:bodyPr>
          <a:lstStyle/>
          <a:p>
            <a:pPr>
              <a:defRPr/>
            </a:pPr>
            <a:r>
              <a:rPr lang="en-US" sz="2800" dirty="0">
                <a:latin typeface="Georgia" panose="02040502050405020303" pitchFamily="18" charset="0"/>
                <a:cs typeface="Arial" pitchFamily="34" charset="0"/>
              </a:rPr>
              <a:t>Project </a:t>
            </a:r>
            <a:r>
              <a:rPr lang="en-US" sz="2800" dirty="0" smtClean="0">
                <a:latin typeface="Georgia" panose="02040502050405020303" pitchFamily="18" charset="0"/>
                <a:cs typeface="Arial" pitchFamily="34" charset="0"/>
              </a:rPr>
              <a:t>Schedule </a:t>
            </a:r>
            <a:r>
              <a:rPr lang="en-US" sz="2800" dirty="0">
                <a:latin typeface="Georgia" panose="02040502050405020303" pitchFamily="18" charset="0"/>
                <a:cs typeface="Arial" pitchFamily="34" charset="0"/>
              </a:rPr>
              <a:t>Request</a:t>
            </a:r>
          </a:p>
        </p:txBody>
      </p:sp>
      <p:sp>
        <p:nvSpPr>
          <p:cNvPr id="4" name="Slide Number Placeholder 3"/>
          <p:cNvSpPr>
            <a:spLocks noGrp="1"/>
          </p:cNvSpPr>
          <p:nvPr>
            <p:ph type="sldNum" sz="quarter" idx="10"/>
          </p:nvPr>
        </p:nvSpPr>
        <p:spPr/>
        <p:txBody>
          <a:bodyPr/>
          <a:lstStyle/>
          <a:p>
            <a:pPr>
              <a:defRPr/>
            </a:pPr>
            <a:fld id="{48412E4B-5DFB-4F62-9FF1-6B182FD34120}" type="slidenum">
              <a:rPr lang="en-US" smtClean="0"/>
              <a:pPr>
                <a:defRPr/>
              </a:pPr>
              <a:t>101</a:t>
            </a:fld>
            <a:endParaRPr lang="en-US" dirty="0"/>
          </a:p>
        </p:txBody>
      </p:sp>
      <p:cxnSp>
        <p:nvCxnSpPr>
          <p:cNvPr id="9" name="Straight Arrow Connector 8"/>
          <p:cNvCxnSpPr/>
          <p:nvPr/>
        </p:nvCxnSpPr>
        <p:spPr bwMode="auto">
          <a:xfrm flipH="1">
            <a:off x="3158731" y="1974632"/>
            <a:ext cx="828340" cy="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014173" y="1736805"/>
            <a:ext cx="2059950" cy="475655"/>
          </a:xfrm>
          <a:prstGeom prst="rect">
            <a:avLst/>
          </a:prstGeom>
          <a:solidFill>
            <a:srgbClr val="CCFF33"/>
          </a:solidFill>
        </p:spPr>
        <p:txBody>
          <a:bodyPr wrap="square" rtlCol="0" anchor="ctr">
            <a:spAutoFit/>
          </a:bodyPr>
          <a:lstStyle/>
          <a:p>
            <a:pPr algn="l"/>
            <a:r>
              <a:rPr lang="en-US" sz="1400" dirty="0" smtClean="0">
                <a:solidFill>
                  <a:schemeClr val="tx1"/>
                </a:solidFill>
              </a:rPr>
              <a:t>Dashboard Comments Questionnaire</a:t>
            </a:r>
            <a:endParaRPr lang="en-US" sz="1400" dirty="0">
              <a:solidFill>
                <a:schemeClr val="tx1"/>
              </a:solidFill>
            </a:endParaRPr>
          </a:p>
        </p:txBody>
      </p:sp>
      <p:cxnSp>
        <p:nvCxnSpPr>
          <p:cNvPr id="12" name="Straight Arrow Connector 11"/>
          <p:cNvCxnSpPr/>
          <p:nvPr/>
        </p:nvCxnSpPr>
        <p:spPr bwMode="auto">
          <a:xfrm flipH="1">
            <a:off x="3133328" y="3843669"/>
            <a:ext cx="446819" cy="498634"/>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3963798" y="5483324"/>
            <a:ext cx="2818002" cy="307777"/>
          </a:xfrm>
          <a:prstGeom prst="rect">
            <a:avLst/>
          </a:prstGeom>
          <a:solidFill>
            <a:srgbClr val="CCFF33"/>
          </a:solidFill>
        </p:spPr>
        <p:txBody>
          <a:bodyPr wrap="square" rtlCol="0" anchor="ctr">
            <a:spAutoFit/>
          </a:bodyPr>
          <a:lstStyle/>
          <a:p>
            <a:pPr algn="l"/>
            <a:r>
              <a:rPr lang="en-US" sz="1400" dirty="0" smtClean="0">
                <a:solidFill>
                  <a:schemeClr val="tx1"/>
                </a:solidFill>
              </a:rPr>
              <a:t>Do </a:t>
            </a:r>
            <a:r>
              <a:rPr lang="en-US" sz="1400" b="1" dirty="0" smtClean="0">
                <a:solidFill>
                  <a:srgbClr val="FF0000"/>
                </a:solidFill>
              </a:rPr>
              <a:t>NOT</a:t>
            </a:r>
            <a:r>
              <a:rPr lang="en-US" sz="1400" dirty="0" smtClean="0">
                <a:solidFill>
                  <a:schemeClr val="tx1"/>
                </a:solidFill>
              </a:rPr>
              <a:t> Attach File From Here</a:t>
            </a:r>
            <a:endParaRPr lang="en-US" sz="1400" dirty="0">
              <a:solidFill>
                <a:schemeClr val="tx1"/>
              </a:solidFill>
            </a:endParaRPr>
          </a:p>
        </p:txBody>
      </p:sp>
      <p:cxnSp>
        <p:nvCxnSpPr>
          <p:cNvPr id="6" name="Straight Arrow Connector 5"/>
          <p:cNvCxnSpPr/>
          <p:nvPr/>
        </p:nvCxnSpPr>
        <p:spPr bwMode="auto">
          <a:xfrm flipH="1" flipV="1">
            <a:off x="2339280" y="5569414"/>
            <a:ext cx="1624518" cy="6779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2794838" y="3589308"/>
            <a:ext cx="1570617" cy="254361"/>
          </a:xfrm>
          <a:prstGeom prst="rect">
            <a:avLst/>
          </a:prstGeom>
          <a:solidFill>
            <a:srgbClr val="CCFF33"/>
          </a:solidFill>
        </p:spPr>
        <p:txBody>
          <a:bodyPr wrap="square" rtlCol="0" anchor="ctr">
            <a:spAutoFit/>
          </a:bodyPr>
          <a:lstStyle/>
          <a:p>
            <a:pPr algn="l"/>
            <a:r>
              <a:rPr lang="en-US" sz="1400" dirty="0" smtClean="0">
                <a:solidFill>
                  <a:schemeClr val="tx1"/>
                </a:solidFill>
              </a:rPr>
              <a:t>Specific Request</a:t>
            </a:r>
            <a:endParaRPr lang="en-US" sz="1400" dirty="0">
              <a:solidFill>
                <a:schemeClr val="tx1"/>
              </a:solidFill>
            </a:endParaRPr>
          </a:p>
        </p:txBody>
      </p:sp>
    </p:spTree>
    <p:extLst>
      <p:ext uri="{BB962C8B-B14F-4D97-AF65-F5344CB8AC3E}">
        <p14:creationId xmlns:p14="http://schemas.microsoft.com/office/powerpoint/2010/main" val="1459554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00199"/>
            <a:ext cx="7899400" cy="495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43426" y="595484"/>
            <a:ext cx="6629400" cy="581890"/>
          </a:xfrm>
        </p:spPr>
        <p:txBody>
          <a:bodyPr>
            <a:normAutofit/>
          </a:bodyPr>
          <a:lstStyle/>
          <a:p>
            <a:pPr>
              <a:defRPr/>
            </a:pPr>
            <a:r>
              <a:rPr lang="en-US" sz="2800" dirty="0">
                <a:latin typeface="Georgia" panose="02040502050405020303" pitchFamily="18" charset="0"/>
                <a:cs typeface="Arial" pitchFamily="34" charset="0"/>
              </a:rPr>
              <a:t>Project </a:t>
            </a:r>
            <a:r>
              <a:rPr lang="en-US" sz="2800" dirty="0" smtClean="0">
                <a:latin typeface="Georgia" panose="02040502050405020303" pitchFamily="18" charset="0"/>
                <a:cs typeface="Arial" pitchFamily="34" charset="0"/>
              </a:rPr>
              <a:t>Schedule - Attachments</a:t>
            </a:r>
            <a:endParaRPr lang="en-US" sz="2800" dirty="0">
              <a:latin typeface="Georgia" panose="02040502050405020303" pitchFamily="18" charset="0"/>
              <a:cs typeface="Arial" pitchFamily="34" charset="0"/>
            </a:endParaRPr>
          </a:p>
        </p:txBody>
      </p:sp>
      <p:sp>
        <p:nvSpPr>
          <p:cNvPr id="4" name="Slide Number Placeholder 3"/>
          <p:cNvSpPr>
            <a:spLocks noGrp="1"/>
          </p:cNvSpPr>
          <p:nvPr>
            <p:ph type="sldNum" sz="quarter" idx="10"/>
          </p:nvPr>
        </p:nvSpPr>
        <p:spPr/>
        <p:txBody>
          <a:bodyPr/>
          <a:lstStyle/>
          <a:p>
            <a:pPr>
              <a:defRPr/>
            </a:pPr>
            <a:fld id="{48412E4B-5DFB-4F62-9FF1-6B182FD34120}" type="slidenum">
              <a:rPr lang="en-US" smtClean="0"/>
              <a:pPr>
                <a:defRPr/>
              </a:pPr>
              <a:t>102</a:t>
            </a:fld>
            <a:endParaRPr lang="en-US" dirty="0"/>
          </a:p>
        </p:txBody>
      </p:sp>
      <p:sp>
        <p:nvSpPr>
          <p:cNvPr id="3" name="TextBox 2"/>
          <p:cNvSpPr txBox="1"/>
          <p:nvPr/>
        </p:nvSpPr>
        <p:spPr>
          <a:xfrm>
            <a:off x="1905000" y="5105400"/>
            <a:ext cx="4876800" cy="830997"/>
          </a:xfrm>
          <a:prstGeom prst="rect">
            <a:avLst/>
          </a:prstGeom>
          <a:solidFill>
            <a:srgbClr val="CCFF33"/>
          </a:solidFill>
          <a:ln>
            <a:solidFill>
              <a:srgbClr val="FF3300"/>
            </a:solidFill>
          </a:ln>
        </p:spPr>
        <p:txBody>
          <a:bodyPr wrap="square" rtlCol="0">
            <a:spAutoFit/>
          </a:bodyPr>
          <a:lstStyle/>
          <a:p>
            <a:pPr lvl="0" algn="l"/>
            <a:r>
              <a:rPr lang="en-US" sz="1200" dirty="0" smtClean="0">
                <a:solidFill>
                  <a:schemeClr val="tx1"/>
                </a:solidFill>
                <a:latin typeface="+mn-lt"/>
              </a:rPr>
              <a:t>Locate </a:t>
            </a:r>
            <a:r>
              <a:rPr lang="en-US" sz="1200" dirty="0">
                <a:solidFill>
                  <a:schemeClr val="tx1"/>
                </a:solidFill>
                <a:latin typeface="+mn-lt"/>
              </a:rPr>
              <a:t>your project schedule via the Browse, change Description </a:t>
            </a:r>
            <a:r>
              <a:rPr lang="en-US" sz="1200" dirty="0" smtClean="0">
                <a:solidFill>
                  <a:schemeClr val="tx1"/>
                </a:solidFill>
                <a:latin typeface="+mn-lt"/>
              </a:rPr>
              <a:t>and Attachment name to </a:t>
            </a:r>
            <a:r>
              <a:rPr lang="en-US" sz="1200" dirty="0">
                <a:solidFill>
                  <a:schemeClr val="tx1"/>
                </a:solidFill>
                <a:latin typeface="+mn-lt"/>
              </a:rPr>
              <a:t>reflect </a:t>
            </a:r>
            <a:r>
              <a:rPr lang="en-US" sz="1200" b="1" dirty="0" smtClean="0">
                <a:solidFill>
                  <a:schemeClr val="tx1"/>
                </a:solidFill>
                <a:latin typeface="+mn-lt"/>
              </a:rPr>
              <a:t>“</a:t>
            </a:r>
            <a:r>
              <a:rPr lang="en-US" sz="1200" b="1" u="sng" dirty="0" smtClean="0">
                <a:solidFill>
                  <a:schemeClr val="tx1"/>
                </a:solidFill>
                <a:latin typeface="+mn-lt"/>
              </a:rPr>
              <a:t>GEMS Project </a:t>
            </a:r>
            <a:r>
              <a:rPr lang="en-US" sz="1200" b="1" u="sng" dirty="0">
                <a:solidFill>
                  <a:schemeClr val="tx1"/>
                </a:solidFill>
                <a:latin typeface="+mn-lt"/>
              </a:rPr>
              <a:t>Name </a:t>
            </a:r>
            <a:r>
              <a:rPr lang="en-US" sz="1200" b="1" dirty="0">
                <a:solidFill>
                  <a:schemeClr val="tx1"/>
                </a:solidFill>
                <a:latin typeface="+mn-lt"/>
              </a:rPr>
              <a:t>&amp; Date”, </a:t>
            </a:r>
            <a:r>
              <a:rPr lang="en-US" sz="1200" dirty="0">
                <a:solidFill>
                  <a:schemeClr val="tx1"/>
                </a:solidFill>
                <a:latin typeface="+mn-lt"/>
              </a:rPr>
              <a:t>example, </a:t>
            </a:r>
            <a:r>
              <a:rPr lang="en-US" sz="1200" dirty="0" smtClean="0">
                <a:solidFill>
                  <a:schemeClr val="tx1"/>
                </a:solidFill>
                <a:latin typeface="+mn-lt"/>
              </a:rPr>
              <a:t>STARR</a:t>
            </a:r>
            <a:r>
              <a:rPr lang="en-US" sz="1200" dirty="0">
                <a:solidFill>
                  <a:schemeClr val="tx1"/>
                </a:solidFill>
                <a:latin typeface="+mn-lt"/>
              </a:rPr>
              <a:t>  </a:t>
            </a:r>
            <a:r>
              <a:rPr lang="en-US" sz="1200" dirty="0" smtClean="0">
                <a:solidFill>
                  <a:schemeClr val="tx1"/>
                </a:solidFill>
                <a:latin typeface="+mn-lt"/>
              </a:rPr>
              <a:t>05.30.14</a:t>
            </a:r>
            <a:r>
              <a:rPr lang="en-US" sz="1200" dirty="0">
                <a:solidFill>
                  <a:schemeClr val="tx1"/>
                </a:solidFill>
                <a:latin typeface="+mn-lt"/>
              </a:rPr>
              <a:t>. </a:t>
            </a:r>
          </a:p>
          <a:p>
            <a:pPr lvl="0" algn="l"/>
            <a:r>
              <a:rPr lang="en-US" sz="1200" dirty="0">
                <a:solidFill>
                  <a:schemeClr val="tx1"/>
                </a:solidFill>
                <a:latin typeface="+mn-lt"/>
              </a:rPr>
              <a:t>Select “Add</a:t>
            </a:r>
            <a:r>
              <a:rPr lang="en-US" sz="1200" dirty="0" smtClean="0">
                <a:solidFill>
                  <a:schemeClr val="tx1"/>
                </a:solidFill>
                <a:latin typeface="+mn-lt"/>
              </a:rPr>
              <a:t>”</a:t>
            </a:r>
            <a:endParaRPr lang="en-US" dirty="0">
              <a:solidFill>
                <a:schemeClr val="tx1"/>
              </a:solidFill>
            </a:endParaRPr>
          </a:p>
        </p:txBody>
      </p:sp>
      <p:sp>
        <p:nvSpPr>
          <p:cNvPr id="6" name="Rectangle 5"/>
          <p:cNvSpPr/>
          <p:nvPr/>
        </p:nvSpPr>
        <p:spPr>
          <a:xfrm>
            <a:off x="666750" y="4255077"/>
            <a:ext cx="914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42860" y="3164481"/>
            <a:ext cx="754380" cy="229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83756"/>
            <a:ext cx="2743201"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5226984" y="4693444"/>
            <a:ext cx="183216" cy="411956"/>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1770063" y="4194830"/>
            <a:ext cx="1524000" cy="523220"/>
          </a:xfrm>
          <a:prstGeom prst="rect">
            <a:avLst/>
          </a:prstGeom>
          <a:solidFill>
            <a:srgbClr val="CCFF33"/>
          </a:solidFill>
        </p:spPr>
        <p:txBody>
          <a:bodyPr wrap="square" rtlCol="0">
            <a:spAutoFit/>
          </a:bodyPr>
          <a:lstStyle/>
          <a:p>
            <a:r>
              <a:rPr lang="en-US" sz="1400" dirty="0" smtClean="0">
                <a:solidFill>
                  <a:schemeClr val="tx1"/>
                </a:solidFill>
              </a:rPr>
              <a:t>Select the Attachments tab</a:t>
            </a:r>
            <a:endParaRPr lang="en-US" sz="1400" dirty="0">
              <a:solidFill>
                <a:schemeClr val="tx1"/>
              </a:solidFill>
            </a:endParaRPr>
          </a:p>
        </p:txBody>
      </p:sp>
      <p:sp>
        <p:nvSpPr>
          <p:cNvPr id="11" name="TextBox 10"/>
          <p:cNvSpPr txBox="1"/>
          <p:nvPr/>
        </p:nvSpPr>
        <p:spPr>
          <a:xfrm>
            <a:off x="6096001" y="3048000"/>
            <a:ext cx="1295401" cy="523220"/>
          </a:xfrm>
          <a:prstGeom prst="rect">
            <a:avLst/>
          </a:prstGeom>
          <a:solidFill>
            <a:srgbClr val="CCFF33"/>
          </a:solidFill>
        </p:spPr>
        <p:txBody>
          <a:bodyPr wrap="square" rtlCol="0">
            <a:spAutoFit/>
          </a:bodyPr>
          <a:lstStyle/>
          <a:p>
            <a:r>
              <a:rPr lang="en-US" sz="1400" dirty="0" smtClean="0">
                <a:solidFill>
                  <a:schemeClr val="tx1"/>
                </a:solidFill>
              </a:rPr>
              <a:t>Select add attachment</a:t>
            </a:r>
            <a:endParaRPr lang="en-US" sz="1400" dirty="0">
              <a:solidFill>
                <a:schemeClr val="tx1"/>
              </a:solidFill>
            </a:endParaRPr>
          </a:p>
        </p:txBody>
      </p:sp>
      <p:sp>
        <p:nvSpPr>
          <p:cNvPr id="8" name="TextBox 7"/>
          <p:cNvSpPr txBox="1"/>
          <p:nvPr/>
        </p:nvSpPr>
        <p:spPr>
          <a:xfrm>
            <a:off x="4282787" y="3661124"/>
            <a:ext cx="692727" cy="189525"/>
          </a:xfrm>
          <a:prstGeom prst="rect">
            <a:avLst/>
          </a:prstGeom>
          <a:noFill/>
          <a:ln w="12700">
            <a:solidFill>
              <a:srgbClr val="FF0000"/>
            </a:solidFill>
          </a:ln>
        </p:spPr>
        <p:txBody>
          <a:bodyPr wrap="square" rtlCol="0">
            <a:spAutoFit/>
          </a:bodyPr>
          <a:lstStyle/>
          <a:p>
            <a:endParaRPr lang="en-US" dirty="0"/>
          </a:p>
        </p:txBody>
      </p:sp>
      <p:cxnSp>
        <p:nvCxnSpPr>
          <p:cNvPr id="13" name="Straight Arrow Connector 12"/>
          <p:cNvCxnSpPr/>
          <p:nvPr/>
        </p:nvCxnSpPr>
        <p:spPr>
          <a:xfrm flipH="1" flipV="1">
            <a:off x="4570414" y="3850650"/>
            <a:ext cx="656570" cy="1254750"/>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37227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0" grpId="0" animBg="1"/>
      <p:bldP spid="11"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55175"/>
            <a:ext cx="6629400" cy="659568"/>
          </a:xfrm>
        </p:spPr>
        <p:txBody>
          <a:bodyPr>
            <a:normAutofit/>
          </a:bodyPr>
          <a:lstStyle/>
          <a:p>
            <a:pPr>
              <a:defRPr/>
            </a:pPr>
            <a:r>
              <a:rPr lang="en-US" sz="2800" dirty="0">
                <a:latin typeface="Georgia" panose="02040502050405020303" pitchFamily="18" charset="0"/>
              </a:rPr>
              <a:t>Monitor Questionnaire Responses</a:t>
            </a:r>
          </a:p>
        </p:txBody>
      </p:sp>
      <p:sp>
        <p:nvSpPr>
          <p:cNvPr id="3" name="Content Placeholder 2"/>
          <p:cNvSpPr>
            <a:spLocks noGrp="1"/>
          </p:cNvSpPr>
          <p:nvPr>
            <p:ph idx="1"/>
          </p:nvPr>
        </p:nvSpPr>
        <p:spPr>
          <a:ln>
            <a:noFill/>
          </a:ln>
        </p:spPr>
        <p:txBody>
          <a:bodyPr/>
          <a:lstStyle/>
          <a:p>
            <a:pPr>
              <a:spcBef>
                <a:spcPct val="0"/>
              </a:spcBef>
            </a:pPr>
            <a:r>
              <a:rPr lang="en-US" b="0" dirty="0" smtClean="0">
                <a:solidFill>
                  <a:schemeClr val="tx1"/>
                </a:solidFill>
                <a:latin typeface="Georgia" panose="02040502050405020303" pitchFamily="18" charset="0"/>
                <a:ea typeface="+mj-ea"/>
                <a:cs typeface="+mj-cs"/>
              </a:rPr>
              <a:t>Remember – </a:t>
            </a:r>
            <a:r>
              <a:rPr lang="en-US" b="0" u="sng" dirty="0" smtClean="0">
                <a:solidFill>
                  <a:schemeClr val="tx1"/>
                </a:solidFill>
                <a:latin typeface="Georgia" panose="02040502050405020303" pitchFamily="18" charset="0"/>
                <a:ea typeface="+mj-ea"/>
                <a:cs typeface="+mj-cs"/>
              </a:rPr>
              <a:t>Questionnaires</a:t>
            </a:r>
            <a:r>
              <a:rPr lang="en-US" b="0" dirty="0" smtClean="0">
                <a:solidFill>
                  <a:schemeClr val="tx1"/>
                </a:solidFill>
                <a:latin typeface="Georgia" panose="02040502050405020303" pitchFamily="18" charset="0"/>
                <a:ea typeface="+mj-ea"/>
                <a:cs typeface="+mj-cs"/>
              </a:rPr>
              <a:t> drive the dials</a:t>
            </a:r>
            <a:r>
              <a:rPr lang="en-US" sz="2800" b="0" dirty="0" smtClean="0">
                <a:solidFill>
                  <a:schemeClr val="tx1"/>
                </a:solidFill>
                <a:latin typeface="Georgia" panose="02040502050405020303" pitchFamily="18" charset="0"/>
                <a:ea typeface="+mj-ea"/>
                <a:cs typeface="+mj-cs"/>
              </a:rPr>
              <a:t>.</a:t>
            </a:r>
          </a:p>
          <a:p>
            <a:pPr marL="0" indent="0">
              <a:spcBef>
                <a:spcPct val="0"/>
              </a:spcBef>
              <a:buNone/>
            </a:pPr>
            <a:endParaRPr lang="en-US" sz="2800" b="0" dirty="0" smtClean="0">
              <a:solidFill>
                <a:schemeClr val="tx1"/>
              </a:solidFill>
              <a:latin typeface="+mj-lt"/>
              <a:ea typeface="+mj-ea"/>
              <a:cs typeface="+mj-cs"/>
            </a:endParaRPr>
          </a:p>
          <a:p>
            <a:pPr marL="0" indent="0">
              <a:spcBef>
                <a:spcPct val="0"/>
              </a:spcBef>
              <a:buNone/>
            </a:pPr>
            <a:endParaRPr lang="en-US" sz="2800" b="0" dirty="0">
              <a:solidFill>
                <a:schemeClr val="tx1"/>
              </a:solidFill>
              <a:latin typeface="+mj-lt"/>
              <a:ea typeface="+mj-ea"/>
              <a:cs typeface="+mj-cs"/>
            </a:endParaRPr>
          </a:p>
          <a:p>
            <a:pPr marL="0" indent="0">
              <a:spcBef>
                <a:spcPct val="0"/>
              </a:spcBef>
              <a:buNone/>
            </a:pPr>
            <a:endParaRPr lang="en-US" sz="2800" b="0" dirty="0" smtClean="0">
              <a:solidFill>
                <a:schemeClr val="tx1"/>
              </a:solidFill>
              <a:latin typeface="+mj-lt"/>
              <a:ea typeface="+mj-ea"/>
              <a:cs typeface="+mj-cs"/>
            </a:endParaRPr>
          </a:p>
          <a:p>
            <a:pPr>
              <a:spcBef>
                <a:spcPct val="0"/>
              </a:spcBef>
            </a:pPr>
            <a:endParaRPr lang="en-US" b="0" dirty="0" smtClean="0">
              <a:solidFill>
                <a:schemeClr val="tx1"/>
              </a:solidFill>
              <a:latin typeface="+mj-lt"/>
              <a:ea typeface="+mj-ea"/>
              <a:cs typeface="+mj-cs"/>
            </a:endParaRPr>
          </a:p>
          <a:p>
            <a:pPr>
              <a:spcBef>
                <a:spcPct val="0"/>
              </a:spcBef>
            </a:pPr>
            <a:r>
              <a:rPr lang="en-US" b="0" dirty="0" smtClean="0">
                <a:solidFill>
                  <a:schemeClr val="tx1"/>
                </a:solidFill>
                <a:latin typeface="Georgia" panose="02040502050405020303" pitchFamily="18" charset="0"/>
                <a:ea typeface="+mj-ea"/>
                <a:cs typeface="+mj-cs"/>
              </a:rPr>
              <a:t>You, as the PM, should monitor the responses to ensure there are no surprises.  </a:t>
            </a:r>
          </a:p>
          <a:p>
            <a:pPr>
              <a:spcBef>
                <a:spcPct val="0"/>
              </a:spcBef>
            </a:pPr>
            <a:endParaRPr lang="en-US" b="0" dirty="0">
              <a:solidFill>
                <a:schemeClr val="tx1"/>
              </a:solidFill>
              <a:latin typeface="Georgia" panose="02040502050405020303" pitchFamily="18" charset="0"/>
              <a:ea typeface="+mj-ea"/>
              <a:cs typeface="+mj-cs"/>
            </a:endParaRPr>
          </a:p>
          <a:p>
            <a:pPr>
              <a:spcBef>
                <a:spcPct val="0"/>
              </a:spcBef>
            </a:pPr>
            <a:r>
              <a:rPr lang="en-US" b="0" dirty="0" smtClean="0">
                <a:solidFill>
                  <a:schemeClr val="tx1"/>
                </a:solidFill>
                <a:latin typeface="Georgia" panose="02040502050405020303" pitchFamily="18" charset="0"/>
                <a:ea typeface="+mj-ea"/>
                <a:cs typeface="+mj-cs"/>
              </a:rPr>
              <a:t>The responses should be evaluated before you enter your monthly comments. </a:t>
            </a:r>
            <a:endParaRPr lang="en-US" b="0" dirty="0">
              <a:solidFill>
                <a:schemeClr val="tx1"/>
              </a:solidFill>
              <a:latin typeface="Georgia" panose="02040502050405020303" pitchFamily="18" charset="0"/>
              <a:ea typeface="+mj-ea"/>
              <a:cs typeface="+mj-cs"/>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103</a:t>
            </a:fld>
            <a:endParaRPr lang="en-US" dirty="0"/>
          </a:p>
        </p:txBody>
      </p:sp>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066" y="2373028"/>
            <a:ext cx="5936860" cy="115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584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24" y="502592"/>
            <a:ext cx="7772400" cy="762000"/>
          </a:xfrm>
        </p:spPr>
        <p:txBody>
          <a:bodyPr>
            <a:normAutofit/>
          </a:bodyPr>
          <a:lstStyle/>
          <a:p>
            <a:pPr marL="0" indent="0">
              <a:defRPr/>
            </a:pPr>
            <a:r>
              <a:rPr lang="en-US" sz="2800" dirty="0">
                <a:latin typeface="Georgia" panose="02040502050405020303" pitchFamily="18" charset="0"/>
              </a:rPr>
              <a:t>Key Performance Indicators</a:t>
            </a:r>
          </a:p>
        </p:txBody>
      </p:sp>
      <p:sp>
        <p:nvSpPr>
          <p:cNvPr id="3" name="Content Placeholder 2"/>
          <p:cNvSpPr>
            <a:spLocks noGrp="1"/>
          </p:cNvSpPr>
          <p:nvPr>
            <p:ph idx="1"/>
          </p:nvPr>
        </p:nvSpPr>
        <p:spPr>
          <a:xfrm>
            <a:off x="3048000" y="1538332"/>
            <a:ext cx="4038600" cy="5234782"/>
          </a:xfrm>
          <a:ln>
            <a:noFill/>
          </a:ln>
        </p:spPr>
        <p:txBody>
          <a:bodyPr/>
          <a:lstStyle/>
          <a:p>
            <a:pPr marL="0" indent="0">
              <a:buNone/>
            </a:pPr>
            <a:r>
              <a:rPr lang="en-US" sz="1400" b="0" i="1" dirty="0" smtClean="0">
                <a:latin typeface="Georgia" panose="02040502050405020303" pitchFamily="18" charset="0"/>
              </a:rPr>
              <a:t>Communication</a:t>
            </a:r>
            <a:endParaRPr lang="en-US" sz="1400" b="0" dirty="0">
              <a:latin typeface="Georgia" panose="02040502050405020303" pitchFamily="18" charset="0"/>
            </a:endParaRPr>
          </a:p>
          <a:p>
            <a:pPr lvl="0"/>
            <a:r>
              <a:rPr lang="en-US" sz="1400" b="0" i="1" dirty="0">
                <a:latin typeface="Georgia" panose="02040502050405020303" pitchFamily="18" charset="0"/>
              </a:rPr>
              <a:t>Quality of communication, both upwards and downwards</a:t>
            </a:r>
          </a:p>
          <a:p>
            <a:pPr lvl="0"/>
            <a:r>
              <a:rPr lang="en-US" sz="1400" b="0" i="1" dirty="0">
                <a:latin typeface="Georgia" panose="02040502050405020303" pitchFamily="18" charset="0"/>
              </a:rPr>
              <a:t>Level of training for customers/users</a:t>
            </a:r>
          </a:p>
          <a:p>
            <a:pPr lvl="0"/>
            <a:r>
              <a:rPr lang="en-US" sz="1400" b="0" i="1" dirty="0">
                <a:latin typeface="Georgia" panose="02040502050405020303" pitchFamily="18" charset="0"/>
              </a:rPr>
              <a:t>Sufficiency of project status reporting to all stakeholders</a:t>
            </a:r>
          </a:p>
          <a:p>
            <a:pPr lvl="0"/>
            <a:r>
              <a:rPr lang="en-US" sz="1400" b="0" i="1" dirty="0">
                <a:latin typeface="Georgia" panose="02040502050405020303" pitchFamily="18" charset="0"/>
              </a:rPr>
              <a:t>Requirements defined and communicated well enough to move </a:t>
            </a:r>
            <a:r>
              <a:rPr lang="en-US" sz="1400" b="0" i="1" dirty="0" smtClean="0">
                <a:latin typeface="Georgia" panose="02040502050405020303" pitchFamily="18" charset="0"/>
              </a:rPr>
              <a:t>forward</a:t>
            </a:r>
            <a:endParaRPr lang="en-US" sz="1400" b="0" i="1" dirty="0">
              <a:latin typeface="Georgia" panose="02040502050405020303" pitchFamily="18" charset="0"/>
            </a:endParaRPr>
          </a:p>
          <a:p>
            <a:pPr marL="0" indent="0">
              <a:buNone/>
            </a:pPr>
            <a:r>
              <a:rPr lang="en-US" sz="1400" b="0" i="1" dirty="0">
                <a:latin typeface="Georgia" panose="02040502050405020303" pitchFamily="18" charset="0"/>
              </a:rPr>
              <a:t>Cost</a:t>
            </a:r>
            <a:endParaRPr lang="en-US" sz="1400" b="0" dirty="0">
              <a:latin typeface="Georgia" panose="02040502050405020303" pitchFamily="18" charset="0"/>
            </a:endParaRPr>
          </a:p>
          <a:p>
            <a:pPr lvl="0"/>
            <a:r>
              <a:rPr lang="en-US" sz="1400" b="0" i="1" dirty="0">
                <a:latin typeface="Georgia" panose="02040502050405020303" pitchFamily="18" charset="0"/>
              </a:rPr>
              <a:t>Confidence that budget contingency amount is sufficient</a:t>
            </a:r>
          </a:p>
          <a:p>
            <a:pPr lvl="0"/>
            <a:r>
              <a:rPr lang="en-US" sz="1400" b="0" i="1" dirty="0">
                <a:latin typeface="Georgia" panose="02040502050405020303" pitchFamily="18" charset="0"/>
              </a:rPr>
              <a:t>Sustainability model that is defined and regularly reviewed</a:t>
            </a:r>
          </a:p>
          <a:p>
            <a:pPr lvl="0"/>
            <a:r>
              <a:rPr lang="en-US" sz="1400" b="0" i="1" dirty="0">
                <a:latin typeface="Georgia" panose="02040502050405020303" pitchFamily="18" charset="0"/>
              </a:rPr>
              <a:t>Project-to-date costs meeting expectations</a:t>
            </a:r>
          </a:p>
          <a:p>
            <a:pPr marL="0" indent="0">
              <a:buNone/>
            </a:pPr>
            <a:endParaRPr lang="en-US" sz="1100" dirty="0">
              <a:latin typeface="Georgia" panose="02040502050405020303" pitchFamily="18" charset="0"/>
            </a:endParaRPr>
          </a:p>
          <a:p>
            <a:pPr marL="0" indent="0">
              <a:buNone/>
            </a:pPr>
            <a:r>
              <a:rPr lang="en-US" sz="1400" b="0" i="1" dirty="0">
                <a:latin typeface="Georgia" panose="02040502050405020303" pitchFamily="18" charset="0"/>
              </a:rPr>
              <a:t>Issue Management</a:t>
            </a:r>
            <a:endParaRPr lang="en-US" sz="1400" b="0" dirty="0">
              <a:latin typeface="Georgia" panose="02040502050405020303" pitchFamily="18" charset="0"/>
            </a:endParaRPr>
          </a:p>
          <a:p>
            <a:pPr lvl="0"/>
            <a:r>
              <a:rPr lang="en-US" sz="1400" b="0" i="1" dirty="0">
                <a:latin typeface="Georgia" panose="02040502050405020303" pitchFamily="18" charset="0"/>
              </a:rPr>
              <a:t>Effectiveness of issue management occurring</a:t>
            </a:r>
          </a:p>
          <a:p>
            <a:pPr lvl="0"/>
            <a:r>
              <a:rPr lang="en-US" sz="1400" b="0" i="1" dirty="0">
                <a:latin typeface="Georgia" panose="02040502050405020303" pitchFamily="18" charset="0"/>
              </a:rPr>
              <a:t>Escalation path in place for all issues</a:t>
            </a:r>
          </a:p>
          <a:p>
            <a:pPr lvl="0"/>
            <a:r>
              <a:rPr lang="en-US" sz="1400" b="0" i="1" dirty="0">
                <a:latin typeface="Georgia" panose="02040502050405020303" pitchFamily="18" charset="0"/>
              </a:rPr>
              <a:t>Timely resolution of issues</a:t>
            </a:r>
          </a:p>
          <a:p>
            <a:endParaRPr lang="en-US" sz="1400" b="0" dirty="0"/>
          </a:p>
        </p:txBody>
      </p:sp>
      <p:sp>
        <p:nvSpPr>
          <p:cNvPr id="4" name="Slide Number Placeholder 3"/>
          <p:cNvSpPr>
            <a:spLocks noGrp="1"/>
          </p:cNvSpPr>
          <p:nvPr>
            <p:ph type="sldNum" sz="quarter" idx="12"/>
          </p:nvPr>
        </p:nvSpPr>
        <p:spPr>
          <a:prstGeom prst="rect">
            <a:avLst/>
          </a:prstGeom>
        </p:spPr>
        <p:txBody>
          <a:bodyPr/>
          <a:lstStyle/>
          <a:p>
            <a:pPr>
              <a:defRPr/>
            </a:pPr>
            <a:fld id="{68DB53E8-86E2-4CBB-874A-BEE738E8984C}" type="slidenum">
              <a:rPr lang="en-US" smtClean="0"/>
              <a:pPr>
                <a:defRPr/>
              </a:pPr>
              <a:t>104</a:t>
            </a:fld>
            <a:endParaRPr lang="en-US" dirty="0"/>
          </a:p>
        </p:txBody>
      </p:sp>
      <p:pic>
        <p:nvPicPr>
          <p:cNvPr id="2050" name="Picture 2" descr="GEMS_Communication Dash Di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392" y="1524000"/>
            <a:ext cx="1078415" cy="1425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1" name="Picture 3" descr="GEMS_COSTDash D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563" y="3200400"/>
            <a:ext cx="1154615" cy="1526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2" name="Picture 4" descr="GEMS_ISSUE Dash Dia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6995" y="4953000"/>
            <a:ext cx="1116516" cy="1455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52442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28" y="515552"/>
            <a:ext cx="6629400" cy="762000"/>
          </a:xfrm>
        </p:spPr>
        <p:txBody>
          <a:bodyPr>
            <a:normAutofit/>
          </a:bodyPr>
          <a:lstStyle/>
          <a:p>
            <a:pPr>
              <a:defRPr/>
            </a:pPr>
            <a:r>
              <a:rPr lang="en-US" sz="2800" dirty="0">
                <a:latin typeface="Georgia" panose="02040502050405020303" pitchFamily="18" charset="0"/>
              </a:rPr>
              <a:t>Key Performance Indicators</a:t>
            </a:r>
          </a:p>
        </p:txBody>
      </p:sp>
      <p:sp>
        <p:nvSpPr>
          <p:cNvPr id="5" name="Content Placeholder 2"/>
          <p:cNvSpPr>
            <a:spLocks noGrp="1"/>
          </p:cNvSpPr>
          <p:nvPr>
            <p:ph idx="1"/>
          </p:nvPr>
        </p:nvSpPr>
        <p:spPr>
          <a:xfrm>
            <a:off x="3352800" y="1384971"/>
            <a:ext cx="3886200" cy="5257800"/>
          </a:xfrm>
          <a:ln>
            <a:noFill/>
          </a:ln>
        </p:spPr>
        <p:txBody>
          <a:bodyPr/>
          <a:lstStyle/>
          <a:p>
            <a:endParaRPr lang="en-US" sz="900" dirty="0"/>
          </a:p>
          <a:p>
            <a:pPr marL="0" indent="0">
              <a:buNone/>
            </a:pPr>
            <a:r>
              <a:rPr lang="en-US" sz="1400" b="0" i="1" dirty="0">
                <a:latin typeface="Georgia" panose="02040502050405020303" pitchFamily="18" charset="0"/>
              </a:rPr>
              <a:t>Quality</a:t>
            </a:r>
            <a:endParaRPr lang="en-US" sz="1400" b="0" dirty="0">
              <a:latin typeface="Georgia" panose="02040502050405020303" pitchFamily="18" charset="0"/>
            </a:endParaRPr>
          </a:p>
          <a:p>
            <a:pPr lvl="0"/>
            <a:r>
              <a:rPr lang="en-US" sz="1400" b="0" i="1" dirty="0">
                <a:latin typeface="Georgia" panose="02040502050405020303" pitchFamily="18" charset="0"/>
              </a:rPr>
              <a:t>Acceptability of deliverables reviewed during last reporting period</a:t>
            </a:r>
          </a:p>
          <a:p>
            <a:pPr lvl="0"/>
            <a:r>
              <a:rPr lang="en-US" sz="1400" b="0" i="1" dirty="0">
                <a:latin typeface="Georgia" panose="02040502050405020303" pitchFamily="18" charset="0"/>
              </a:rPr>
              <a:t>Satisfaction with quality of work product to date</a:t>
            </a:r>
          </a:p>
          <a:p>
            <a:pPr lvl="0"/>
            <a:r>
              <a:rPr lang="en-US" sz="1400" b="0" i="1" dirty="0">
                <a:latin typeface="Georgia" panose="02040502050405020303" pitchFamily="18" charset="0"/>
              </a:rPr>
              <a:t>Success criteria well defined</a:t>
            </a:r>
          </a:p>
          <a:p>
            <a:endParaRPr lang="en-US" sz="1400" dirty="0">
              <a:latin typeface="Georgia" panose="02040502050405020303" pitchFamily="18" charset="0"/>
            </a:endParaRPr>
          </a:p>
          <a:p>
            <a:pPr marL="0" indent="0">
              <a:buNone/>
            </a:pPr>
            <a:r>
              <a:rPr lang="en-US" sz="1400" b="0" i="1" dirty="0">
                <a:latin typeface="Georgia" panose="02040502050405020303" pitchFamily="18" charset="0"/>
              </a:rPr>
              <a:t>Risk Management</a:t>
            </a:r>
            <a:endParaRPr lang="en-US" sz="1400" b="0" dirty="0">
              <a:latin typeface="Georgia" panose="02040502050405020303" pitchFamily="18" charset="0"/>
            </a:endParaRPr>
          </a:p>
          <a:p>
            <a:pPr lvl="0"/>
            <a:r>
              <a:rPr lang="en-US" sz="1400" b="0" i="1" dirty="0">
                <a:latin typeface="Georgia" panose="02040502050405020303" pitchFamily="18" charset="0"/>
              </a:rPr>
              <a:t>Effectiveness of risk management occurring</a:t>
            </a:r>
          </a:p>
          <a:p>
            <a:pPr lvl="0"/>
            <a:r>
              <a:rPr lang="en-US" sz="1400" b="0" i="1" dirty="0">
                <a:latin typeface="Georgia" panose="02040502050405020303" pitchFamily="18" charset="0"/>
              </a:rPr>
              <a:t>Documented response strategies for risks</a:t>
            </a:r>
          </a:p>
          <a:p>
            <a:pPr lvl="0"/>
            <a:r>
              <a:rPr lang="en-US" sz="1400" b="0" i="1" dirty="0">
                <a:latin typeface="Georgia" panose="02040502050405020303" pitchFamily="18" charset="0"/>
              </a:rPr>
              <a:t>Level of risk carried by the project</a:t>
            </a:r>
          </a:p>
          <a:p>
            <a:endParaRPr lang="en-US" sz="1400" b="0" dirty="0" smtClean="0">
              <a:latin typeface="Georgia" panose="02040502050405020303" pitchFamily="18" charset="0"/>
            </a:endParaRPr>
          </a:p>
          <a:p>
            <a:pPr marL="0" indent="0">
              <a:buNone/>
            </a:pPr>
            <a:endParaRPr lang="en-US" sz="1400" dirty="0">
              <a:latin typeface="Georgia" panose="02040502050405020303" pitchFamily="18" charset="0"/>
            </a:endParaRPr>
          </a:p>
          <a:p>
            <a:pPr marL="0" indent="0">
              <a:buNone/>
            </a:pPr>
            <a:r>
              <a:rPr lang="en-US" sz="1400" b="0" i="1" dirty="0">
                <a:latin typeface="Georgia" panose="02040502050405020303" pitchFamily="18" charset="0"/>
              </a:rPr>
              <a:t>Schedule</a:t>
            </a:r>
            <a:endParaRPr lang="en-US" sz="1400" b="0" dirty="0">
              <a:latin typeface="Georgia" panose="02040502050405020303" pitchFamily="18" charset="0"/>
            </a:endParaRPr>
          </a:p>
          <a:p>
            <a:pPr lvl="0"/>
            <a:r>
              <a:rPr lang="en-US" sz="1400" b="0" i="1" dirty="0">
                <a:latin typeface="Georgia" panose="02040502050405020303" pitchFamily="18" charset="0"/>
              </a:rPr>
              <a:t>Confidence in viability of the schedule</a:t>
            </a:r>
          </a:p>
          <a:p>
            <a:pPr lvl="0"/>
            <a:r>
              <a:rPr lang="en-US" sz="1400" b="0" i="1" dirty="0">
                <a:latin typeface="Georgia" panose="02040502050405020303" pitchFamily="18" charset="0"/>
              </a:rPr>
              <a:t>Performance against the schedule (SPI)</a:t>
            </a:r>
          </a:p>
          <a:p>
            <a:pPr lvl="0"/>
            <a:r>
              <a:rPr lang="en-US" sz="1400" b="0" i="1" dirty="0">
                <a:latin typeface="Georgia" panose="02040502050405020303" pitchFamily="18" charset="0"/>
              </a:rPr>
              <a:t>Changes to schedule expectations</a:t>
            </a:r>
          </a:p>
          <a:p>
            <a:pPr lvl="0"/>
            <a:r>
              <a:rPr lang="en-US" sz="1400" b="0" i="1" dirty="0">
                <a:latin typeface="Georgia" panose="02040502050405020303" pitchFamily="18" charset="0"/>
              </a:rPr>
              <a:t>Submission of schedule into </a:t>
            </a:r>
            <a:r>
              <a:rPr lang="en-US" sz="1400" b="0" i="1" dirty="0" smtClean="0">
                <a:latin typeface="Georgia" panose="02040502050405020303" pitchFamily="18" charset="0"/>
              </a:rPr>
              <a:t>tool</a:t>
            </a:r>
            <a:endParaRPr lang="en-US" sz="1400" b="0" i="1" dirty="0">
              <a:latin typeface="Georgia" panose="02040502050405020303" pitchFamily="18" charset="0"/>
            </a:endParaRPr>
          </a:p>
        </p:txBody>
      </p:sp>
      <p:sp>
        <p:nvSpPr>
          <p:cNvPr id="4" name="Slide Number Placeholder 3"/>
          <p:cNvSpPr>
            <a:spLocks noGrp="1"/>
          </p:cNvSpPr>
          <p:nvPr>
            <p:ph type="sldNum" sz="quarter" idx="12"/>
          </p:nvPr>
        </p:nvSpPr>
        <p:spPr>
          <a:prstGeom prst="rect">
            <a:avLst/>
          </a:prstGeom>
        </p:spPr>
        <p:txBody>
          <a:bodyPr/>
          <a:lstStyle/>
          <a:p>
            <a:pPr>
              <a:defRPr/>
            </a:pPr>
            <a:fld id="{68DB53E8-86E2-4CBB-874A-BEE738E8984C}" type="slidenum">
              <a:rPr lang="en-US" smtClean="0"/>
              <a:pPr>
                <a:defRPr/>
              </a:pPr>
              <a:t>105</a:t>
            </a:fld>
            <a:endParaRPr lang="en-US" dirty="0"/>
          </a:p>
        </p:txBody>
      </p:sp>
      <p:pic>
        <p:nvPicPr>
          <p:cNvPr id="6" name="Picture 5" descr="GEMS_Quality Dash Dia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104" y="1553214"/>
            <a:ext cx="1110745"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GEMS_RISK Dash D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304" y="3124200"/>
            <a:ext cx="1110745" cy="1468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7" descr="GEMS_SCHEDULE Dash Dia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5018" y="4897880"/>
            <a:ext cx="1066800" cy="1362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001465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6" y="593465"/>
            <a:ext cx="7148058" cy="581404"/>
          </a:xfrm>
        </p:spPr>
        <p:txBody>
          <a:bodyPr>
            <a:noAutofit/>
          </a:bodyPr>
          <a:lstStyle/>
          <a:p>
            <a:pPr>
              <a:defRPr/>
            </a:pPr>
            <a:r>
              <a:rPr lang="en-US" sz="2800" dirty="0">
                <a:latin typeface="Georgia" panose="02040502050405020303" pitchFamily="18" charset="0"/>
              </a:rPr>
              <a:t>Reviewing Questionnaire Responses - </a:t>
            </a:r>
            <a:r>
              <a:rPr lang="en-US" sz="2400" dirty="0">
                <a:solidFill>
                  <a:srgbClr val="0070C0"/>
                </a:solidFill>
                <a:latin typeface="Georgia" panose="02040502050405020303" pitchFamily="18" charset="0"/>
              </a:rPr>
              <a:t>Video</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106</a:t>
            </a:fld>
            <a:endParaRPr lang="en-US" dirty="0"/>
          </a:p>
        </p:txBody>
      </p:sp>
      <p:pic>
        <p:nvPicPr>
          <p:cNvPr id="5" name="GTA APO Dashboard Video 4.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38300"/>
            <a:ext cx="7853367" cy="4487863"/>
          </a:xfrm>
        </p:spPr>
      </p:pic>
      <p:pic>
        <p:nvPicPr>
          <p:cNvPr id="1034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13" y="1638300"/>
            <a:ext cx="7899400" cy="465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33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76477" y="527853"/>
            <a:ext cx="6629400" cy="705677"/>
          </a:xfrm>
        </p:spPr>
        <p:txBody>
          <a:bodyPr>
            <a:normAutofit/>
          </a:bodyPr>
          <a:lstStyle/>
          <a:p>
            <a:pPr>
              <a:defRPr/>
            </a:pPr>
            <a:r>
              <a:rPr lang="en-US" sz="2800" dirty="0">
                <a:latin typeface="Georgia" panose="02040502050405020303" pitchFamily="18" charset="0"/>
              </a:rPr>
              <a:t>Critical Panel Requirements</a:t>
            </a:r>
          </a:p>
        </p:txBody>
      </p:sp>
      <p:sp>
        <p:nvSpPr>
          <p:cNvPr id="2" name="Content Placeholder 1"/>
          <p:cNvSpPr>
            <a:spLocks noGrp="1"/>
          </p:cNvSpPr>
          <p:nvPr>
            <p:ph idx="1"/>
          </p:nvPr>
        </p:nvSpPr>
        <p:spPr>
          <a:xfrm>
            <a:off x="569913" y="1454727"/>
            <a:ext cx="7899399" cy="4569555"/>
          </a:xfrm>
          <a:ln>
            <a:noFill/>
          </a:ln>
        </p:spPr>
        <p:txBody>
          <a:bodyPr>
            <a:normAutofit fontScale="92500"/>
          </a:bodyPr>
          <a:lstStyle/>
          <a:p>
            <a:pPr>
              <a:lnSpc>
                <a:spcPct val="150000"/>
              </a:lnSpc>
              <a:spcBef>
                <a:spcPct val="0"/>
              </a:spcBef>
            </a:pPr>
            <a:r>
              <a:rPr lang="en-US" b="0" dirty="0">
                <a:solidFill>
                  <a:schemeClr val="tx1"/>
                </a:solidFill>
                <a:latin typeface="Georgia" panose="02040502050405020303" pitchFamily="18" charset="0"/>
              </a:rPr>
              <a:t>Revise Project Assignments as Necessary</a:t>
            </a:r>
          </a:p>
          <a:p>
            <a:pPr>
              <a:lnSpc>
                <a:spcPct val="150000"/>
              </a:lnSpc>
              <a:spcBef>
                <a:spcPct val="0"/>
              </a:spcBef>
            </a:pPr>
            <a:r>
              <a:rPr lang="en-US" b="0" dirty="0" smtClean="0">
                <a:solidFill>
                  <a:schemeClr val="tx1"/>
                </a:solidFill>
                <a:latin typeface="Georgia" panose="02040502050405020303" pitchFamily="18" charset="0"/>
              </a:rPr>
              <a:t>Ensure </a:t>
            </a:r>
            <a:r>
              <a:rPr lang="en-US" b="0" dirty="0">
                <a:solidFill>
                  <a:schemeClr val="tx1"/>
                </a:solidFill>
                <a:latin typeface="Georgia" panose="02040502050405020303" pitchFamily="18" charset="0"/>
              </a:rPr>
              <a:t>Completion of Questionnaires </a:t>
            </a:r>
          </a:p>
          <a:p>
            <a:pPr>
              <a:lnSpc>
                <a:spcPct val="150000"/>
              </a:lnSpc>
              <a:spcBef>
                <a:spcPct val="0"/>
              </a:spcBef>
            </a:pPr>
            <a:r>
              <a:rPr lang="en-US" b="0" dirty="0">
                <a:solidFill>
                  <a:schemeClr val="tx1"/>
                </a:solidFill>
                <a:latin typeface="Georgia" panose="02040502050405020303" pitchFamily="18" charset="0"/>
              </a:rPr>
              <a:t>Update Risk Log </a:t>
            </a:r>
            <a:endParaRPr lang="en-US" b="0" dirty="0" smtClean="0">
              <a:solidFill>
                <a:schemeClr val="tx1"/>
              </a:solidFill>
              <a:latin typeface="Georgia" panose="02040502050405020303" pitchFamily="18" charset="0"/>
            </a:endParaRPr>
          </a:p>
          <a:p>
            <a:pPr>
              <a:lnSpc>
                <a:spcPct val="150000"/>
              </a:lnSpc>
              <a:spcBef>
                <a:spcPct val="0"/>
              </a:spcBef>
            </a:pPr>
            <a:r>
              <a:rPr lang="en-US" b="0" dirty="0" smtClean="0">
                <a:solidFill>
                  <a:schemeClr val="tx1"/>
                </a:solidFill>
                <a:latin typeface="Georgia" panose="02040502050405020303" pitchFamily="18" charset="0"/>
              </a:rPr>
              <a:t>Update Issues</a:t>
            </a:r>
          </a:p>
          <a:p>
            <a:pPr>
              <a:lnSpc>
                <a:spcPct val="150000"/>
              </a:lnSpc>
              <a:spcBef>
                <a:spcPct val="0"/>
              </a:spcBef>
            </a:pPr>
            <a:r>
              <a:rPr lang="en-US" b="0" dirty="0">
                <a:solidFill>
                  <a:schemeClr val="tx1"/>
                </a:solidFill>
                <a:latin typeface="Georgia" panose="02040502050405020303" pitchFamily="18" charset="0"/>
              </a:rPr>
              <a:t>Update </a:t>
            </a:r>
            <a:r>
              <a:rPr lang="en-US" b="0" dirty="0" smtClean="0">
                <a:solidFill>
                  <a:schemeClr val="tx1"/>
                </a:solidFill>
                <a:latin typeface="Georgia" panose="02040502050405020303" pitchFamily="18" charset="0"/>
              </a:rPr>
              <a:t>and Attach the Project Schedule</a:t>
            </a:r>
          </a:p>
          <a:p>
            <a:pPr>
              <a:lnSpc>
                <a:spcPct val="150000"/>
              </a:lnSpc>
              <a:spcBef>
                <a:spcPct val="0"/>
              </a:spcBef>
            </a:pPr>
            <a:r>
              <a:rPr lang="en-US" b="0" dirty="0" smtClean="0">
                <a:solidFill>
                  <a:schemeClr val="tx1"/>
                </a:solidFill>
                <a:latin typeface="Georgia" panose="02040502050405020303" pitchFamily="18" charset="0"/>
              </a:rPr>
              <a:t>Update Project Data (</a:t>
            </a:r>
            <a:r>
              <a:rPr lang="en-US" sz="1900" dirty="0" smtClean="0">
                <a:latin typeface="Georgia" panose="02040502050405020303" pitchFamily="18" charset="0"/>
              </a:rPr>
              <a:t>Information </a:t>
            </a:r>
            <a:r>
              <a:rPr lang="en-US" sz="1900" dirty="0">
                <a:latin typeface="Georgia" panose="02040502050405020303" pitchFamily="18" charset="0"/>
              </a:rPr>
              <a:t>can be keyed into the Project Data or loaded via the Project Profile </a:t>
            </a:r>
            <a:r>
              <a:rPr lang="en-US" sz="1900" dirty="0" smtClean="0">
                <a:latin typeface="Georgia" panose="02040502050405020303" pitchFamily="18" charset="0"/>
              </a:rPr>
              <a:t>Questionnaire)</a:t>
            </a:r>
            <a:endParaRPr lang="en-US" sz="1900" dirty="0">
              <a:latin typeface="Georgia" panose="02040502050405020303" pitchFamily="18" charset="0"/>
            </a:endParaRPr>
          </a:p>
          <a:p>
            <a:pPr>
              <a:lnSpc>
                <a:spcPct val="150000"/>
              </a:lnSpc>
              <a:spcBef>
                <a:spcPct val="0"/>
              </a:spcBef>
            </a:pPr>
            <a:r>
              <a:rPr lang="en-US" b="0" dirty="0" smtClean="0">
                <a:solidFill>
                  <a:schemeClr val="accent2">
                    <a:lumMod val="75000"/>
                  </a:schemeClr>
                </a:solidFill>
                <a:latin typeface="Georgia" panose="02040502050405020303" pitchFamily="18" charset="0"/>
              </a:rPr>
              <a:t>Complete </a:t>
            </a:r>
            <a:r>
              <a:rPr lang="en-US" b="0" dirty="0">
                <a:solidFill>
                  <a:schemeClr val="accent2">
                    <a:lumMod val="75000"/>
                  </a:schemeClr>
                </a:solidFill>
                <a:latin typeface="Georgia" panose="02040502050405020303" pitchFamily="18" charset="0"/>
              </a:rPr>
              <a:t>Dashboard </a:t>
            </a:r>
            <a:r>
              <a:rPr lang="en-US" b="0" u="sng" dirty="0">
                <a:solidFill>
                  <a:schemeClr val="accent2">
                    <a:lumMod val="75000"/>
                  </a:schemeClr>
                </a:solidFill>
                <a:latin typeface="Georgia" panose="02040502050405020303" pitchFamily="18" charset="0"/>
              </a:rPr>
              <a:t>Comments </a:t>
            </a:r>
            <a:r>
              <a:rPr lang="en-US" b="0" u="sng" dirty="0" smtClean="0">
                <a:solidFill>
                  <a:schemeClr val="accent2">
                    <a:lumMod val="75000"/>
                  </a:schemeClr>
                </a:solidFill>
                <a:latin typeface="Georgia" panose="02040502050405020303" pitchFamily="18" charset="0"/>
              </a:rPr>
              <a:t>Questionnaire</a:t>
            </a:r>
          </a:p>
          <a:p>
            <a:pPr>
              <a:lnSpc>
                <a:spcPct val="150000"/>
              </a:lnSpc>
              <a:spcBef>
                <a:spcPct val="0"/>
              </a:spcBef>
            </a:pPr>
            <a:r>
              <a:rPr lang="en-US" dirty="0" smtClean="0">
                <a:solidFill>
                  <a:schemeClr val="accent2">
                    <a:lumMod val="75000"/>
                  </a:schemeClr>
                </a:solidFill>
                <a:latin typeface="Georgia" panose="02040502050405020303" pitchFamily="18" charset="0"/>
              </a:rPr>
              <a:t>Update Portfolio/Program Comments </a:t>
            </a:r>
            <a:r>
              <a:rPr lang="en-US" i="1" dirty="0" smtClean="0">
                <a:solidFill>
                  <a:schemeClr val="accent2">
                    <a:lumMod val="75000"/>
                  </a:schemeClr>
                </a:solidFill>
                <a:latin typeface="Georgia" panose="02040502050405020303" pitchFamily="18" charset="0"/>
              </a:rPr>
              <a:t>(</a:t>
            </a:r>
            <a:r>
              <a:rPr lang="en-US" i="1" dirty="0">
                <a:solidFill>
                  <a:schemeClr val="accent2">
                    <a:lumMod val="75000"/>
                  </a:schemeClr>
                </a:solidFill>
                <a:latin typeface="Georgia" panose="02040502050405020303" pitchFamily="18" charset="0"/>
              </a:rPr>
              <a:t>i</a:t>
            </a:r>
            <a:r>
              <a:rPr lang="en-US" i="1" dirty="0" smtClean="0">
                <a:solidFill>
                  <a:schemeClr val="accent2">
                    <a:lumMod val="75000"/>
                  </a:schemeClr>
                </a:solidFill>
                <a:latin typeface="Georgia" panose="02040502050405020303" pitchFamily="18" charset="0"/>
              </a:rPr>
              <a:t>f applicable)</a:t>
            </a:r>
            <a:endParaRPr lang="en-US" b="0" i="1" dirty="0">
              <a:solidFill>
                <a:schemeClr val="accent2">
                  <a:lumMod val="75000"/>
                </a:schemeClr>
              </a:solidFill>
              <a:latin typeface="Georgia" panose="02040502050405020303" pitchFamily="18" charset="0"/>
            </a:endParaRPr>
          </a:p>
          <a:p>
            <a:pPr marL="0" indent="0">
              <a:lnSpc>
                <a:spcPct val="150000"/>
              </a:lnSpc>
              <a:spcBef>
                <a:spcPct val="0"/>
              </a:spcBef>
              <a:buNone/>
            </a:pPr>
            <a:endParaRPr lang="en-US" b="0" dirty="0">
              <a:solidFill>
                <a:schemeClr val="tx1"/>
              </a:solidFill>
            </a:endParaRPr>
          </a:p>
          <a:p>
            <a:pPr marL="0" indent="0">
              <a:lnSpc>
                <a:spcPct val="150000"/>
              </a:lnSpc>
              <a:spcBef>
                <a:spcPct val="0"/>
              </a:spcBef>
              <a:buNone/>
            </a:pPr>
            <a:endParaRPr lang="en-US" b="0" dirty="0">
              <a:solidFill>
                <a:schemeClr val="tx1"/>
              </a:solidFill>
            </a:endParaRPr>
          </a:p>
          <a:p>
            <a:endParaRPr lang="en-US" dirty="0"/>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107</a:t>
            </a:fld>
            <a:endParaRPr lang="en-US" dirty="0" smtClean="0">
              <a:solidFill>
                <a:schemeClr val="tx1"/>
              </a:solidFill>
              <a:latin typeface="+mj-lt"/>
            </a:endParaRPr>
          </a:p>
        </p:txBody>
      </p:sp>
    </p:spTree>
    <p:extLst>
      <p:ext uri="{BB962C8B-B14F-4D97-AF65-F5344CB8AC3E}">
        <p14:creationId xmlns:p14="http://schemas.microsoft.com/office/powerpoint/2010/main" val="80055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down)">
                                      <p:cBhvr>
                                        <p:cTn id="7" dur="580">
                                          <p:stCondLst>
                                            <p:cond delay="0"/>
                                          </p:stCondLst>
                                        </p:cTn>
                                        <p:tgtEl>
                                          <p:spTgt spid="2">
                                            <p:txEl>
                                              <p:pRg st="6" end="6"/>
                                            </p:txEl>
                                          </p:spTgt>
                                        </p:tgtEl>
                                      </p:cBhvr>
                                    </p:animEffect>
                                    <p:anim calcmode="lin" valueType="num">
                                      <p:cBhvr>
                                        <p:cTn id="8" dur="1822" tmFilter="0,0; 0.14,0.36; 0.43,0.73; 0.71,0.91; 1.0,1.0">
                                          <p:stCondLst>
                                            <p:cond delay="0"/>
                                          </p:stCondLst>
                                        </p:cTn>
                                        <p:tgtEl>
                                          <p:spTgt spid="2">
                                            <p:txEl>
                                              <p:pRg st="6" end="6"/>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6" end="6"/>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6" end="6"/>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6" end="6"/>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6" end="6"/>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6" end="6"/>
                                            </p:txEl>
                                          </p:spTgt>
                                        </p:tgtEl>
                                      </p:cBhvr>
                                      <p:to x="100000" y="60000"/>
                                    </p:animScale>
                                    <p:animScale>
                                      <p:cBhvr>
                                        <p:cTn id="14" dur="166" decel="50000">
                                          <p:stCondLst>
                                            <p:cond delay="676"/>
                                          </p:stCondLst>
                                        </p:cTn>
                                        <p:tgtEl>
                                          <p:spTgt spid="2">
                                            <p:txEl>
                                              <p:pRg st="6" end="6"/>
                                            </p:txEl>
                                          </p:spTgt>
                                        </p:tgtEl>
                                      </p:cBhvr>
                                      <p:to x="100000" y="100000"/>
                                    </p:animScale>
                                    <p:animScale>
                                      <p:cBhvr>
                                        <p:cTn id="15" dur="26">
                                          <p:stCondLst>
                                            <p:cond delay="1312"/>
                                          </p:stCondLst>
                                        </p:cTn>
                                        <p:tgtEl>
                                          <p:spTgt spid="2">
                                            <p:txEl>
                                              <p:pRg st="6" end="6"/>
                                            </p:txEl>
                                          </p:spTgt>
                                        </p:tgtEl>
                                      </p:cBhvr>
                                      <p:to x="100000" y="80000"/>
                                    </p:animScale>
                                    <p:animScale>
                                      <p:cBhvr>
                                        <p:cTn id="16" dur="166" decel="50000">
                                          <p:stCondLst>
                                            <p:cond delay="1338"/>
                                          </p:stCondLst>
                                        </p:cTn>
                                        <p:tgtEl>
                                          <p:spTgt spid="2">
                                            <p:txEl>
                                              <p:pRg st="6" end="6"/>
                                            </p:txEl>
                                          </p:spTgt>
                                        </p:tgtEl>
                                      </p:cBhvr>
                                      <p:to x="100000" y="100000"/>
                                    </p:animScale>
                                    <p:animScale>
                                      <p:cBhvr>
                                        <p:cTn id="17" dur="26">
                                          <p:stCondLst>
                                            <p:cond delay="1642"/>
                                          </p:stCondLst>
                                        </p:cTn>
                                        <p:tgtEl>
                                          <p:spTgt spid="2">
                                            <p:txEl>
                                              <p:pRg st="6" end="6"/>
                                            </p:txEl>
                                          </p:spTgt>
                                        </p:tgtEl>
                                      </p:cBhvr>
                                      <p:to x="100000" y="90000"/>
                                    </p:animScale>
                                    <p:animScale>
                                      <p:cBhvr>
                                        <p:cTn id="18" dur="166" decel="50000">
                                          <p:stCondLst>
                                            <p:cond delay="1668"/>
                                          </p:stCondLst>
                                        </p:cTn>
                                        <p:tgtEl>
                                          <p:spTgt spid="2">
                                            <p:txEl>
                                              <p:pRg st="6" end="6"/>
                                            </p:txEl>
                                          </p:spTgt>
                                        </p:tgtEl>
                                      </p:cBhvr>
                                      <p:to x="100000" y="100000"/>
                                    </p:animScale>
                                    <p:animScale>
                                      <p:cBhvr>
                                        <p:cTn id="19" dur="26">
                                          <p:stCondLst>
                                            <p:cond delay="1808"/>
                                          </p:stCondLst>
                                        </p:cTn>
                                        <p:tgtEl>
                                          <p:spTgt spid="2">
                                            <p:txEl>
                                              <p:pRg st="6" end="6"/>
                                            </p:txEl>
                                          </p:spTgt>
                                        </p:tgtEl>
                                      </p:cBhvr>
                                      <p:to x="100000" y="95000"/>
                                    </p:animScale>
                                    <p:animScale>
                                      <p:cBhvr>
                                        <p:cTn id="20" dur="166" decel="50000">
                                          <p:stCondLst>
                                            <p:cond delay="1834"/>
                                          </p:stCondLst>
                                        </p:cTn>
                                        <p:tgtEl>
                                          <p:spTgt spid="2">
                                            <p:txEl>
                                              <p:pRg st="6" end="6"/>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wipe(down)">
                                      <p:cBhvr>
                                        <p:cTn id="23" dur="580">
                                          <p:stCondLst>
                                            <p:cond delay="0"/>
                                          </p:stCondLst>
                                        </p:cTn>
                                        <p:tgtEl>
                                          <p:spTgt spid="2">
                                            <p:txEl>
                                              <p:pRg st="7" end="7"/>
                                            </p:txEl>
                                          </p:spTgt>
                                        </p:tgtEl>
                                      </p:cBhvr>
                                    </p:animEffect>
                                    <p:anim calcmode="lin" valueType="num">
                                      <p:cBhvr>
                                        <p:cTn id="24" dur="1822" tmFilter="0,0; 0.14,0.36; 0.43,0.73; 0.71,0.91; 1.0,1.0">
                                          <p:stCondLst>
                                            <p:cond delay="0"/>
                                          </p:stCondLst>
                                        </p:cTn>
                                        <p:tgtEl>
                                          <p:spTgt spid="2">
                                            <p:txEl>
                                              <p:pRg st="7" end="7"/>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7" end="7"/>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7" end="7"/>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7" end="7"/>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7" end="7"/>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7" end="7"/>
                                            </p:txEl>
                                          </p:spTgt>
                                        </p:tgtEl>
                                      </p:cBhvr>
                                      <p:to x="100000" y="60000"/>
                                    </p:animScale>
                                    <p:animScale>
                                      <p:cBhvr>
                                        <p:cTn id="30" dur="166" decel="50000">
                                          <p:stCondLst>
                                            <p:cond delay="676"/>
                                          </p:stCondLst>
                                        </p:cTn>
                                        <p:tgtEl>
                                          <p:spTgt spid="2">
                                            <p:txEl>
                                              <p:pRg st="7" end="7"/>
                                            </p:txEl>
                                          </p:spTgt>
                                        </p:tgtEl>
                                      </p:cBhvr>
                                      <p:to x="100000" y="100000"/>
                                    </p:animScale>
                                    <p:animScale>
                                      <p:cBhvr>
                                        <p:cTn id="31" dur="26">
                                          <p:stCondLst>
                                            <p:cond delay="1312"/>
                                          </p:stCondLst>
                                        </p:cTn>
                                        <p:tgtEl>
                                          <p:spTgt spid="2">
                                            <p:txEl>
                                              <p:pRg st="7" end="7"/>
                                            </p:txEl>
                                          </p:spTgt>
                                        </p:tgtEl>
                                      </p:cBhvr>
                                      <p:to x="100000" y="80000"/>
                                    </p:animScale>
                                    <p:animScale>
                                      <p:cBhvr>
                                        <p:cTn id="32" dur="166" decel="50000">
                                          <p:stCondLst>
                                            <p:cond delay="1338"/>
                                          </p:stCondLst>
                                        </p:cTn>
                                        <p:tgtEl>
                                          <p:spTgt spid="2">
                                            <p:txEl>
                                              <p:pRg st="7" end="7"/>
                                            </p:txEl>
                                          </p:spTgt>
                                        </p:tgtEl>
                                      </p:cBhvr>
                                      <p:to x="100000" y="100000"/>
                                    </p:animScale>
                                    <p:animScale>
                                      <p:cBhvr>
                                        <p:cTn id="33" dur="26">
                                          <p:stCondLst>
                                            <p:cond delay="1642"/>
                                          </p:stCondLst>
                                        </p:cTn>
                                        <p:tgtEl>
                                          <p:spTgt spid="2">
                                            <p:txEl>
                                              <p:pRg st="7" end="7"/>
                                            </p:txEl>
                                          </p:spTgt>
                                        </p:tgtEl>
                                      </p:cBhvr>
                                      <p:to x="100000" y="90000"/>
                                    </p:animScale>
                                    <p:animScale>
                                      <p:cBhvr>
                                        <p:cTn id="34" dur="166" decel="50000">
                                          <p:stCondLst>
                                            <p:cond delay="1668"/>
                                          </p:stCondLst>
                                        </p:cTn>
                                        <p:tgtEl>
                                          <p:spTgt spid="2">
                                            <p:txEl>
                                              <p:pRg st="7" end="7"/>
                                            </p:txEl>
                                          </p:spTgt>
                                        </p:tgtEl>
                                      </p:cBhvr>
                                      <p:to x="100000" y="100000"/>
                                    </p:animScale>
                                    <p:animScale>
                                      <p:cBhvr>
                                        <p:cTn id="35" dur="26">
                                          <p:stCondLst>
                                            <p:cond delay="1808"/>
                                          </p:stCondLst>
                                        </p:cTn>
                                        <p:tgtEl>
                                          <p:spTgt spid="2">
                                            <p:txEl>
                                              <p:pRg st="7" end="7"/>
                                            </p:txEl>
                                          </p:spTgt>
                                        </p:tgtEl>
                                      </p:cBhvr>
                                      <p:to x="100000" y="95000"/>
                                    </p:animScale>
                                    <p:animScale>
                                      <p:cBhvr>
                                        <p:cTn id="36" dur="166" decel="50000">
                                          <p:stCondLst>
                                            <p:cond delay="1834"/>
                                          </p:stCondLst>
                                        </p:cTn>
                                        <p:tgtEl>
                                          <p:spTgt spid="2">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67315" y="1637993"/>
            <a:ext cx="7350319" cy="4718357"/>
          </a:xfrm>
          <a:prstGeom prst="rect">
            <a:avLst/>
          </a:prstGeom>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Critical Panel View</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108</a:t>
            </a:fld>
            <a:endParaRPr lang="en-US" dirty="0" smtClean="0">
              <a:solidFill>
                <a:schemeClr val="tx1"/>
              </a:solidFill>
              <a:latin typeface="+mj-lt"/>
            </a:endParaRPr>
          </a:p>
        </p:txBody>
      </p:sp>
      <p:sp>
        <p:nvSpPr>
          <p:cNvPr id="2" name="TextBox 1"/>
          <p:cNvSpPr txBox="1"/>
          <p:nvPr/>
        </p:nvSpPr>
        <p:spPr>
          <a:xfrm>
            <a:off x="767314" y="2450266"/>
            <a:ext cx="1710965" cy="393104"/>
          </a:xfrm>
          <a:prstGeom prst="rect">
            <a:avLst/>
          </a:prstGeom>
          <a:solidFill>
            <a:srgbClr val="CCFF33"/>
          </a:solidFill>
        </p:spPr>
        <p:txBody>
          <a:bodyPr wrap="square" rtlCol="0" anchor="ctr">
            <a:spAutoFit/>
          </a:bodyPr>
          <a:lstStyle/>
          <a:p>
            <a:pPr algn="l"/>
            <a:r>
              <a:rPr lang="en-US" sz="1400" dirty="0" smtClean="0">
                <a:solidFill>
                  <a:schemeClr val="tx1"/>
                </a:solidFill>
              </a:rPr>
              <a:t>1. Select Critical Projects Tab</a:t>
            </a:r>
            <a:endParaRPr lang="en-US" sz="1400" dirty="0">
              <a:solidFill>
                <a:schemeClr val="tx1"/>
              </a:solidFill>
            </a:endParaRPr>
          </a:p>
        </p:txBody>
      </p:sp>
      <p:cxnSp>
        <p:nvCxnSpPr>
          <p:cNvPr id="4" name="Straight Arrow Connector 3"/>
          <p:cNvCxnSpPr>
            <a:stCxn id="2" idx="0"/>
          </p:cNvCxnSpPr>
          <p:nvPr/>
        </p:nvCxnSpPr>
        <p:spPr bwMode="auto">
          <a:xfrm flipV="1">
            <a:off x="1622797" y="2058196"/>
            <a:ext cx="617968" cy="39207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5196841" y="2266979"/>
            <a:ext cx="1540934" cy="210215"/>
          </a:xfrm>
          <a:prstGeom prst="rect">
            <a:avLst/>
          </a:prstGeom>
          <a:solidFill>
            <a:srgbClr val="CCFF33"/>
          </a:solidFill>
        </p:spPr>
        <p:txBody>
          <a:bodyPr wrap="square" rtlCol="0" anchor="ctr">
            <a:spAutoFit/>
          </a:bodyPr>
          <a:lstStyle/>
          <a:p>
            <a:pPr algn="l"/>
            <a:r>
              <a:rPr lang="en-US" sz="1400" dirty="0" smtClean="0">
                <a:solidFill>
                  <a:schemeClr val="tx1"/>
                </a:solidFill>
              </a:rPr>
              <a:t>2. Select Project</a:t>
            </a:r>
            <a:endParaRPr lang="en-US" sz="1400" dirty="0">
              <a:solidFill>
                <a:schemeClr val="tx1"/>
              </a:solidFill>
            </a:endParaRPr>
          </a:p>
        </p:txBody>
      </p:sp>
      <p:cxnSp>
        <p:nvCxnSpPr>
          <p:cNvPr id="7" name="Straight Arrow Connector 6"/>
          <p:cNvCxnSpPr/>
          <p:nvPr/>
        </p:nvCxnSpPr>
        <p:spPr bwMode="auto">
          <a:xfrm flipH="1" flipV="1">
            <a:off x="3523650" y="2237646"/>
            <a:ext cx="1673191" cy="10510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2048932" y="3470226"/>
            <a:ext cx="2082800" cy="432414"/>
          </a:xfrm>
          <a:prstGeom prst="rect">
            <a:avLst/>
          </a:prstGeom>
          <a:solidFill>
            <a:srgbClr val="CCFF33"/>
          </a:solidFill>
        </p:spPr>
        <p:txBody>
          <a:bodyPr wrap="square" rtlCol="0" anchor="ctr">
            <a:spAutoFit/>
          </a:bodyPr>
          <a:lstStyle/>
          <a:p>
            <a:pPr algn="l"/>
            <a:r>
              <a:rPr lang="en-US" sz="1400" dirty="0" smtClean="0">
                <a:solidFill>
                  <a:schemeClr val="tx1"/>
                </a:solidFill>
              </a:rPr>
              <a:t>3. Dials are driven by Questionnaires </a:t>
            </a:r>
            <a:r>
              <a:rPr lang="en-US" sz="1400" u="sng" dirty="0" smtClean="0">
                <a:solidFill>
                  <a:schemeClr val="tx1"/>
                </a:solidFill>
              </a:rPr>
              <a:t>ONLY</a:t>
            </a:r>
            <a:endParaRPr lang="en-US" sz="1400" u="sng" dirty="0">
              <a:solidFill>
                <a:schemeClr val="tx1"/>
              </a:solidFill>
            </a:endParaRPr>
          </a:p>
        </p:txBody>
      </p:sp>
      <p:cxnSp>
        <p:nvCxnSpPr>
          <p:cNvPr id="12" name="Straight Arrow Connector 11"/>
          <p:cNvCxnSpPr>
            <a:stCxn id="8" idx="3"/>
          </p:cNvCxnSpPr>
          <p:nvPr/>
        </p:nvCxnSpPr>
        <p:spPr bwMode="auto">
          <a:xfrm>
            <a:off x="4131732" y="3686433"/>
            <a:ext cx="2874781" cy="632060"/>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4" name="Straight Arrow Connector 13"/>
          <p:cNvCxnSpPr>
            <a:stCxn id="8" idx="3"/>
          </p:cNvCxnSpPr>
          <p:nvPr/>
        </p:nvCxnSpPr>
        <p:spPr bwMode="auto">
          <a:xfrm>
            <a:off x="4131732" y="3686433"/>
            <a:ext cx="901274" cy="632060"/>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bwMode="auto">
          <a:xfrm>
            <a:off x="3090332" y="3902640"/>
            <a:ext cx="961370" cy="415853"/>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0" name="Straight Arrow Connector 19"/>
          <p:cNvCxnSpPr>
            <a:stCxn id="8" idx="2"/>
          </p:cNvCxnSpPr>
          <p:nvPr/>
        </p:nvCxnSpPr>
        <p:spPr bwMode="auto">
          <a:xfrm flipH="1">
            <a:off x="2581662" y="3902640"/>
            <a:ext cx="508670" cy="380030"/>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3" name="Straight Arrow Connector 22"/>
          <p:cNvCxnSpPr>
            <a:stCxn id="21" idx="3"/>
          </p:cNvCxnSpPr>
          <p:nvPr/>
        </p:nvCxnSpPr>
        <p:spPr bwMode="auto">
          <a:xfrm>
            <a:off x="3002655" y="5507255"/>
            <a:ext cx="2517748" cy="184666"/>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5" name="Straight Arrow Connector 24"/>
          <p:cNvCxnSpPr>
            <a:stCxn id="21" idx="3"/>
          </p:cNvCxnSpPr>
          <p:nvPr/>
        </p:nvCxnSpPr>
        <p:spPr bwMode="auto">
          <a:xfrm>
            <a:off x="3002655" y="5507255"/>
            <a:ext cx="267149" cy="184666"/>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bwMode="auto">
          <a:xfrm flipH="1">
            <a:off x="4487003" y="5221573"/>
            <a:ext cx="691591" cy="0"/>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6450415" y="5957445"/>
            <a:ext cx="1732216" cy="307777"/>
          </a:xfrm>
          <a:prstGeom prst="rect">
            <a:avLst/>
          </a:prstGeom>
          <a:solidFill>
            <a:schemeClr val="bg1"/>
          </a:solidFill>
          <a:ln>
            <a:solidFill>
              <a:schemeClr val="tx1"/>
            </a:solidFill>
            <a:prstDash val="sysDot"/>
          </a:ln>
        </p:spPr>
        <p:txBody>
          <a:bodyPr wrap="square" rtlCol="0" anchor="ctr">
            <a:spAutoFit/>
          </a:bodyPr>
          <a:lstStyle/>
          <a:p>
            <a:pPr algn="l"/>
            <a:r>
              <a:rPr lang="en-US" sz="1400" dirty="0" smtClean="0">
                <a:solidFill>
                  <a:srgbClr val="FF0000"/>
                </a:solidFill>
              </a:rPr>
              <a:t>250 Character Max</a:t>
            </a:r>
            <a:endParaRPr lang="en-US" sz="1400" dirty="0">
              <a:solidFill>
                <a:srgbClr val="FF0000"/>
              </a:solidFill>
            </a:endParaRPr>
          </a:p>
        </p:txBody>
      </p:sp>
      <p:cxnSp>
        <p:nvCxnSpPr>
          <p:cNvPr id="13" name="Straight Arrow Connector 12"/>
          <p:cNvCxnSpPr>
            <a:stCxn id="6" idx="1"/>
          </p:cNvCxnSpPr>
          <p:nvPr/>
        </p:nvCxnSpPr>
        <p:spPr bwMode="auto">
          <a:xfrm flipH="1" flipV="1">
            <a:off x="5407384" y="6005690"/>
            <a:ext cx="1043031" cy="105644"/>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flipV="1">
            <a:off x="4957011" y="5173534"/>
            <a:ext cx="839536" cy="46540"/>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bwMode="auto">
          <a:xfrm flipV="1">
            <a:off x="3930316" y="5170463"/>
            <a:ext cx="855579" cy="49610"/>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bwMode="auto">
          <a:xfrm flipV="1">
            <a:off x="2914316" y="5188525"/>
            <a:ext cx="844884" cy="63097"/>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cxnSp>
        <p:nvCxnSpPr>
          <p:cNvPr id="29" name="Straight Connector 28"/>
          <p:cNvCxnSpPr/>
          <p:nvPr/>
        </p:nvCxnSpPr>
        <p:spPr bwMode="auto">
          <a:xfrm>
            <a:off x="1884985" y="5149872"/>
            <a:ext cx="890299" cy="36124"/>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bwMode="auto">
          <a:xfrm flipV="1">
            <a:off x="6935178" y="5196804"/>
            <a:ext cx="871980" cy="40002"/>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bwMode="auto">
          <a:xfrm flipV="1">
            <a:off x="6032262" y="5261010"/>
            <a:ext cx="839892" cy="31549"/>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5243548" y="5102972"/>
            <a:ext cx="1675165" cy="307777"/>
          </a:xfrm>
          <a:prstGeom prst="rect">
            <a:avLst/>
          </a:prstGeom>
          <a:solidFill>
            <a:srgbClr val="CCFF33"/>
          </a:solidFill>
        </p:spPr>
        <p:txBody>
          <a:bodyPr wrap="square" rtlCol="0" anchor="ctr">
            <a:spAutoFit/>
          </a:bodyPr>
          <a:lstStyle/>
          <a:p>
            <a:pPr algn="l"/>
            <a:r>
              <a:rPr lang="en-US" sz="1400" dirty="0" smtClean="0">
                <a:solidFill>
                  <a:schemeClr val="tx1"/>
                </a:solidFill>
              </a:rPr>
              <a:t>4. Six Month Trend</a:t>
            </a:r>
            <a:endParaRPr lang="en-US" sz="1400" dirty="0">
              <a:solidFill>
                <a:schemeClr val="tx1"/>
              </a:solidFill>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cxnSp>
        <p:nvCxnSpPr>
          <p:cNvPr id="38" name="Straight Connector 37"/>
          <p:cNvCxnSpPr/>
          <p:nvPr/>
        </p:nvCxnSpPr>
        <p:spPr bwMode="auto">
          <a:xfrm>
            <a:off x="931262" y="5149872"/>
            <a:ext cx="828022" cy="36124"/>
          </a:xfrm>
          <a:prstGeom prst="line">
            <a:avLst/>
          </a:prstGeom>
          <a:ln w="12700">
            <a:headEnd type="none" w="med" len="med"/>
            <a:tailEnd type="none" w="med" len="med"/>
          </a:ln>
          <a:extLst/>
        </p:spPr>
        <p:style>
          <a:lnRef idx="2">
            <a:schemeClr val="accent2"/>
          </a:lnRef>
          <a:fillRef idx="0">
            <a:schemeClr val="accent2"/>
          </a:fillRef>
          <a:effectRef idx="1">
            <a:schemeClr val="accent2"/>
          </a:effectRef>
          <a:fontRef idx="minor">
            <a:schemeClr val="tx1"/>
          </a:fontRef>
        </p:style>
      </p:cxnSp>
      <p:sp>
        <p:nvSpPr>
          <p:cNvPr id="21" name="TextBox 20"/>
          <p:cNvSpPr txBox="1"/>
          <p:nvPr/>
        </p:nvSpPr>
        <p:spPr>
          <a:xfrm>
            <a:off x="767315" y="5137923"/>
            <a:ext cx="2235340" cy="738664"/>
          </a:xfrm>
          <a:prstGeom prst="rect">
            <a:avLst/>
          </a:prstGeom>
          <a:solidFill>
            <a:srgbClr val="CCFF33"/>
          </a:solidFill>
        </p:spPr>
        <p:txBody>
          <a:bodyPr wrap="square" rtlCol="0" anchor="ctr">
            <a:spAutoFit/>
          </a:bodyPr>
          <a:lstStyle/>
          <a:p>
            <a:pPr algn="l"/>
            <a:r>
              <a:rPr lang="en-US" sz="1400" dirty="0" smtClean="0">
                <a:solidFill>
                  <a:schemeClr val="tx1"/>
                </a:solidFill>
              </a:rPr>
              <a:t>5. Comments Are Directly From Dashboard Comments Questionnaire</a:t>
            </a:r>
            <a:endParaRPr lang="en-US" sz="1400" dirty="0">
              <a:solidFill>
                <a:schemeClr val="tx1"/>
              </a:solidFill>
            </a:endParaRPr>
          </a:p>
        </p:txBody>
      </p:sp>
    </p:spTree>
    <p:extLst>
      <p:ext uri="{BB962C8B-B14F-4D97-AF65-F5344CB8AC3E}">
        <p14:creationId xmlns:p14="http://schemas.microsoft.com/office/powerpoint/2010/main" val="1983337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6" grpId="0" animBg="1"/>
      <p:bldP spid="3" grpId="0" animBg="1"/>
      <p:bldP spid="2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77" y="506771"/>
            <a:ext cx="6629400" cy="762000"/>
          </a:xfrm>
        </p:spPr>
        <p:txBody>
          <a:bodyPr>
            <a:normAutofit/>
          </a:bodyPr>
          <a:lstStyle/>
          <a:p>
            <a:pPr>
              <a:defRPr/>
            </a:pPr>
            <a:r>
              <a:rPr lang="en-US" sz="2800" dirty="0">
                <a:latin typeface="Georgia" panose="02040502050405020303" pitchFamily="18" charset="0"/>
                <a:cs typeface="Arial" pitchFamily="34" charset="0"/>
              </a:rPr>
              <a:t>Critical Panel Timeline (Approximate) </a:t>
            </a:r>
          </a:p>
        </p:txBody>
      </p:sp>
      <p:sp>
        <p:nvSpPr>
          <p:cNvPr id="3" name="Slide Number Placeholder 2"/>
          <p:cNvSpPr>
            <a:spLocks noGrp="1"/>
          </p:cNvSpPr>
          <p:nvPr>
            <p:ph type="sldNum" sz="quarter" idx="12"/>
          </p:nvPr>
        </p:nvSpPr>
        <p:spPr/>
        <p:txBody>
          <a:bodyPr/>
          <a:lstStyle/>
          <a:p>
            <a:pPr>
              <a:defRPr/>
            </a:pPr>
            <a:fld id="{21E39DDF-D724-4916-A79D-E77BD350919A}" type="slidenum">
              <a:rPr lang="en-US" smtClean="0"/>
              <a:pPr>
                <a:defRPr/>
              </a:pPr>
              <a:t>109</a:t>
            </a:fld>
            <a:endParaRPr lang="en-US" dirty="0"/>
          </a:p>
        </p:txBody>
      </p:sp>
      <p:sp>
        <p:nvSpPr>
          <p:cNvPr id="5" name="Right Arrow 4"/>
          <p:cNvSpPr/>
          <p:nvPr/>
        </p:nvSpPr>
        <p:spPr bwMode="auto">
          <a:xfrm>
            <a:off x="587920" y="1651998"/>
            <a:ext cx="2966501"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7" name="TextBox 6"/>
          <p:cNvSpPr txBox="1"/>
          <p:nvPr/>
        </p:nvSpPr>
        <p:spPr>
          <a:xfrm>
            <a:off x="962499" y="1708134"/>
            <a:ext cx="1886848" cy="369332"/>
          </a:xfrm>
          <a:prstGeom prst="rect">
            <a:avLst/>
          </a:prstGeom>
          <a:noFill/>
        </p:spPr>
        <p:txBody>
          <a:bodyPr wrap="square" rtlCol="0">
            <a:spAutoFit/>
          </a:bodyPr>
          <a:lstStyle/>
          <a:p>
            <a:r>
              <a:rPr lang="en-US" dirty="0">
                <a:solidFill>
                  <a:schemeClr val="tx1"/>
                </a:solidFill>
              </a:rPr>
              <a:t>7</a:t>
            </a:r>
            <a:r>
              <a:rPr lang="en-US" dirty="0" smtClean="0">
                <a:solidFill>
                  <a:schemeClr val="tx1"/>
                </a:solidFill>
              </a:rPr>
              <a:t> days</a:t>
            </a:r>
            <a:endParaRPr lang="en-US" dirty="0">
              <a:solidFill>
                <a:schemeClr val="tx1"/>
              </a:solidFill>
            </a:endParaRPr>
          </a:p>
        </p:txBody>
      </p:sp>
      <p:sp>
        <p:nvSpPr>
          <p:cNvPr id="8" name="Right Arrow 7"/>
          <p:cNvSpPr/>
          <p:nvPr/>
        </p:nvSpPr>
        <p:spPr bwMode="auto">
          <a:xfrm>
            <a:off x="584953" y="2480091"/>
            <a:ext cx="2114178"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10" name="TextBox 9"/>
          <p:cNvSpPr txBox="1"/>
          <p:nvPr/>
        </p:nvSpPr>
        <p:spPr>
          <a:xfrm>
            <a:off x="766378" y="2547244"/>
            <a:ext cx="1602247" cy="369332"/>
          </a:xfrm>
          <a:prstGeom prst="rect">
            <a:avLst/>
          </a:prstGeom>
          <a:noFill/>
        </p:spPr>
        <p:txBody>
          <a:bodyPr wrap="square" rtlCol="0">
            <a:spAutoFit/>
          </a:bodyPr>
          <a:lstStyle/>
          <a:p>
            <a:r>
              <a:rPr lang="en-US" dirty="0" smtClean="0">
                <a:solidFill>
                  <a:schemeClr val="tx1"/>
                </a:solidFill>
              </a:rPr>
              <a:t>5 days</a:t>
            </a:r>
            <a:endParaRPr lang="en-US" dirty="0">
              <a:solidFill>
                <a:schemeClr val="tx1"/>
              </a:solidFill>
            </a:endParaRPr>
          </a:p>
        </p:txBody>
      </p:sp>
      <p:sp>
        <p:nvSpPr>
          <p:cNvPr id="9" name="Right Arrow 8"/>
          <p:cNvSpPr/>
          <p:nvPr/>
        </p:nvSpPr>
        <p:spPr bwMode="auto">
          <a:xfrm>
            <a:off x="579090" y="3416527"/>
            <a:ext cx="1330850"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11" name="TextBox 10"/>
          <p:cNvSpPr txBox="1"/>
          <p:nvPr/>
        </p:nvSpPr>
        <p:spPr>
          <a:xfrm>
            <a:off x="672026" y="3466103"/>
            <a:ext cx="1057618" cy="369332"/>
          </a:xfrm>
          <a:prstGeom prst="rect">
            <a:avLst/>
          </a:prstGeom>
          <a:noFill/>
        </p:spPr>
        <p:txBody>
          <a:bodyPr wrap="square" rtlCol="0">
            <a:spAutoFit/>
          </a:bodyPr>
          <a:lstStyle/>
          <a:p>
            <a:r>
              <a:rPr lang="en-US" dirty="0" smtClean="0">
                <a:solidFill>
                  <a:schemeClr val="tx1"/>
                </a:solidFill>
              </a:rPr>
              <a:t>3 days</a:t>
            </a:r>
            <a:endParaRPr lang="en-US" dirty="0">
              <a:solidFill>
                <a:schemeClr val="tx1"/>
              </a:solidFill>
            </a:endParaRPr>
          </a:p>
        </p:txBody>
      </p:sp>
      <p:sp>
        <p:nvSpPr>
          <p:cNvPr id="12" name="TextBox 11"/>
          <p:cNvSpPr txBox="1"/>
          <p:nvPr/>
        </p:nvSpPr>
        <p:spPr>
          <a:xfrm>
            <a:off x="363553" y="2867787"/>
            <a:ext cx="7105880" cy="461665"/>
          </a:xfrm>
          <a:prstGeom prst="rect">
            <a:avLst/>
          </a:prstGeom>
          <a:noFill/>
        </p:spPr>
        <p:txBody>
          <a:bodyPr wrap="square" rtlCol="0" anchor="ctr">
            <a:spAutoFit/>
          </a:bodyPr>
          <a:lstStyle/>
          <a:p>
            <a:pPr marL="114300" indent="0" algn="l">
              <a:buNone/>
            </a:pPr>
            <a:r>
              <a:rPr lang="en-US" sz="2400" dirty="0" smtClean="0">
                <a:solidFill>
                  <a:schemeClr val="tx1"/>
                </a:solidFill>
                <a:latin typeface="Georgia" panose="02040502050405020303" pitchFamily="18" charset="0"/>
              </a:rPr>
              <a:t>Review Answers and Identify Exceptions</a:t>
            </a:r>
            <a:r>
              <a:rPr lang="en-US" dirty="0" smtClean="0">
                <a:solidFill>
                  <a:schemeClr val="tx1"/>
                </a:solidFill>
                <a:latin typeface="Georgia" panose="02040502050405020303" pitchFamily="18" charset="0"/>
              </a:rPr>
              <a:t> </a:t>
            </a:r>
            <a:endParaRPr lang="en-US" dirty="0">
              <a:solidFill>
                <a:schemeClr val="tx1"/>
              </a:solidFill>
              <a:latin typeface="Georgia" panose="02040502050405020303" pitchFamily="18" charset="0"/>
            </a:endParaRPr>
          </a:p>
        </p:txBody>
      </p:sp>
      <p:sp>
        <p:nvSpPr>
          <p:cNvPr id="14" name="TextBox 13"/>
          <p:cNvSpPr txBox="1"/>
          <p:nvPr/>
        </p:nvSpPr>
        <p:spPr>
          <a:xfrm>
            <a:off x="468919" y="3781778"/>
            <a:ext cx="8000393"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Review results with </a:t>
            </a:r>
            <a:r>
              <a:rPr lang="en-US" sz="2400" dirty="0" smtClean="0">
                <a:solidFill>
                  <a:schemeClr val="tx1"/>
                </a:solidFill>
                <a:latin typeface="Georgia" panose="02040502050405020303" pitchFamily="18" charset="0"/>
              </a:rPr>
              <a:t>Management (and IV&amp;V </a:t>
            </a:r>
            <a:r>
              <a:rPr lang="en-US" sz="2400" dirty="0">
                <a:solidFill>
                  <a:schemeClr val="tx1"/>
                </a:solidFill>
                <a:latin typeface="Georgia" panose="02040502050405020303" pitchFamily="18" charset="0"/>
              </a:rPr>
              <a:t>if </a:t>
            </a:r>
            <a:r>
              <a:rPr lang="en-US" sz="2400" dirty="0" smtClean="0">
                <a:solidFill>
                  <a:schemeClr val="tx1"/>
                </a:solidFill>
                <a:latin typeface="Georgia" panose="02040502050405020303" pitchFamily="18" charset="0"/>
              </a:rPr>
              <a:t>applicable)</a:t>
            </a:r>
            <a:endParaRPr lang="en-US" sz="2400" dirty="0">
              <a:solidFill>
                <a:schemeClr val="tx1"/>
              </a:solidFill>
              <a:latin typeface="Georgia" panose="02040502050405020303" pitchFamily="18" charset="0"/>
            </a:endParaRPr>
          </a:p>
        </p:txBody>
      </p:sp>
      <p:sp>
        <p:nvSpPr>
          <p:cNvPr id="15" name="Right Arrow 14"/>
          <p:cNvSpPr/>
          <p:nvPr/>
        </p:nvSpPr>
        <p:spPr bwMode="auto">
          <a:xfrm>
            <a:off x="595403" y="5279244"/>
            <a:ext cx="734192"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17" name="Rectangle 16"/>
          <p:cNvSpPr/>
          <p:nvPr/>
        </p:nvSpPr>
        <p:spPr>
          <a:xfrm>
            <a:off x="630681" y="5335380"/>
            <a:ext cx="615874" cy="338554"/>
          </a:xfrm>
          <a:prstGeom prst="rect">
            <a:avLst/>
          </a:prstGeom>
        </p:spPr>
        <p:txBody>
          <a:bodyPr wrap="none" anchor="ctr">
            <a:spAutoFit/>
          </a:bodyPr>
          <a:lstStyle/>
          <a:p>
            <a:r>
              <a:rPr lang="en-US" sz="1600" dirty="0" smtClean="0">
                <a:solidFill>
                  <a:schemeClr val="tx1"/>
                </a:solidFill>
              </a:rPr>
              <a:t>CPR</a:t>
            </a:r>
            <a:endParaRPr lang="en-US" sz="1600" dirty="0">
              <a:solidFill>
                <a:schemeClr val="tx1"/>
              </a:solidFill>
            </a:endParaRPr>
          </a:p>
        </p:txBody>
      </p:sp>
      <p:sp>
        <p:nvSpPr>
          <p:cNvPr id="18" name="TextBox 17"/>
          <p:cNvSpPr txBox="1"/>
          <p:nvPr/>
        </p:nvSpPr>
        <p:spPr>
          <a:xfrm>
            <a:off x="484737" y="4645082"/>
            <a:ext cx="5133859"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Complete Comments Questionnaire</a:t>
            </a:r>
          </a:p>
        </p:txBody>
      </p:sp>
      <p:sp>
        <p:nvSpPr>
          <p:cNvPr id="21" name="TextBox 20"/>
          <p:cNvSpPr txBox="1"/>
          <p:nvPr/>
        </p:nvSpPr>
        <p:spPr>
          <a:xfrm>
            <a:off x="495754" y="2036022"/>
            <a:ext cx="6742322"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Ensure </a:t>
            </a:r>
            <a:r>
              <a:rPr lang="en-US" sz="2400" dirty="0" smtClean="0">
                <a:solidFill>
                  <a:schemeClr val="tx1"/>
                </a:solidFill>
                <a:latin typeface="Georgia" panose="02040502050405020303" pitchFamily="18" charset="0"/>
              </a:rPr>
              <a:t>All Questionnaires </a:t>
            </a:r>
            <a:r>
              <a:rPr lang="en-US" sz="2400" dirty="0">
                <a:solidFill>
                  <a:schemeClr val="tx1"/>
                </a:solidFill>
                <a:latin typeface="Georgia" panose="02040502050405020303" pitchFamily="18" charset="0"/>
              </a:rPr>
              <a:t>are Answered</a:t>
            </a:r>
          </a:p>
        </p:txBody>
      </p:sp>
      <p:sp>
        <p:nvSpPr>
          <p:cNvPr id="26" name="Right Arrow 25"/>
          <p:cNvSpPr/>
          <p:nvPr/>
        </p:nvSpPr>
        <p:spPr bwMode="auto">
          <a:xfrm>
            <a:off x="586045" y="4279824"/>
            <a:ext cx="888372"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27" name="Rectangle 26"/>
          <p:cNvSpPr/>
          <p:nvPr/>
        </p:nvSpPr>
        <p:spPr>
          <a:xfrm>
            <a:off x="626873" y="4335960"/>
            <a:ext cx="748923" cy="369332"/>
          </a:xfrm>
          <a:prstGeom prst="rect">
            <a:avLst/>
          </a:prstGeom>
        </p:spPr>
        <p:txBody>
          <a:bodyPr wrap="none">
            <a:spAutoFit/>
          </a:bodyPr>
          <a:lstStyle/>
          <a:p>
            <a:r>
              <a:rPr lang="en-US" dirty="0" smtClean="0">
                <a:solidFill>
                  <a:schemeClr val="tx1"/>
                </a:solidFill>
              </a:rPr>
              <a:t>1 day</a:t>
            </a:r>
            <a:endParaRPr lang="en-US" dirty="0">
              <a:solidFill>
                <a:schemeClr val="tx1"/>
              </a:solidFill>
            </a:endParaRPr>
          </a:p>
        </p:txBody>
      </p:sp>
      <p:sp>
        <p:nvSpPr>
          <p:cNvPr id="28" name="TextBox 27"/>
          <p:cNvSpPr txBox="1"/>
          <p:nvPr/>
        </p:nvSpPr>
        <p:spPr>
          <a:xfrm>
            <a:off x="1413263" y="5292236"/>
            <a:ext cx="5549395"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GTA </a:t>
            </a:r>
            <a:r>
              <a:rPr lang="en-US" sz="2400" dirty="0" smtClean="0">
                <a:solidFill>
                  <a:schemeClr val="tx1"/>
                </a:solidFill>
                <a:latin typeface="Georgia" panose="02040502050405020303" pitchFamily="18" charset="0"/>
              </a:rPr>
              <a:t>Dashboard Due Date</a:t>
            </a:r>
            <a:endParaRPr lang="en-US" sz="24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565506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2190" y="1997553"/>
            <a:ext cx="7896719" cy="4358797"/>
          </a:xfrm>
          <a:prstGeom prst="rect">
            <a:avLst/>
          </a:prstGeom>
        </p:spPr>
      </p:pic>
      <p:sp>
        <p:nvSpPr>
          <p:cNvPr id="20482" name="Title 1"/>
          <p:cNvSpPr>
            <a:spLocks noGrp="1"/>
          </p:cNvSpPr>
          <p:nvPr>
            <p:ph type="title"/>
          </p:nvPr>
        </p:nvSpPr>
        <p:spPr>
          <a:xfrm>
            <a:off x="465460" y="572706"/>
            <a:ext cx="6629400" cy="630237"/>
          </a:xfrm>
        </p:spPr>
        <p:txBody>
          <a:bodyPr>
            <a:normAutofit/>
          </a:bodyPr>
          <a:lstStyle/>
          <a:p>
            <a:pPr>
              <a:defRPr/>
            </a:pPr>
            <a:r>
              <a:rPr lang="en-US" sz="2800" b="0" dirty="0" smtClean="0">
                <a:solidFill>
                  <a:schemeClr val="tx1"/>
                </a:solidFill>
                <a:latin typeface="Georgia" panose="02040502050405020303" pitchFamily="18" charset="0"/>
                <a:cs typeface="Arial" pitchFamily="34" charset="0"/>
              </a:rPr>
              <a:t>Create a New Proposal or Project </a:t>
            </a:r>
          </a:p>
        </p:txBody>
      </p:sp>
      <p:sp>
        <p:nvSpPr>
          <p:cNvPr id="225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A036A3E-5F9D-4A1F-A96A-EC96F04BC3C9}" type="slidenum">
              <a:rPr lang="en-US" smtClean="0">
                <a:solidFill>
                  <a:schemeClr val="tx1"/>
                </a:solidFill>
                <a:latin typeface="+mj-lt"/>
              </a:rPr>
              <a:pPr eaLnBrk="1" hangingPunct="1"/>
              <a:t>11</a:t>
            </a:fld>
            <a:endParaRPr lang="en-US" dirty="0" smtClean="0">
              <a:solidFill>
                <a:schemeClr val="tx1"/>
              </a:solidFill>
              <a:latin typeface="+mj-lt"/>
            </a:endParaRPr>
          </a:p>
        </p:txBody>
      </p:sp>
      <p:cxnSp>
        <p:nvCxnSpPr>
          <p:cNvPr id="3" name="Straight Arrow Connector 2"/>
          <p:cNvCxnSpPr/>
          <p:nvPr/>
        </p:nvCxnSpPr>
        <p:spPr bwMode="auto">
          <a:xfrm flipV="1">
            <a:off x="4387185" y="3920647"/>
            <a:ext cx="3454108" cy="1358718"/>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3436341" y="5279365"/>
            <a:ext cx="1901689" cy="307777"/>
          </a:xfrm>
          <a:prstGeom prst="rect">
            <a:avLst/>
          </a:prstGeom>
          <a:solidFill>
            <a:srgbClr val="CCFF33"/>
          </a:solidFill>
        </p:spPr>
        <p:txBody>
          <a:bodyPr wrap="square" rtlCol="0" anchor="ctr">
            <a:spAutoFit/>
          </a:bodyPr>
          <a:lstStyle/>
          <a:p>
            <a:pPr algn="l"/>
            <a:r>
              <a:rPr lang="en-US" sz="1400" dirty="0" smtClean="0">
                <a:solidFill>
                  <a:schemeClr val="tx1"/>
                </a:solidFill>
              </a:rPr>
              <a:t>Select “add project”  </a:t>
            </a:r>
            <a:endParaRPr lang="en-US" sz="1400" dirty="0">
              <a:solidFill>
                <a:schemeClr val="tx1"/>
              </a:solidFill>
            </a:endParaRPr>
          </a:p>
        </p:txBody>
      </p:sp>
      <p:sp>
        <p:nvSpPr>
          <p:cNvPr id="10" name="Rounded Rectangle 3"/>
          <p:cNvSpPr>
            <a:spLocks noChangeArrowheads="1"/>
          </p:cNvSpPr>
          <p:nvPr/>
        </p:nvSpPr>
        <p:spPr bwMode="auto">
          <a:xfrm>
            <a:off x="5937141" y="720725"/>
            <a:ext cx="457883" cy="360363"/>
          </a:xfrm>
          <a:prstGeom prst="roundRect">
            <a:avLst>
              <a:gd name="adj" fmla="val 16667"/>
            </a:avLst>
          </a:prstGeom>
          <a:solidFill>
            <a:srgbClr val="99FF66"/>
          </a:solidFill>
          <a:ln w="9525" algn="ctr">
            <a:solidFill>
              <a:schemeClr val="tx1"/>
            </a:solidFill>
            <a:round/>
            <a:headEnd/>
            <a:tailEnd/>
          </a:ln>
        </p:spPr>
        <p:txBody>
          <a:bodyPr wrap="none" anchor="ctr"/>
          <a:lstStyle/>
          <a:p>
            <a:r>
              <a:rPr lang="en-US" sz="2800" b="1" dirty="0"/>
              <a:t>+</a:t>
            </a:r>
          </a:p>
        </p:txBody>
      </p:sp>
      <p:sp>
        <p:nvSpPr>
          <p:cNvPr id="5" name="Rectangle 4"/>
          <p:cNvSpPr/>
          <p:nvPr/>
        </p:nvSpPr>
        <p:spPr>
          <a:xfrm>
            <a:off x="7841293" y="3759200"/>
            <a:ext cx="531742" cy="22710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GEMS Quality Control</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110</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3" name="TextBox 2"/>
          <p:cNvSpPr txBox="1"/>
          <p:nvPr/>
        </p:nvSpPr>
        <p:spPr>
          <a:xfrm>
            <a:off x="569913" y="1638300"/>
            <a:ext cx="3085740" cy="4801314"/>
          </a:xfrm>
          <a:prstGeom prst="rect">
            <a:avLst/>
          </a:prstGeom>
          <a:noFill/>
        </p:spPr>
        <p:txBody>
          <a:bodyPr wrap="square" rtlCol="0">
            <a:spAutoFit/>
          </a:bodyPr>
          <a:lstStyle/>
          <a:p>
            <a:pPr marL="285750" indent="-285750" algn="l">
              <a:buFont typeface="Arial" panose="020B0604020202020204" pitchFamily="34" charset="0"/>
              <a:buChar char="•"/>
            </a:pPr>
            <a:r>
              <a:rPr lang="en-US" dirty="0" smtClean="0">
                <a:solidFill>
                  <a:schemeClr val="tx1"/>
                </a:solidFill>
                <a:latin typeface="Georgia" panose="02040502050405020303" pitchFamily="18" charset="0"/>
              </a:rPr>
              <a:t>Sent monthly to the PM</a:t>
            </a: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r>
              <a:rPr lang="en-US" dirty="0" smtClean="0">
                <a:solidFill>
                  <a:schemeClr val="tx1"/>
                </a:solidFill>
                <a:latin typeface="Georgia" panose="02040502050405020303" pitchFamily="18" charset="0"/>
              </a:rPr>
              <a:t>Repeated errors are escalated to CIO, Agency Head</a:t>
            </a: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r>
              <a:rPr lang="en-US" dirty="0" smtClean="0">
                <a:solidFill>
                  <a:schemeClr val="tx1"/>
                </a:solidFill>
                <a:latin typeface="Georgia" panose="02040502050405020303" pitchFamily="18" charset="0"/>
              </a:rPr>
              <a:t>Checklist includes questionnaire respondent list</a:t>
            </a: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endParaRPr lang="en-US" dirty="0" smtClean="0">
              <a:solidFill>
                <a:schemeClr val="tx1"/>
              </a:solidFill>
              <a:latin typeface="Georgia" panose="02040502050405020303" pitchFamily="18" charset="0"/>
            </a:endParaRPr>
          </a:p>
          <a:p>
            <a:pPr algn="l"/>
            <a:endParaRPr lang="en-US" dirty="0" smtClean="0">
              <a:solidFill>
                <a:schemeClr val="tx1"/>
              </a:solidFill>
              <a:latin typeface="Georgia" panose="02040502050405020303" pitchFamily="18" charset="0"/>
            </a:endParaRPr>
          </a:p>
          <a:p>
            <a:pPr algn="l"/>
            <a:endParaRPr lang="en-US" dirty="0">
              <a:solidFill>
                <a:schemeClr val="tx1"/>
              </a:solidFill>
              <a:latin typeface="Georgia" panose="02040502050405020303" pitchFamily="18" charset="0"/>
            </a:endParaRPr>
          </a:p>
          <a:p>
            <a:pPr algn="l"/>
            <a:endParaRPr lang="en-US" dirty="0" smtClean="0">
              <a:solidFill>
                <a:schemeClr val="tx1"/>
              </a:solidFill>
              <a:latin typeface="Georgia" panose="02040502050405020303" pitchFamily="18" charset="0"/>
            </a:endParaRPr>
          </a:p>
          <a:p>
            <a:pPr marL="285750" indent="-285750" algn="l">
              <a:buFont typeface="Arial" panose="020B0604020202020204" pitchFamily="34" charset="0"/>
              <a:buChar char="•"/>
            </a:pPr>
            <a:r>
              <a:rPr lang="en-US" dirty="0" smtClean="0">
                <a:solidFill>
                  <a:schemeClr val="tx1"/>
                </a:solidFill>
                <a:latin typeface="Georgia" panose="02040502050405020303" pitchFamily="18" charset="0"/>
              </a:rPr>
              <a:t>Schedule (.mpp) is also </a:t>
            </a:r>
            <a:r>
              <a:rPr lang="en-US" dirty="0" err="1" smtClean="0">
                <a:solidFill>
                  <a:schemeClr val="tx1"/>
                </a:solidFill>
                <a:latin typeface="Georgia" panose="02040502050405020303" pitchFamily="18" charset="0"/>
              </a:rPr>
              <a:t>QC’d</a:t>
            </a:r>
            <a:endParaRPr lang="en-US" dirty="0">
              <a:solidFill>
                <a:schemeClr val="tx1"/>
              </a:solidFill>
              <a:latin typeface="Georgia" panose="02040502050405020303" pitchFamily="18" charset="0"/>
            </a:endParaRPr>
          </a:p>
          <a:p>
            <a:pPr algn="l"/>
            <a:endParaRPr lang="en-US" dirty="0">
              <a:solidFill>
                <a:schemeClr val="tx1"/>
              </a:solidFill>
              <a:latin typeface="Georgia" panose="02040502050405020303" pitchFamily="18" charset="0"/>
            </a:endParaRPr>
          </a:p>
        </p:txBody>
      </p:sp>
      <p:pic>
        <p:nvPicPr>
          <p:cNvPr id="4" name="Picture 3"/>
          <p:cNvPicPr>
            <a:picLocks noChangeAspect="1"/>
          </p:cNvPicPr>
          <p:nvPr/>
        </p:nvPicPr>
        <p:blipFill>
          <a:blip r:embed="rId3"/>
          <a:stretch>
            <a:fillRect/>
          </a:stretch>
        </p:blipFill>
        <p:spPr>
          <a:xfrm>
            <a:off x="3945835" y="1624510"/>
            <a:ext cx="4273826" cy="4776290"/>
          </a:xfrm>
          <a:prstGeom prst="rect">
            <a:avLst/>
          </a:prstGeom>
        </p:spPr>
      </p:pic>
      <p:cxnSp>
        <p:nvCxnSpPr>
          <p:cNvPr id="5" name="Straight Arrow Connector 4"/>
          <p:cNvCxnSpPr/>
          <p:nvPr/>
        </p:nvCxnSpPr>
        <p:spPr>
          <a:xfrm>
            <a:off x="1447800" y="4191000"/>
            <a:ext cx="23622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76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23786"/>
            <a:ext cx="7899400" cy="492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GEMS Quality Control</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111</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2" name="TextBox 1"/>
          <p:cNvSpPr txBox="1"/>
          <p:nvPr/>
        </p:nvSpPr>
        <p:spPr>
          <a:xfrm>
            <a:off x="2647321" y="5181600"/>
            <a:ext cx="3352401" cy="954107"/>
          </a:xfrm>
          <a:prstGeom prst="rect">
            <a:avLst/>
          </a:prstGeom>
          <a:solidFill>
            <a:schemeClr val="bg1"/>
          </a:solidFill>
          <a:ln>
            <a:solidFill>
              <a:srgbClr val="FF3300"/>
            </a:solidFill>
          </a:ln>
        </p:spPr>
        <p:txBody>
          <a:bodyPr wrap="square" rtlCol="0">
            <a:spAutoFit/>
          </a:bodyPr>
          <a:lstStyle/>
          <a:p>
            <a:pPr algn="l"/>
            <a:r>
              <a:rPr lang="en-US" sz="1400" i="1" dirty="0" smtClean="0">
                <a:solidFill>
                  <a:srgbClr val="FF0000"/>
                </a:solidFill>
              </a:rPr>
              <a:t>NOTE: If your project is not updated by the due date, the previous months CPR View will be included in the CPR binder with this disclaimer.</a:t>
            </a:r>
            <a:endParaRPr lang="en-US" sz="1400" i="1" dirty="0">
              <a:solidFill>
                <a:srgbClr val="FF0000"/>
              </a:solidFill>
            </a:endParaRPr>
          </a:p>
        </p:txBody>
      </p:sp>
      <p:sp>
        <p:nvSpPr>
          <p:cNvPr id="4" name="Up Arrow 3"/>
          <p:cNvSpPr/>
          <p:nvPr/>
        </p:nvSpPr>
        <p:spPr>
          <a:xfrm>
            <a:off x="3657600" y="4280728"/>
            <a:ext cx="1192696" cy="874644"/>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92377" y="3450369"/>
            <a:ext cx="4723142" cy="400110"/>
          </a:xfrm>
          <a:prstGeom prst="rect">
            <a:avLst/>
          </a:prstGeom>
          <a:solidFill>
            <a:schemeClr val="bg1"/>
          </a:solidFill>
          <a:ln>
            <a:solidFill>
              <a:srgbClr val="FF3300"/>
            </a:solidFill>
          </a:ln>
        </p:spPr>
        <p:txBody>
          <a:bodyPr wrap="square" rtlCol="0" anchor="ctr">
            <a:spAutoFit/>
          </a:bodyPr>
          <a:lstStyle/>
          <a:p>
            <a:r>
              <a:rPr lang="en-US" sz="2000" i="1" dirty="0" smtClean="0">
                <a:solidFill>
                  <a:srgbClr val="FF0000"/>
                </a:solidFill>
              </a:rPr>
              <a:t>Disclaimer:  This data was not updated</a:t>
            </a:r>
            <a:endParaRPr lang="en-US" sz="2000" i="1" dirty="0"/>
          </a:p>
        </p:txBody>
      </p:sp>
    </p:spTree>
    <p:extLst>
      <p:ext uri="{BB962C8B-B14F-4D97-AF65-F5344CB8AC3E}">
        <p14:creationId xmlns:p14="http://schemas.microsoft.com/office/powerpoint/2010/main" val="213685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638300"/>
            <a:ext cx="7899400" cy="477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7494" y="535273"/>
            <a:ext cx="6629400" cy="707136"/>
          </a:xfrm>
        </p:spPr>
        <p:txBody>
          <a:bodyPr>
            <a:normAutofit/>
          </a:bodyPr>
          <a:lstStyle/>
          <a:p>
            <a:pPr>
              <a:defRPr/>
            </a:pPr>
            <a:r>
              <a:rPr lang="en-US" sz="2800" dirty="0">
                <a:latin typeface="Georgia" panose="02040502050405020303" pitchFamily="18" charset="0"/>
                <a:cs typeface="Arial" pitchFamily="34" charset="0"/>
              </a:rPr>
              <a:t>Additional GEMS Training Resources</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112</a:t>
            </a:fld>
            <a:endParaRPr lang="en-US" dirty="0"/>
          </a:p>
        </p:txBody>
      </p:sp>
      <p:sp>
        <p:nvSpPr>
          <p:cNvPr id="5" name="TextBox 4"/>
          <p:cNvSpPr txBox="1"/>
          <p:nvPr/>
        </p:nvSpPr>
        <p:spPr>
          <a:xfrm>
            <a:off x="4401448" y="4316016"/>
            <a:ext cx="1201529" cy="279797"/>
          </a:xfrm>
          <a:prstGeom prst="rect">
            <a:avLst/>
          </a:prstGeom>
          <a:solidFill>
            <a:srgbClr val="CCFF66"/>
          </a:solidFill>
        </p:spPr>
        <p:txBody>
          <a:bodyPr wrap="square" rtlCol="0" anchor="ctr">
            <a:spAutoFit/>
          </a:bodyPr>
          <a:lstStyle/>
          <a:p>
            <a:pPr algn="l"/>
            <a:r>
              <a:rPr lang="en-US" sz="1400" dirty="0" smtClean="0">
                <a:solidFill>
                  <a:schemeClr val="tx1"/>
                </a:solidFill>
              </a:rPr>
              <a:t>Online Help</a:t>
            </a:r>
            <a:endParaRPr lang="en-US" sz="1400" dirty="0">
              <a:solidFill>
                <a:schemeClr val="tx1"/>
              </a:solidFill>
            </a:endParaRPr>
          </a:p>
        </p:txBody>
      </p:sp>
      <p:cxnSp>
        <p:nvCxnSpPr>
          <p:cNvPr id="7" name="Straight Arrow Connector 6"/>
          <p:cNvCxnSpPr/>
          <p:nvPr/>
        </p:nvCxnSpPr>
        <p:spPr bwMode="auto">
          <a:xfrm flipV="1">
            <a:off x="5602977" y="1928192"/>
            <a:ext cx="2477536" cy="252772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9" name="Straight Arrow Connector 8"/>
          <p:cNvCxnSpPr>
            <a:stCxn id="5" idx="1"/>
          </p:cNvCxnSpPr>
          <p:nvPr/>
        </p:nvCxnSpPr>
        <p:spPr bwMode="auto">
          <a:xfrm flipH="1" flipV="1">
            <a:off x="1321904" y="2514600"/>
            <a:ext cx="3079544" cy="194131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0" name="Rectangle 9"/>
          <p:cNvSpPr/>
          <p:nvPr/>
        </p:nvSpPr>
        <p:spPr>
          <a:xfrm>
            <a:off x="974596" y="2298881"/>
            <a:ext cx="487017" cy="1899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17099" y="1674254"/>
            <a:ext cx="238259" cy="2410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14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94" y="535273"/>
            <a:ext cx="6629400" cy="707136"/>
          </a:xfrm>
        </p:spPr>
        <p:txBody>
          <a:bodyPr>
            <a:normAutofit/>
          </a:bodyPr>
          <a:lstStyle/>
          <a:p>
            <a:pPr>
              <a:defRPr/>
            </a:pPr>
            <a:r>
              <a:rPr lang="en-US" sz="2800" dirty="0" smtClean="0">
                <a:latin typeface="Georgia" panose="02040502050405020303" pitchFamily="18" charset="0"/>
                <a:cs typeface="Arial" pitchFamily="34" charset="0"/>
              </a:rPr>
              <a:t>GEMS </a:t>
            </a:r>
            <a:r>
              <a:rPr lang="en-US" sz="2800" dirty="0">
                <a:latin typeface="Georgia" panose="02040502050405020303" pitchFamily="18" charset="0"/>
                <a:cs typeface="Arial" pitchFamily="34" charset="0"/>
              </a:rPr>
              <a:t>Training </a:t>
            </a:r>
            <a:r>
              <a:rPr lang="en-US" sz="2800" dirty="0" smtClean="0">
                <a:latin typeface="Georgia" panose="02040502050405020303" pitchFamily="18" charset="0"/>
                <a:cs typeface="Arial" pitchFamily="34" charset="0"/>
              </a:rPr>
              <a:t>Videos</a:t>
            </a:r>
            <a:endParaRPr lang="en-US" sz="2800" dirty="0">
              <a:latin typeface="Georgia" panose="02040502050405020303" pitchFamily="18" charset="0"/>
              <a:cs typeface="Arial" pitchFamily="34"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113</a:t>
            </a:fld>
            <a:endParaRPr lang="en-US" dirty="0"/>
          </a:p>
        </p:txBody>
      </p:sp>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644650"/>
            <a:ext cx="7921625"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02491" y="2948033"/>
            <a:ext cx="1092299" cy="254361"/>
          </a:xfrm>
          <a:prstGeom prst="rect">
            <a:avLst/>
          </a:prstGeom>
          <a:solidFill>
            <a:srgbClr val="CCFF33"/>
          </a:solidFill>
        </p:spPr>
        <p:txBody>
          <a:bodyPr wrap="square" rtlCol="0" anchor="ctr">
            <a:spAutoFit/>
          </a:bodyPr>
          <a:lstStyle/>
          <a:p>
            <a:pPr algn="l"/>
            <a:r>
              <a:rPr lang="en-US" sz="1400" dirty="0" smtClean="0">
                <a:solidFill>
                  <a:schemeClr val="tx1"/>
                </a:solidFill>
              </a:rPr>
              <a:t>Select Help</a:t>
            </a:r>
            <a:endParaRPr lang="en-US" sz="1400" dirty="0">
              <a:solidFill>
                <a:schemeClr val="tx1"/>
              </a:solidFill>
            </a:endParaRPr>
          </a:p>
        </p:txBody>
      </p:sp>
      <p:cxnSp>
        <p:nvCxnSpPr>
          <p:cNvPr id="7" name="Straight Arrow Connector 6"/>
          <p:cNvCxnSpPr>
            <a:stCxn id="5" idx="3"/>
          </p:cNvCxnSpPr>
          <p:nvPr/>
        </p:nvCxnSpPr>
        <p:spPr bwMode="auto">
          <a:xfrm flipV="1">
            <a:off x="5094790" y="1862920"/>
            <a:ext cx="2078123" cy="1212294"/>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592138" y="4804141"/>
            <a:ext cx="2156114" cy="210215"/>
          </a:xfrm>
          <a:prstGeom prst="rect">
            <a:avLst/>
          </a:prstGeom>
          <a:solidFill>
            <a:srgbClr val="CCFF33"/>
          </a:solidFill>
        </p:spPr>
        <p:txBody>
          <a:bodyPr wrap="square" rtlCol="0" anchor="ctr">
            <a:spAutoFit/>
          </a:bodyPr>
          <a:lstStyle/>
          <a:p>
            <a:pPr algn="l"/>
            <a:r>
              <a:rPr lang="en-US" sz="1400" dirty="0" smtClean="0">
                <a:solidFill>
                  <a:schemeClr val="tx1"/>
                </a:solidFill>
              </a:rPr>
              <a:t>All Videos are Available</a:t>
            </a:r>
            <a:endParaRPr lang="en-US" sz="1400" dirty="0">
              <a:solidFill>
                <a:schemeClr val="tx1"/>
              </a:solidFill>
            </a:endParaRPr>
          </a:p>
        </p:txBody>
      </p:sp>
      <p:cxnSp>
        <p:nvCxnSpPr>
          <p:cNvPr id="14" name="Straight Arrow Connector 13"/>
          <p:cNvCxnSpPr/>
          <p:nvPr/>
        </p:nvCxnSpPr>
        <p:spPr bwMode="auto">
          <a:xfrm flipH="1" flipV="1">
            <a:off x="1419225" y="3743325"/>
            <a:ext cx="289965" cy="101491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a:off x="2748252" y="4909248"/>
            <a:ext cx="1680873" cy="10510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485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460" y="571861"/>
            <a:ext cx="6629400" cy="618978"/>
          </a:xfrm>
        </p:spPr>
        <p:txBody>
          <a:bodyPr>
            <a:normAutofit/>
          </a:bodyPr>
          <a:lstStyle/>
          <a:p>
            <a:pPr>
              <a:defRPr/>
            </a:pPr>
            <a:r>
              <a:rPr lang="en-US" sz="2800" dirty="0">
                <a:latin typeface="Georgia" panose="02040502050405020303" pitchFamily="18" charset="0"/>
              </a:rPr>
              <a:t>GTA EPMO GEMS Toolkit</a:t>
            </a:r>
          </a:p>
        </p:txBody>
      </p:sp>
      <p:sp>
        <p:nvSpPr>
          <p:cNvPr id="5" name="Content Placeholder 4"/>
          <p:cNvSpPr>
            <a:spLocks noGrp="1"/>
          </p:cNvSpPr>
          <p:nvPr>
            <p:ph idx="1"/>
          </p:nvPr>
        </p:nvSpPr>
        <p:spPr>
          <a:xfrm>
            <a:off x="569913" y="1561830"/>
            <a:ext cx="7899399" cy="4529478"/>
          </a:xfrm>
          <a:ln>
            <a:noFill/>
          </a:ln>
        </p:spPr>
        <p:txBody>
          <a:bodyPr>
            <a:normAutofit lnSpcReduction="10000"/>
          </a:bodyPr>
          <a:lstStyle/>
          <a:p>
            <a:pPr marL="0" indent="0">
              <a:buNone/>
            </a:pPr>
            <a:r>
              <a:rPr lang="en-US" b="0" dirty="0" smtClean="0">
                <a:solidFill>
                  <a:schemeClr val="tx1"/>
                </a:solidFill>
                <a:latin typeface="Georgia" panose="02040502050405020303" pitchFamily="18" charset="0"/>
              </a:rPr>
              <a:t>Each agency will be provided a </a:t>
            </a:r>
            <a:r>
              <a:rPr lang="en-US" b="0" dirty="0">
                <a:solidFill>
                  <a:schemeClr val="tx1"/>
                </a:solidFill>
                <a:latin typeface="Georgia" panose="02040502050405020303" pitchFamily="18" charset="0"/>
              </a:rPr>
              <a:t>thumb drive containing the following</a:t>
            </a:r>
            <a:r>
              <a:rPr lang="en-US" b="0" dirty="0" smtClean="0">
                <a:solidFill>
                  <a:schemeClr val="tx1"/>
                </a:solidFill>
                <a:latin typeface="Georgia" panose="02040502050405020303" pitchFamily="18" charset="0"/>
              </a:rPr>
              <a:t>:</a:t>
            </a:r>
          </a:p>
          <a:p>
            <a:pPr marL="1200150" lvl="2" indent="-285750">
              <a:buFont typeface="Arial" pitchFamily="34" charset="0"/>
              <a:buChar char="•"/>
            </a:pPr>
            <a:r>
              <a:rPr lang="en-US" sz="2400" dirty="0" smtClean="0">
                <a:solidFill>
                  <a:schemeClr val="tx1"/>
                </a:solidFill>
                <a:latin typeface="Georgia" panose="02040502050405020303" pitchFamily="18" charset="0"/>
              </a:rPr>
              <a:t>This </a:t>
            </a:r>
            <a:r>
              <a:rPr lang="en-US" sz="2400" dirty="0">
                <a:solidFill>
                  <a:schemeClr val="tx1"/>
                </a:solidFill>
                <a:latin typeface="Georgia" panose="02040502050405020303" pitchFamily="18" charset="0"/>
              </a:rPr>
              <a:t>PowerPoint Presentation</a:t>
            </a:r>
          </a:p>
          <a:p>
            <a:pPr marL="1200150" lvl="2" indent="-285750">
              <a:buFont typeface="Arial" pitchFamily="34" charset="0"/>
              <a:buChar char="•"/>
            </a:pPr>
            <a:r>
              <a:rPr lang="en-US" sz="2400" dirty="0">
                <a:solidFill>
                  <a:schemeClr val="tx1"/>
                </a:solidFill>
                <a:latin typeface="Georgia" panose="02040502050405020303" pitchFamily="18" charset="0"/>
              </a:rPr>
              <a:t>Individual Training/Test Scripts</a:t>
            </a:r>
          </a:p>
          <a:p>
            <a:pPr marL="1200150" lvl="2" indent="-285750">
              <a:buFont typeface="Arial" pitchFamily="34" charset="0"/>
              <a:buChar char="•"/>
            </a:pPr>
            <a:r>
              <a:rPr lang="en-US" sz="2400" dirty="0">
                <a:solidFill>
                  <a:schemeClr val="tx1"/>
                </a:solidFill>
                <a:latin typeface="Georgia" panose="02040502050405020303" pitchFamily="18" charset="0"/>
              </a:rPr>
              <a:t>Sample project plan</a:t>
            </a:r>
          </a:p>
          <a:p>
            <a:pPr marL="1200150" lvl="2" indent="-285750">
              <a:buFont typeface="Arial" pitchFamily="34" charset="0"/>
              <a:buChar char="•"/>
            </a:pPr>
            <a:r>
              <a:rPr lang="en-US" sz="2400" dirty="0">
                <a:solidFill>
                  <a:schemeClr val="tx1"/>
                </a:solidFill>
                <a:latin typeface="Georgia" panose="02040502050405020303" pitchFamily="18" charset="0"/>
              </a:rPr>
              <a:t>Risk Logs in both .xls and .csv format</a:t>
            </a:r>
          </a:p>
          <a:p>
            <a:pPr marL="1200150" lvl="2" indent="-285750">
              <a:buFont typeface="Arial" pitchFamily="34" charset="0"/>
              <a:buChar char="•"/>
            </a:pPr>
            <a:r>
              <a:rPr lang="en-US" sz="2400" dirty="0">
                <a:solidFill>
                  <a:schemeClr val="tx1"/>
                </a:solidFill>
                <a:latin typeface="Georgia" panose="02040502050405020303" pitchFamily="18" charset="0"/>
              </a:rPr>
              <a:t>Sample Business Case</a:t>
            </a:r>
          </a:p>
          <a:p>
            <a:pPr marL="1200150" lvl="2" indent="-285750">
              <a:buFont typeface="Arial" pitchFamily="34" charset="0"/>
              <a:buChar char="•"/>
            </a:pPr>
            <a:r>
              <a:rPr lang="en-US" sz="2400" dirty="0">
                <a:solidFill>
                  <a:schemeClr val="tx1"/>
                </a:solidFill>
                <a:latin typeface="Georgia" panose="02040502050405020303" pitchFamily="18" charset="0"/>
              </a:rPr>
              <a:t>All videos linked to this presentation </a:t>
            </a:r>
            <a:endParaRPr lang="en-US" sz="2400" dirty="0" smtClean="0">
              <a:solidFill>
                <a:schemeClr val="tx1"/>
              </a:solidFill>
              <a:latin typeface="Georgia" panose="02040502050405020303" pitchFamily="18" charset="0"/>
            </a:endParaRPr>
          </a:p>
          <a:p>
            <a:pPr marL="1200150" lvl="2" indent="-285750">
              <a:buFont typeface="Arial" pitchFamily="34" charset="0"/>
              <a:buChar char="•"/>
            </a:pPr>
            <a:r>
              <a:rPr lang="en-US" sz="2400" dirty="0" smtClean="0">
                <a:solidFill>
                  <a:schemeClr val="tx1"/>
                </a:solidFill>
                <a:latin typeface="Georgia" panose="02040502050405020303" pitchFamily="18" charset="0"/>
              </a:rPr>
              <a:t>Information on how the scores are computed</a:t>
            </a:r>
          </a:p>
          <a:p>
            <a:pPr marL="1200150" lvl="2" indent="-285750">
              <a:buFont typeface="Arial" pitchFamily="34" charset="0"/>
              <a:buChar char="•"/>
            </a:pPr>
            <a:r>
              <a:rPr lang="en-US" sz="2400" dirty="0" smtClean="0">
                <a:solidFill>
                  <a:schemeClr val="tx1"/>
                </a:solidFill>
                <a:latin typeface="Georgia" panose="02040502050405020303" pitchFamily="18" charset="0"/>
              </a:rPr>
              <a:t>EPLC Process Maps</a:t>
            </a:r>
            <a:endParaRPr lang="en-US" sz="2400" dirty="0" smtClean="0">
              <a:latin typeface="Georgia" panose="02040502050405020303" pitchFamily="18" charset="0"/>
            </a:endParaRPr>
          </a:p>
          <a:p>
            <a:pPr marL="1200150" lvl="2" indent="-285750"/>
            <a:r>
              <a:rPr lang="en-US" dirty="0">
                <a:latin typeface="Georgia" panose="02040502050405020303" pitchFamily="18" charset="0"/>
              </a:rPr>
              <a:t>Project Schedule and Budget updates to GEMS</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114</a:t>
            </a:fld>
            <a:endParaRPr lang="en-US" dirty="0"/>
          </a:p>
        </p:txBody>
      </p:sp>
    </p:spTree>
    <p:extLst>
      <p:ext uri="{BB962C8B-B14F-4D97-AF65-F5344CB8AC3E}">
        <p14:creationId xmlns:p14="http://schemas.microsoft.com/office/powerpoint/2010/main" val="564351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GEMS Support</a:t>
            </a:r>
            <a:endParaRPr lang="en-US" dirty="0">
              <a:latin typeface="+mj-lt"/>
            </a:endParaRPr>
          </a:p>
        </p:txBody>
      </p:sp>
      <p:sp>
        <p:nvSpPr>
          <p:cNvPr id="3" name="Content Placeholder 2"/>
          <p:cNvSpPr>
            <a:spLocks noGrp="1"/>
          </p:cNvSpPr>
          <p:nvPr>
            <p:ph idx="1"/>
          </p:nvPr>
        </p:nvSpPr>
        <p:spPr/>
        <p:txBody>
          <a:bodyPr/>
          <a:lstStyle/>
          <a:p>
            <a:endParaRPr lang="en-US" dirty="0" smtClean="0">
              <a:latin typeface="+mj-lt"/>
            </a:endParaRPr>
          </a:p>
          <a:p>
            <a:r>
              <a:rPr lang="en-US" dirty="0" smtClean="0">
                <a:latin typeface="+mj-lt"/>
              </a:rPr>
              <a:t>Hank Oelze, </a:t>
            </a:r>
            <a:r>
              <a:rPr lang="en-US" dirty="0" smtClean="0">
                <a:latin typeface="+mj-lt"/>
                <a:hlinkClick r:id="rId2"/>
              </a:rPr>
              <a:t>hank.oelze@gta.ga.gov</a:t>
            </a:r>
            <a:endParaRPr lang="en-US" dirty="0" smtClean="0">
              <a:latin typeface="+mj-lt"/>
            </a:endParaRPr>
          </a:p>
          <a:p>
            <a:pPr lvl="4"/>
            <a:r>
              <a:rPr lang="en-US" dirty="0" smtClean="0">
                <a:latin typeface="+mj-lt"/>
              </a:rPr>
              <a:t>O: 404-463-5303</a:t>
            </a:r>
          </a:p>
          <a:p>
            <a:pPr lvl="4"/>
            <a:r>
              <a:rPr lang="en-US" dirty="0" smtClean="0">
                <a:latin typeface="+mj-lt"/>
              </a:rPr>
              <a:t>C: 404-782-2743</a:t>
            </a:r>
            <a:endParaRPr lang="en-US" dirty="0">
              <a:latin typeface="+mj-lt"/>
            </a:endParaRPr>
          </a:p>
          <a:p>
            <a:pPr lvl="4"/>
            <a:endParaRPr lang="en-US" dirty="0" smtClean="0">
              <a:latin typeface="+mj-lt"/>
            </a:endParaRPr>
          </a:p>
          <a:p>
            <a:r>
              <a:rPr lang="en-US" dirty="0" smtClean="0">
                <a:latin typeface="+mj-lt"/>
              </a:rPr>
              <a:t>Tometrice Strickland, </a:t>
            </a:r>
            <a:r>
              <a:rPr lang="en-US" dirty="0" smtClean="0">
                <a:latin typeface="+mj-lt"/>
                <a:hlinkClick r:id="rId3"/>
              </a:rPr>
              <a:t>tometrice.strickland@gta.ga.gov</a:t>
            </a:r>
            <a:endParaRPr lang="en-US" dirty="0" smtClean="0">
              <a:latin typeface="+mj-lt"/>
            </a:endParaRPr>
          </a:p>
          <a:p>
            <a:pPr lvl="4"/>
            <a:r>
              <a:rPr lang="en-US" dirty="0" smtClean="0">
                <a:latin typeface="+mj-lt"/>
              </a:rPr>
              <a:t>O:404.463.8474</a:t>
            </a:r>
          </a:p>
          <a:p>
            <a:pPr lvl="4"/>
            <a:r>
              <a:rPr lang="en-US" dirty="0">
                <a:latin typeface="+mj-lt"/>
              </a:rPr>
              <a:t>C: 404.207.0301</a:t>
            </a:r>
          </a:p>
        </p:txBody>
      </p:sp>
      <p:sp>
        <p:nvSpPr>
          <p:cNvPr id="4" name="Slide Number Placeholder 3"/>
          <p:cNvSpPr>
            <a:spLocks noGrp="1"/>
          </p:cNvSpPr>
          <p:nvPr>
            <p:ph type="sldNum" sz="quarter" idx="12"/>
          </p:nvPr>
        </p:nvSpPr>
        <p:spPr/>
        <p:txBody>
          <a:bodyPr/>
          <a:lstStyle/>
          <a:p>
            <a:fld id="{B23CBF67-A91B-4536-BE1C-654C04EB6CFF}" type="slidenum">
              <a:rPr lang="en-US" smtClean="0"/>
              <a:t>115</a:t>
            </a:fld>
            <a:endParaRPr lang="en-US" dirty="0"/>
          </a:p>
        </p:txBody>
      </p:sp>
    </p:spTree>
    <p:extLst>
      <p:ext uri="{BB962C8B-B14F-4D97-AF65-F5344CB8AC3E}">
        <p14:creationId xmlns:p14="http://schemas.microsoft.com/office/powerpoint/2010/main" val="35560480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8931" y="6126137"/>
            <a:ext cx="304800" cy="304800"/>
          </a:xfrm>
          <a:prstGeom prst="rect">
            <a:avLst/>
          </a:prstGeom>
          <a:solidFill>
            <a:schemeClr val="bg1"/>
          </a:solidFill>
          <a:ln>
            <a:solidFill>
              <a:schemeClr val="bg1"/>
            </a:solidFill>
          </a:ln>
        </p:spPr>
      </p:pic>
      <p:sp>
        <p:nvSpPr>
          <p:cNvPr id="6" name="Title 5"/>
          <p:cNvSpPr>
            <a:spLocks noGrp="1"/>
          </p:cNvSpPr>
          <p:nvPr>
            <p:ph type="title"/>
          </p:nvPr>
        </p:nvSpPr>
        <p:spPr>
          <a:xfrm>
            <a:off x="465460" y="586421"/>
            <a:ext cx="6629400" cy="629587"/>
          </a:xfrm>
        </p:spPr>
        <p:txBody>
          <a:bodyPr>
            <a:normAutofit/>
          </a:bodyPr>
          <a:lstStyle/>
          <a:p>
            <a:pPr>
              <a:defRPr/>
            </a:pPr>
            <a:r>
              <a:rPr lang="en-US" sz="2800" dirty="0">
                <a:latin typeface="Georgia" panose="02040502050405020303" pitchFamily="18" charset="0"/>
                <a:cs typeface="Arial" pitchFamily="34" charset="0"/>
              </a:rPr>
              <a:t>Questions</a:t>
            </a:r>
          </a:p>
        </p:txBody>
      </p:sp>
      <p:sp>
        <p:nvSpPr>
          <p:cNvPr id="2" name="Slide Number Placeholder 1"/>
          <p:cNvSpPr>
            <a:spLocks noGrp="1"/>
          </p:cNvSpPr>
          <p:nvPr>
            <p:ph type="sldNum" sz="quarter" idx="12"/>
          </p:nvPr>
        </p:nvSpPr>
        <p:spPr/>
        <p:txBody>
          <a:bodyPr/>
          <a:lstStyle/>
          <a:p>
            <a:pPr>
              <a:defRPr/>
            </a:pPr>
            <a:fld id="{EC671575-91B7-4AEE-8F3F-487B5050EA39}" type="slidenum">
              <a:rPr lang="en-US" smtClean="0"/>
              <a:pPr>
                <a:defRPr/>
              </a:pPr>
              <a:t>116</a:t>
            </a:fld>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045" y="1646237"/>
            <a:ext cx="7015267" cy="4778375"/>
          </a:xfrm>
          <a:prstGeom prst="rect">
            <a:avLst/>
          </a:prstGeom>
        </p:spPr>
      </p:pic>
    </p:spTree>
    <p:extLst>
      <p:ext uri="{BB962C8B-B14F-4D97-AF65-F5344CB8AC3E}">
        <p14:creationId xmlns:p14="http://schemas.microsoft.com/office/powerpoint/2010/main" val="953440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4"/>
                                        </p:tgtEl>
                                      </p:cBhvr>
                                    </p:cmd>
                                  </p:childTnLst>
                                </p:cTn>
                              </p:par>
                              <p:par>
                                <p:cTn id="7" presetID="6"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460" y="571861"/>
            <a:ext cx="6629400" cy="618978"/>
          </a:xfrm>
        </p:spPr>
        <p:txBody>
          <a:bodyPr>
            <a:noAutofit/>
          </a:bodyPr>
          <a:lstStyle/>
          <a:p>
            <a:pPr>
              <a:defRPr/>
            </a:pPr>
            <a:r>
              <a:rPr lang="en-US" dirty="0" smtClean="0">
                <a:latin typeface="Georgia" panose="02040502050405020303" pitchFamily="18" charset="0"/>
              </a:rPr>
              <a:t>Portfolio/Program </a:t>
            </a:r>
            <a:r>
              <a:rPr lang="en-US" dirty="0">
                <a:latin typeface="Georgia" panose="02040502050405020303" pitchFamily="18" charset="0"/>
              </a:rPr>
              <a:t>Comments</a:t>
            </a:r>
          </a:p>
        </p:txBody>
      </p:sp>
      <p:sp>
        <p:nvSpPr>
          <p:cNvPr id="5" name="Content Placeholder 4"/>
          <p:cNvSpPr>
            <a:spLocks noGrp="1"/>
          </p:cNvSpPr>
          <p:nvPr>
            <p:ph idx="1"/>
          </p:nvPr>
        </p:nvSpPr>
        <p:spPr>
          <a:xfrm>
            <a:off x="569913" y="1561830"/>
            <a:ext cx="7899399" cy="4529478"/>
          </a:xfrm>
          <a:ln>
            <a:noFill/>
          </a:ln>
        </p:spPr>
        <p:txBody>
          <a:bodyPr>
            <a:normAutofit/>
          </a:bodyPr>
          <a:lstStyle/>
          <a:p>
            <a:pPr marL="0" indent="0">
              <a:buNone/>
            </a:pPr>
            <a:r>
              <a:rPr lang="en-US" b="0" dirty="0" smtClean="0">
                <a:solidFill>
                  <a:schemeClr val="tx1"/>
                </a:solidFill>
                <a:latin typeface="Georgia" panose="02040502050405020303" pitchFamily="18" charset="0"/>
              </a:rPr>
              <a:t>The following slides pertain to agencies that </a:t>
            </a:r>
            <a:r>
              <a:rPr lang="en-US" dirty="0" smtClean="0">
                <a:latin typeface="Georgia" panose="02040502050405020303" pitchFamily="18" charset="0"/>
              </a:rPr>
              <a:t>manage projects at a Program and/or Portfolio level and need to provide comments on each KPI on their respective dashboards.</a:t>
            </a:r>
          </a:p>
          <a:p>
            <a:pPr marL="0" indent="0">
              <a:buNone/>
            </a:pPr>
            <a:endParaRPr lang="en-US" b="0" dirty="0" smtClean="0">
              <a:solidFill>
                <a:schemeClr val="tx1"/>
              </a:solidFill>
              <a:latin typeface="Georgia" panose="02040502050405020303" pitchFamily="18" charset="0"/>
            </a:endParaRPr>
          </a:p>
          <a:p>
            <a:pPr marL="0" indent="0">
              <a:buNone/>
            </a:pPr>
            <a:r>
              <a:rPr lang="en-US" dirty="0">
                <a:latin typeface="Georgia" panose="02040502050405020303" pitchFamily="18" charset="0"/>
              </a:rPr>
              <a:t>Comments remain on your dashboard until you manually update the comments. For example, the Cost KPI dashboard dial displays within the green area in June and within the yellow area in July. Unless you manually change the comment before the Critical Panel review meeting, the comment will still reflect June’s KPI results. </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117</a:t>
            </a:fld>
            <a:endParaRPr lang="en-US" dirty="0"/>
          </a:p>
        </p:txBody>
      </p:sp>
    </p:spTree>
    <p:extLst>
      <p:ext uri="{BB962C8B-B14F-4D97-AF65-F5344CB8AC3E}">
        <p14:creationId xmlns:p14="http://schemas.microsoft.com/office/powerpoint/2010/main" val="3226054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2205" y="1638300"/>
            <a:ext cx="7612316" cy="4718050"/>
          </a:xfrm>
          <a:prstGeom prst="rect">
            <a:avLst/>
          </a:prstGeom>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Creating a New Portfolio/Program</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118</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11" name="TextBox 10"/>
          <p:cNvSpPr txBox="1"/>
          <p:nvPr/>
        </p:nvSpPr>
        <p:spPr>
          <a:xfrm>
            <a:off x="588034" y="3341967"/>
            <a:ext cx="1528148" cy="173732"/>
          </a:xfrm>
          <a:prstGeom prst="rect">
            <a:avLst/>
          </a:prstGeom>
          <a:solidFill>
            <a:srgbClr val="CCFF33"/>
          </a:solidFill>
        </p:spPr>
        <p:txBody>
          <a:bodyPr wrap="square" rtlCol="0" anchor="ctr">
            <a:spAutoFit/>
          </a:bodyPr>
          <a:lstStyle/>
          <a:p>
            <a:pPr algn="l"/>
            <a:r>
              <a:rPr lang="en-US" sz="1400" dirty="0" smtClean="0">
                <a:solidFill>
                  <a:schemeClr val="tx1"/>
                </a:solidFill>
              </a:rPr>
              <a:t>Select Projects</a:t>
            </a:r>
            <a:endParaRPr lang="en-US" sz="1400" dirty="0">
              <a:solidFill>
                <a:schemeClr val="tx1"/>
              </a:solidFill>
            </a:endParaRPr>
          </a:p>
        </p:txBody>
      </p:sp>
      <p:cxnSp>
        <p:nvCxnSpPr>
          <p:cNvPr id="18" name="Straight Arrow Connector 17"/>
          <p:cNvCxnSpPr/>
          <p:nvPr/>
        </p:nvCxnSpPr>
        <p:spPr>
          <a:xfrm flipV="1">
            <a:off x="1236372" y="2034862"/>
            <a:ext cx="355429" cy="130710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2352369" y="3246414"/>
            <a:ext cx="1602884" cy="191105"/>
          </a:xfrm>
          <a:prstGeom prst="rect">
            <a:avLst/>
          </a:prstGeom>
          <a:solidFill>
            <a:srgbClr val="CCFF33"/>
          </a:solidFill>
        </p:spPr>
        <p:txBody>
          <a:bodyPr wrap="square" rtlCol="0" anchor="ctr">
            <a:spAutoFit/>
          </a:bodyPr>
          <a:lstStyle/>
          <a:p>
            <a:pPr algn="l"/>
            <a:r>
              <a:rPr lang="en-US" sz="1400" dirty="0" smtClean="0">
                <a:solidFill>
                  <a:schemeClr val="tx1"/>
                </a:solidFill>
              </a:rPr>
              <a:t>Select Portfolios</a:t>
            </a:r>
            <a:endParaRPr lang="en-US" sz="1400" dirty="0">
              <a:solidFill>
                <a:schemeClr val="tx1"/>
              </a:solidFill>
            </a:endParaRPr>
          </a:p>
        </p:txBody>
      </p:sp>
      <p:cxnSp>
        <p:nvCxnSpPr>
          <p:cNvPr id="36" name="Straight Arrow Connector 35"/>
          <p:cNvCxnSpPr/>
          <p:nvPr/>
        </p:nvCxnSpPr>
        <p:spPr>
          <a:xfrm flipH="1" flipV="1">
            <a:off x="1867437" y="2688416"/>
            <a:ext cx="1025741" cy="555918"/>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7" name="Rounded Rectangle 6"/>
          <p:cNvSpPr/>
          <p:nvPr/>
        </p:nvSpPr>
        <p:spPr>
          <a:xfrm>
            <a:off x="1487510" y="2607972"/>
            <a:ext cx="328411" cy="128789"/>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2770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8035" y="1638300"/>
            <a:ext cx="7976142" cy="3606053"/>
          </a:xfrm>
          <a:prstGeom prst="rect">
            <a:avLst/>
          </a:prstGeom>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Creating a New Portfolio/Program</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119</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11" name="TextBox 10"/>
          <p:cNvSpPr txBox="1"/>
          <p:nvPr/>
        </p:nvSpPr>
        <p:spPr>
          <a:xfrm>
            <a:off x="5025128" y="3267594"/>
            <a:ext cx="1804880" cy="173732"/>
          </a:xfrm>
          <a:prstGeom prst="rect">
            <a:avLst/>
          </a:prstGeom>
          <a:solidFill>
            <a:srgbClr val="CCFF33"/>
          </a:solidFill>
        </p:spPr>
        <p:txBody>
          <a:bodyPr wrap="square" rtlCol="0" anchor="ctr">
            <a:spAutoFit/>
          </a:bodyPr>
          <a:lstStyle/>
          <a:p>
            <a:pPr algn="l"/>
            <a:r>
              <a:rPr lang="en-US" sz="1400" dirty="0" smtClean="0">
                <a:solidFill>
                  <a:schemeClr val="tx1"/>
                </a:solidFill>
              </a:rPr>
              <a:t>Select add portfolio</a:t>
            </a:r>
            <a:endParaRPr lang="en-US" sz="1400" dirty="0">
              <a:solidFill>
                <a:schemeClr val="tx1"/>
              </a:solidFill>
            </a:endParaRPr>
          </a:p>
        </p:txBody>
      </p:sp>
      <p:cxnSp>
        <p:nvCxnSpPr>
          <p:cNvPr id="18" name="Straight Arrow Connector 17"/>
          <p:cNvCxnSpPr/>
          <p:nvPr/>
        </p:nvCxnSpPr>
        <p:spPr>
          <a:xfrm flipV="1">
            <a:off x="6830008" y="3341967"/>
            <a:ext cx="1076868" cy="1249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7" name="Rounded Rectangle 6"/>
          <p:cNvSpPr/>
          <p:nvPr/>
        </p:nvSpPr>
        <p:spPr>
          <a:xfrm>
            <a:off x="1325779" y="1842862"/>
            <a:ext cx="447037" cy="178771"/>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7906876" y="3244334"/>
            <a:ext cx="562437" cy="196992"/>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667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Project Type then Next </a:t>
            </a:r>
          </a:p>
        </p:txBody>
      </p:sp>
      <p:sp>
        <p:nvSpPr>
          <p:cNvPr id="2457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117B134-B74B-4E88-9B33-0CEB01D442F0}" type="slidenum">
              <a:rPr lang="en-US" smtClean="0">
                <a:solidFill>
                  <a:schemeClr val="tx1"/>
                </a:solidFill>
                <a:latin typeface="+mn-lt"/>
              </a:rPr>
              <a:pPr eaLnBrk="1" hangingPunct="1"/>
              <a:t>12</a:t>
            </a:fld>
            <a:endParaRPr lang="en-US" dirty="0" smtClean="0">
              <a:solidFill>
                <a:schemeClr val="tx1"/>
              </a:solidFill>
              <a:latin typeface="+mn-lt"/>
            </a:endParaRPr>
          </a:p>
        </p:txBody>
      </p:sp>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63" y="1644650"/>
            <a:ext cx="8013108"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flipH="1">
            <a:off x="5672852" y="4448576"/>
            <a:ext cx="346948" cy="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6042830" y="4294687"/>
            <a:ext cx="1522331" cy="307777"/>
          </a:xfrm>
          <a:prstGeom prst="rect">
            <a:avLst/>
          </a:prstGeom>
          <a:solidFill>
            <a:srgbClr val="CCFF33"/>
          </a:solidFill>
        </p:spPr>
        <p:txBody>
          <a:bodyPr wrap="square" rtlCol="0" anchor="ctr">
            <a:spAutoFit/>
          </a:bodyPr>
          <a:lstStyle/>
          <a:p>
            <a:pPr algn="l"/>
            <a:r>
              <a:rPr lang="en-US" sz="1400" dirty="0" smtClean="0">
                <a:solidFill>
                  <a:schemeClr val="tx1"/>
                </a:solidFill>
              </a:rPr>
              <a:t>Select  App Dev</a:t>
            </a:r>
            <a:endParaRPr lang="en-US" sz="1400" dirty="0">
              <a:solidFill>
                <a:schemeClr val="tx1"/>
              </a:solidFill>
            </a:endParaRPr>
          </a:p>
        </p:txBody>
      </p:sp>
      <p:cxnSp>
        <p:nvCxnSpPr>
          <p:cNvPr id="4" name="Straight Arrow Connector 3"/>
          <p:cNvCxnSpPr/>
          <p:nvPr/>
        </p:nvCxnSpPr>
        <p:spPr bwMode="auto">
          <a:xfrm flipH="1" flipV="1">
            <a:off x="4570413" y="4862512"/>
            <a:ext cx="657225" cy="32702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a:spLocks noChangeArrowheads="1"/>
          </p:cNvSpPr>
          <p:nvPr/>
        </p:nvSpPr>
        <p:spPr bwMode="auto">
          <a:xfrm>
            <a:off x="4557551" y="5189536"/>
            <a:ext cx="1340175" cy="307975"/>
          </a:xfrm>
          <a:prstGeom prst="rect">
            <a:avLst/>
          </a:prstGeom>
          <a:solidFill>
            <a:schemeClr val="bg1"/>
          </a:solidFill>
          <a:ln>
            <a:solidFill>
              <a:srgbClr val="FF3300"/>
            </a:solidFill>
          </a:ln>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r>
              <a:rPr lang="en-US" sz="1400" dirty="0" smtClean="0">
                <a:solidFill>
                  <a:srgbClr val="FF0000"/>
                </a:solidFill>
              </a:rPr>
              <a:t>IMPORTANT</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913" y="1638300"/>
            <a:ext cx="7809231" cy="4930706"/>
          </a:xfrm>
          <a:prstGeom prst="rect">
            <a:avLst/>
          </a:prstGeom>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Creating a Static Portfolio/Program</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120</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11" name="TextBox 10"/>
          <p:cNvSpPr txBox="1"/>
          <p:nvPr/>
        </p:nvSpPr>
        <p:spPr>
          <a:xfrm>
            <a:off x="4064753" y="2930396"/>
            <a:ext cx="1262932" cy="254361"/>
          </a:xfrm>
          <a:prstGeom prst="rect">
            <a:avLst/>
          </a:prstGeom>
          <a:solidFill>
            <a:srgbClr val="CCFF33"/>
          </a:solidFill>
        </p:spPr>
        <p:txBody>
          <a:bodyPr wrap="square" rtlCol="0" anchor="ctr">
            <a:spAutoFit/>
          </a:bodyPr>
          <a:lstStyle/>
          <a:p>
            <a:pPr algn="l"/>
            <a:r>
              <a:rPr lang="en-US" sz="1400" dirty="0" smtClean="0">
                <a:solidFill>
                  <a:schemeClr val="tx1"/>
                </a:solidFill>
              </a:rPr>
              <a:t>Create Name</a:t>
            </a:r>
            <a:endParaRPr lang="en-US" sz="1400" dirty="0">
              <a:solidFill>
                <a:schemeClr val="tx1"/>
              </a:solidFill>
            </a:endParaRPr>
          </a:p>
        </p:txBody>
      </p:sp>
      <p:cxnSp>
        <p:nvCxnSpPr>
          <p:cNvPr id="18" name="Straight Arrow Connector 17"/>
          <p:cNvCxnSpPr>
            <a:stCxn id="35" idx="1"/>
          </p:cNvCxnSpPr>
          <p:nvPr/>
        </p:nvCxnSpPr>
        <p:spPr>
          <a:xfrm flipH="1" flipV="1">
            <a:off x="2808362" y="3868288"/>
            <a:ext cx="1435852" cy="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4244214" y="3741108"/>
            <a:ext cx="1602884" cy="254361"/>
          </a:xfrm>
          <a:prstGeom prst="rect">
            <a:avLst/>
          </a:prstGeom>
          <a:solidFill>
            <a:srgbClr val="CCFF33"/>
          </a:solidFill>
        </p:spPr>
        <p:txBody>
          <a:bodyPr wrap="square" rtlCol="0" anchor="ctr">
            <a:spAutoFit/>
          </a:bodyPr>
          <a:lstStyle/>
          <a:p>
            <a:pPr algn="l"/>
            <a:r>
              <a:rPr lang="en-US" sz="1400" dirty="0" smtClean="0">
                <a:solidFill>
                  <a:schemeClr val="tx1"/>
                </a:solidFill>
              </a:rPr>
              <a:t>Short Description</a:t>
            </a:r>
            <a:endParaRPr lang="en-US" sz="1400" dirty="0">
              <a:solidFill>
                <a:schemeClr val="tx1"/>
              </a:solidFill>
            </a:endParaRPr>
          </a:p>
        </p:txBody>
      </p:sp>
      <p:cxnSp>
        <p:nvCxnSpPr>
          <p:cNvPr id="36" name="Straight Arrow Connector 35"/>
          <p:cNvCxnSpPr/>
          <p:nvPr/>
        </p:nvCxnSpPr>
        <p:spPr>
          <a:xfrm flipH="1">
            <a:off x="2736135" y="3057576"/>
            <a:ext cx="1328618" cy="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4125343" y="5755727"/>
            <a:ext cx="1909762" cy="475655"/>
          </a:xfrm>
          <a:prstGeom prst="rect">
            <a:avLst/>
          </a:prstGeom>
          <a:solidFill>
            <a:srgbClr val="CCFF33"/>
          </a:solidFill>
        </p:spPr>
        <p:txBody>
          <a:bodyPr wrap="square" rtlCol="0" anchor="ctr">
            <a:spAutoFit/>
          </a:bodyPr>
          <a:lstStyle/>
          <a:p>
            <a:pPr algn="l"/>
            <a:r>
              <a:rPr lang="en-US" sz="1400" dirty="0" smtClean="0">
                <a:solidFill>
                  <a:schemeClr val="tx1"/>
                </a:solidFill>
              </a:rPr>
              <a:t>Move Projects from Available to Included</a:t>
            </a:r>
            <a:endParaRPr lang="en-US" sz="1400" dirty="0">
              <a:solidFill>
                <a:schemeClr val="tx1"/>
              </a:solidFill>
            </a:endParaRPr>
          </a:p>
        </p:txBody>
      </p:sp>
      <p:cxnSp>
        <p:nvCxnSpPr>
          <p:cNvPr id="16" name="Straight Arrow Connector 15"/>
          <p:cNvCxnSpPr/>
          <p:nvPr/>
        </p:nvCxnSpPr>
        <p:spPr>
          <a:xfrm flipH="1" flipV="1">
            <a:off x="4270095" y="5117523"/>
            <a:ext cx="831189" cy="638205"/>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H="1">
            <a:off x="2798229" y="5998969"/>
            <a:ext cx="1328618" cy="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6769313" y="5166418"/>
            <a:ext cx="1185812" cy="231237"/>
          </a:xfrm>
          <a:prstGeom prst="rect">
            <a:avLst/>
          </a:prstGeom>
          <a:solidFill>
            <a:srgbClr val="CCFF33"/>
          </a:solidFill>
        </p:spPr>
        <p:txBody>
          <a:bodyPr wrap="square" rtlCol="0" anchor="ctr">
            <a:spAutoFit/>
          </a:bodyPr>
          <a:lstStyle/>
          <a:p>
            <a:pPr algn="l"/>
            <a:r>
              <a:rPr lang="en-US" sz="1400" dirty="0" smtClean="0">
                <a:solidFill>
                  <a:schemeClr val="tx1"/>
                </a:solidFill>
              </a:rPr>
              <a:t>Select Save</a:t>
            </a:r>
            <a:endParaRPr lang="en-US" sz="1400" dirty="0">
              <a:solidFill>
                <a:schemeClr val="tx1"/>
              </a:solidFill>
            </a:endParaRPr>
          </a:p>
        </p:txBody>
      </p:sp>
      <p:cxnSp>
        <p:nvCxnSpPr>
          <p:cNvPr id="20" name="Straight Arrow Connector 19"/>
          <p:cNvCxnSpPr/>
          <p:nvPr/>
        </p:nvCxnSpPr>
        <p:spPr>
          <a:xfrm>
            <a:off x="7362219" y="5397655"/>
            <a:ext cx="0" cy="60131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H="1">
            <a:off x="2145590" y="2588893"/>
            <a:ext cx="1328618" cy="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3487677" y="2505199"/>
            <a:ext cx="1983914" cy="210215"/>
          </a:xfrm>
          <a:prstGeom prst="rect">
            <a:avLst/>
          </a:prstGeom>
          <a:solidFill>
            <a:srgbClr val="CCFF33"/>
          </a:solidFill>
        </p:spPr>
        <p:txBody>
          <a:bodyPr wrap="square" rtlCol="0" anchor="ctr">
            <a:spAutoFit/>
          </a:bodyPr>
          <a:lstStyle/>
          <a:p>
            <a:pPr algn="l"/>
            <a:r>
              <a:rPr lang="en-US" sz="1400" dirty="0" smtClean="0">
                <a:solidFill>
                  <a:schemeClr val="tx1"/>
                </a:solidFill>
              </a:rPr>
              <a:t>Select Static Portfolio</a:t>
            </a:r>
            <a:endParaRPr lang="en-US" sz="1400" dirty="0">
              <a:solidFill>
                <a:schemeClr val="tx1"/>
              </a:solidFill>
            </a:endParaRPr>
          </a:p>
        </p:txBody>
      </p:sp>
      <p:pic>
        <p:nvPicPr>
          <p:cNvPr id="4" name="Picture 3"/>
          <p:cNvPicPr>
            <a:picLocks noChangeAspect="1"/>
          </p:cNvPicPr>
          <p:nvPr/>
        </p:nvPicPr>
        <p:blipFill>
          <a:blip r:embed="rId4"/>
          <a:stretch>
            <a:fillRect/>
          </a:stretch>
        </p:blipFill>
        <p:spPr>
          <a:xfrm>
            <a:off x="7094860" y="6055811"/>
            <a:ext cx="1259581" cy="445698"/>
          </a:xfrm>
          <a:prstGeom prst="rect">
            <a:avLst/>
          </a:prstGeom>
        </p:spPr>
      </p:pic>
      <p:sp>
        <p:nvSpPr>
          <p:cNvPr id="8" name="TextBox 7"/>
          <p:cNvSpPr txBox="1"/>
          <p:nvPr/>
        </p:nvSpPr>
        <p:spPr>
          <a:xfrm>
            <a:off x="2983495" y="3291168"/>
            <a:ext cx="1286600" cy="173732"/>
          </a:xfrm>
          <a:prstGeom prst="rect">
            <a:avLst/>
          </a:prstGeom>
          <a:solidFill>
            <a:srgbClr val="CCFF33"/>
          </a:solidFill>
        </p:spPr>
        <p:txBody>
          <a:bodyPr wrap="square" rtlCol="0" anchor="ctr">
            <a:spAutoFit/>
          </a:bodyPr>
          <a:lstStyle/>
          <a:p>
            <a:pPr algn="l"/>
            <a:r>
              <a:rPr lang="en-US" sz="1400" dirty="0">
                <a:solidFill>
                  <a:schemeClr val="tx1"/>
                </a:solidFill>
              </a:rPr>
              <a:t>S</a:t>
            </a:r>
            <a:r>
              <a:rPr lang="en-US" sz="1400" dirty="0" smtClean="0">
                <a:solidFill>
                  <a:schemeClr val="tx1"/>
                </a:solidFill>
              </a:rPr>
              <a:t>elect Active</a:t>
            </a:r>
            <a:endParaRPr lang="en-US" sz="1400" dirty="0">
              <a:solidFill>
                <a:schemeClr val="tx1"/>
              </a:solidFill>
            </a:endParaRPr>
          </a:p>
        </p:txBody>
      </p:sp>
      <p:cxnSp>
        <p:nvCxnSpPr>
          <p:cNvPr id="27" name="Straight Arrow Connector 26"/>
          <p:cNvCxnSpPr>
            <a:stCxn id="8" idx="1"/>
          </p:cNvCxnSpPr>
          <p:nvPr/>
        </p:nvCxnSpPr>
        <p:spPr>
          <a:xfrm flipH="1">
            <a:off x="2324847" y="3378034"/>
            <a:ext cx="658648"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3220863" y="5117523"/>
            <a:ext cx="359162" cy="280132"/>
          </a:xfrm>
          <a:prstGeom prst="rect">
            <a:avLst/>
          </a:prstGeom>
          <a:solidFill>
            <a:srgbClr val="FF3300">
              <a:alpha val="14902"/>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491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animBg="1"/>
      <p:bldP spid="15" grpId="0" animBg="1"/>
      <p:bldP spid="19" grpId="0" animBg="1"/>
      <p:bldP spid="23" grpId="0" animBg="1"/>
      <p:bldP spid="8"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1191" y="1638300"/>
            <a:ext cx="7940294" cy="4616450"/>
          </a:xfrm>
          <a:prstGeom prst="rect">
            <a:avLst/>
          </a:prstGeom>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Adding Portfolio/Program Comments</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121</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11" name="TextBox 10"/>
          <p:cNvSpPr txBox="1"/>
          <p:nvPr/>
        </p:nvSpPr>
        <p:spPr>
          <a:xfrm>
            <a:off x="954673" y="3133039"/>
            <a:ext cx="1398023" cy="231237"/>
          </a:xfrm>
          <a:prstGeom prst="rect">
            <a:avLst/>
          </a:prstGeom>
          <a:solidFill>
            <a:srgbClr val="CCFF33"/>
          </a:solidFill>
        </p:spPr>
        <p:txBody>
          <a:bodyPr wrap="square" rtlCol="0" anchor="ctr">
            <a:spAutoFit/>
          </a:bodyPr>
          <a:lstStyle/>
          <a:p>
            <a:pPr algn="l"/>
            <a:r>
              <a:rPr lang="en-US" sz="1400" dirty="0" smtClean="0">
                <a:solidFill>
                  <a:schemeClr val="tx1"/>
                </a:solidFill>
              </a:rPr>
              <a:t>Select Portfolio</a:t>
            </a:r>
            <a:endParaRPr lang="en-US" sz="1400" dirty="0">
              <a:solidFill>
                <a:schemeClr val="tx1"/>
              </a:solidFill>
            </a:endParaRPr>
          </a:p>
        </p:txBody>
      </p:sp>
      <p:cxnSp>
        <p:nvCxnSpPr>
          <p:cNvPr id="18" name="Straight Arrow Connector 17"/>
          <p:cNvCxnSpPr>
            <a:stCxn id="35" idx="3"/>
          </p:cNvCxnSpPr>
          <p:nvPr/>
        </p:nvCxnSpPr>
        <p:spPr>
          <a:xfrm flipV="1">
            <a:off x="3552352" y="2968941"/>
            <a:ext cx="724884" cy="395335"/>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2457560" y="3248657"/>
            <a:ext cx="1094792" cy="231237"/>
          </a:xfrm>
          <a:prstGeom prst="rect">
            <a:avLst/>
          </a:prstGeom>
          <a:solidFill>
            <a:srgbClr val="CCFF33"/>
          </a:solidFill>
        </p:spPr>
        <p:txBody>
          <a:bodyPr wrap="square" rtlCol="0" anchor="ctr">
            <a:spAutoFit/>
          </a:bodyPr>
          <a:lstStyle/>
          <a:p>
            <a:pPr algn="l"/>
            <a:r>
              <a:rPr lang="en-US" sz="1400" dirty="0" smtClean="0">
                <a:solidFill>
                  <a:schemeClr val="tx1"/>
                </a:solidFill>
              </a:rPr>
              <a:t>Select KPI</a:t>
            </a:r>
            <a:endParaRPr lang="en-US" sz="1400" dirty="0">
              <a:solidFill>
                <a:schemeClr val="tx1"/>
              </a:solidFill>
            </a:endParaRPr>
          </a:p>
        </p:txBody>
      </p:sp>
      <p:cxnSp>
        <p:nvCxnSpPr>
          <p:cNvPr id="36" name="Straight Arrow Connector 35"/>
          <p:cNvCxnSpPr/>
          <p:nvPr/>
        </p:nvCxnSpPr>
        <p:spPr>
          <a:xfrm flipH="1" flipV="1">
            <a:off x="1419898" y="2916513"/>
            <a:ext cx="100632" cy="212202"/>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4881588" y="5623835"/>
            <a:ext cx="1185812" cy="231237"/>
          </a:xfrm>
          <a:prstGeom prst="rect">
            <a:avLst/>
          </a:prstGeom>
          <a:solidFill>
            <a:srgbClr val="CCFF33"/>
          </a:solidFill>
        </p:spPr>
        <p:txBody>
          <a:bodyPr wrap="square" rtlCol="0" anchor="ctr">
            <a:spAutoFit/>
          </a:bodyPr>
          <a:lstStyle/>
          <a:p>
            <a:pPr algn="l"/>
            <a:r>
              <a:rPr lang="en-US" sz="1400" dirty="0" smtClean="0">
                <a:solidFill>
                  <a:schemeClr val="tx1"/>
                </a:solidFill>
              </a:rPr>
              <a:t>Select Save</a:t>
            </a:r>
            <a:endParaRPr lang="en-US" sz="1400" dirty="0">
              <a:solidFill>
                <a:schemeClr val="tx1"/>
              </a:solidFill>
            </a:endParaRPr>
          </a:p>
        </p:txBody>
      </p:sp>
      <p:cxnSp>
        <p:nvCxnSpPr>
          <p:cNvPr id="16" name="Straight Arrow Connector 15"/>
          <p:cNvCxnSpPr/>
          <p:nvPr/>
        </p:nvCxnSpPr>
        <p:spPr>
          <a:xfrm>
            <a:off x="5474494" y="5855072"/>
            <a:ext cx="862101" cy="43046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5851143" y="4222085"/>
            <a:ext cx="2487433" cy="458652"/>
          </a:xfrm>
          <a:prstGeom prst="rect">
            <a:avLst/>
          </a:prstGeom>
          <a:solidFill>
            <a:srgbClr val="CCFF33"/>
          </a:solidFill>
        </p:spPr>
        <p:txBody>
          <a:bodyPr wrap="square" rtlCol="0" anchor="ctr">
            <a:spAutoFit/>
          </a:bodyPr>
          <a:lstStyle/>
          <a:p>
            <a:pPr algn="l"/>
            <a:r>
              <a:rPr lang="en-US" sz="1400" dirty="0" smtClean="0">
                <a:solidFill>
                  <a:schemeClr val="tx1"/>
                </a:solidFill>
              </a:rPr>
              <a:t>Enter Comments, (for Overall KPI, add as of date)</a:t>
            </a:r>
            <a:endParaRPr lang="en-US" sz="1400" dirty="0">
              <a:solidFill>
                <a:schemeClr val="tx1"/>
              </a:solidFill>
            </a:endParaRPr>
          </a:p>
        </p:txBody>
      </p:sp>
      <p:cxnSp>
        <p:nvCxnSpPr>
          <p:cNvPr id="20" name="Straight Arrow Connector 19"/>
          <p:cNvCxnSpPr>
            <a:endCxn id="5" idx="2"/>
          </p:cNvCxnSpPr>
          <p:nvPr/>
        </p:nvCxnSpPr>
        <p:spPr>
          <a:xfrm flipH="1" flipV="1">
            <a:off x="6893245" y="3094000"/>
            <a:ext cx="1964" cy="110879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5997493" y="2910101"/>
            <a:ext cx="528919" cy="117680"/>
          </a:xfrm>
          <a:prstGeom prst="rect">
            <a:avLst/>
          </a:prstGeom>
          <a:solidFill>
            <a:srgbClr val="FFFF00">
              <a:alpha val="40000"/>
            </a:srgbClr>
          </a:solidFill>
        </p:spPr>
        <p:txBody>
          <a:bodyPr wrap="square" rtlCol="0">
            <a:spAutoFit/>
          </a:bodyPr>
          <a:lstStyle/>
          <a:p>
            <a:endParaRPr lang="en-US" dirty="0"/>
          </a:p>
        </p:txBody>
      </p:sp>
      <p:sp>
        <p:nvSpPr>
          <p:cNvPr id="5" name="TextBox 4"/>
          <p:cNvSpPr txBox="1"/>
          <p:nvPr/>
        </p:nvSpPr>
        <p:spPr>
          <a:xfrm>
            <a:off x="5997492" y="2878556"/>
            <a:ext cx="1791505" cy="215444"/>
          </a:xfrm>
          <a:prstGeom prst="rect">
            <a:avLst/>
          </a:prstGeom>
          <a:noFill/>
        </p:spPr>
        <p:txBody>
          <a:bodyPr wrap="square" rtlCol="0">
            <a:spAutoFit/>
          </a:bodyPr>
          <a:lstStyle/>
          <a:p>
            <a:pPr algn="l"/>
            <a:r>
              <a:rPr lang="en-US" sz="800" dirty="0" smtClean="0">
                <a:solidFill>
                  <a:schemeClr val="tx1"/>
                </a:solidFill>
              </a:rPr>
              <a:t>As of 12/31/13: Enter comments</a:t>
            </a:r>
            <a:endParaRPr lang="en-US" sz="800" dirty="0">
              <a:solidFill>
                <a:schemeClr val="tx1"/>
              </a:solidFill>
            </a:endParaRPr>
          </a:p>
        </p:txBody>
      </p:sp>
      <p:pic>
        <p:nvPicPr>
          <p:cNvPr id="8" name="Picture 7"/>
          <p:cNvPicPr>
            <a:picLocks noChangeAspect="1"/>
          </p:cNvPicPr>
          <p:nvPr/>
        </p:nvPicPr>
        <p:blipFill>
          <a:blip r:embed="rId4"/>
          <a:stretch>
            <a:fillRect/>
          </a:stretch>
        </p:blipFill>
        <p:spPr>
          <a:xfrm>
            <a:off x="6336595" y="6108578"/>
            <a:ext cx="900534" cy="330919"/>
          </a:xfrm>
          <a:prstGeom prst="rect">
            <a:avLst/>
          </a:prstGeom>
        </p:spPr>
      </p:pic>
    </p:spTree>
    <p:extLst>
      <p:ext uri="{BB962C8B-B14F-4D97-AF65-F5344CB8AC3E}">
        <p14:creationId xmlns:p14="http://schemas.microsoft.com/office/powerpoint/2010/main" val="1018572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animBg="1"/>
      <p:bldP spid="15" grpId="0" animBg="1"/>
      <p:bldP spid="19" grpId="0" animBg="1"/>
      <p:bldP spid="2" grpId="0" animBg="1"/>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4650"/>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Portfolio/Program Comments</a:t>
            </a:r>
            <a:endParaRPr lang="en-US" sz="2800" dirty="0">
              <a:latin typeface="Georgia" panose="02040502050405020303" pitchFamily="18" charset="0"/>
              <a:cs typeface="Arial" pitchFamily="34" charset="0"/>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122</a:t>
            </a:fld>
            <a:endParaRPr lang="en-US" dirty="0" smtClean="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11" name="TextBox 10"/>
          <p:cNvSpPr txBox="1"/>
          <p:nvPr/>
        </p:nvSpPr>
        <p:spPr>
          <a:xfrm>
            <a:off x="1108497" y="2838118"/>
            <a:ext cx="1613411" cy="254361"/>
          </a:xfrm>
          <a:prstGeom prst="rect">
            <a:avLst/>
          </a:prstGeom>
          <a:solidFill>
            <a:srgbClr val="CCFF33"/>
          </a:solidFill>
        </p:spPr>
        <p:txBody>
          <a:bodyPr wrap="square" rtlCol="0" anchor="ctr">
            <a:spAutoFit/>
          </a:bodyPr>
          <a:lstStyle/>
          <a:p>
            <a:pPr algn="l"/>
            <a:r>
              <a:rPr lang="en-US" sz="1400" dirty="0" smtClean="0">
                <a:solidFill>
                  <a:schemeClr val="tx1"/>
                </a:solidFill>
              </a:rPr>
              <a:t>Select CPR View</a:t>
            </a:r>
            <a:endParaRPr lang="en-US" sz="1400" dirty="0">
              <a:solidFill>
                <a:schemeClr val="tx1"/>
              </a:solidFill>
            </a:endParaRPr>
          </a:p>
        </p:txBody>
      </p:sp>
      <p:cxnSp>
        <p:nvCxnSpPr>
          <p:cNvPr id="18" name="Straight Arrow Connector 17"/>
          <p:cNvCxnSpPr/>
          <p:nvPr/>
        </p:nvCxnSpPr>
        <p:spPr>
          <a:xfrm flipH="1" flipV="1">
            <a:off x="3806688" y="2314937"/>
            <a:ext cx="1074900" cy="536629"/>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4881587" y="2747509"/>
            <a:ext cx="1455007" cy="231237"/>
          </a:xfrm>
          <a:prstGeom prst="rect">
            <a:avLst/>
          </a:prstGeom>
          <a:solidFill>
            <a:srgbClr val="CCFF33"/>
          </a:solidFill>
        </p:spPr>
        <p:txBody>
          <a:bodyPr wrap="square" rtlCol="0" anchor="ctr">
            <a:spAutoFit/>
          </a:bodyPr>
          <a:lstStyle/>
          <a:p>
            <a:pPr algn="l"/>
            <a:r>
              <a:rPr lang="en-US" sz="1400" dirty="0" smtClean="0">
                <a:solidFill>
                  <a:schemeClr val="tx1"/>
                </a:solidFill>
              </a:rPr>
              <a:t>Select Portfolio</a:t>
            </a:r>
            <a:endParaRPr lang="en-US" sz="1400" dirty="0">
              <a:solidFill>
                <a:schemeClr val="tx1"/>
              </a:solidFill>
            </a:endParaRPr>
          </a:p>
        </p:txBody>
      </p:sp>
      <p:cxnSp>
        <p:nvCxnSpPr>
          <p:cNvPr id="36" name="Straight Arrow Connector 35"/>
          <p:cNvCxnSpPr/>
          <p:nvPr/>
        </p:nvCxnSpPr>
        <p:spPr>
          <a:xfrm flipV="1">
            <a:off x="1923507" y="2180338"/>
            <a:ext cx="292282" cy="64792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4322001" y="4135250"/>
            <a:ext cx="1720990" cy="140588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3425959" y="3904013"/>
            <a:ext cx="1792084" cy="231237"/>
          </a:xfrm>
          <a:prstGeom prst="rect">
            <a:avLst/>
          </a:prstGeom>
          <a:solidFill>
            <a:srgbClr val="CCFF33"/>
          </a:solidFill>
        </p:spPr>
        <p:txBody>
          <a:bodyPr wrap="square" rtlCol="0" anchor="ctr">
            <a:spAutoFit/>
          </a:bodyPr>
          <a:lstStyle/>
          <a:p>
            <a:pPr algn="l"/>
            <a:r>
              <a:rPr lang="en-US" sz="1400" dirty="0" smtClean="0">
                <a:solidFill>
                  <a:schemeClr val="tx1"/>
                </a:solidFill>
              </a:rPr>
              <a:t>Review Comments</a:t>
            </a:r>
            <a:endParaRPr lang="en-US" sz="1400" dirty="0">
              <a:solidFill>
                <a:schemeClr val="tx1"/>
              </a:solidFill>
            </a:endParaRPr>
          </a:p>
        </p:txBody>
      </p:sp>
      <p:cxnSp>
        <p:nvCxnSpPr>
          <p:cNvPr id="20" name="Straight Arrow Connector 19"/>
          <p:cNvCxnSpPr/>
          <p:nvPr/>
        </p:nvCxnSpPr>
        <p:spPr>
          <a:xfrm flipH="1">
            <a:off x="2959240" y="4135250"/>
            <a:ext cx="1362761" cy="140588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2409130" y="6041820"/>
            <a:ext cx="1481061" cy="307777"/>
          </a:xfrm>
          <a:prstGeom prst="rect">
            <a:avLst/>
          </a:prstGeom>
          <a:solidFill>
            <a:schemeClr val="bg2"/>
          </a:solidFill>
          <a:ln>
            <a:solidFill>
              <a:srgbClr val="FF0000"/>
            </a:solidFill>
          </a:ln>
        </p:spPr>
        <p:txBody>
          <a:bodyPr wrap="square" rtlCol="0" anchor="ctr">
            <a:spAutoFit/>
          </a:bodyPr>
          <a:lstStyle/>
          <a:p>
            <a:pPr algn="l"/>
            <a:r>
              <a:rPr lang="en-US" sz="1400" dirty="0" smtClean="0">
                <a:solidFill>
                  <a:srgbClr val="FF0000"/>
                </a:solidFill>
              </a:rPr>
              <a:t>Note As Of Date</a:t>
            </a:r>
            <a:endParaRPr lang="en-US" sz="1400" dirty="0">
              <a:solidFill>
                <a:srgbClr val="FF0000"/>
              </a:solidFill>
            </a:endParaRPr>
          </a:p>
        </p:txBody>
      </p:sp>
      <p:cxnSp>
        <p:nvCxnSpPr>
          <p:cNvPr id="15" name="Straight Arrow Connector 14"/>
          <p:cNvCxnSpPr>
            <a:stCxn id="14" idx="1"/>
          </p:cNvCxnSpPr>
          <p:nvPr/>
        </p:nvCxnSpPr>
        <p:spPr>
          <a:xfrm flipH="1" flipV="1">
            <a:off x="1340643" y="5870612"/>
            <a:ext cx="1068487" cy="32509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8374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animBg="1"/>
      <p:bldP spid="19" grpId="0" animBg="1"/>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GEMS Support</a:t>
            </a:r>
            <a:endParaRPr lang="en-US" dirty="0">
              <a:latin typeface="+mj-lt"/>
            </a:endParaRPr>
          </a:p>
        </p:txBody>
      </p:sp>
      <p:sp>
        <p:nvSpPr>
          <p:cNvPr id="3" name="Content Placeholder 2"/>
          <p:cNvSpPr>
            <a:spLocks noGrp="1"/>
          </p:cNvSpPr>
          <p:nvPr>
            <p:ph idx="1"/>
          </p:nvPr>
        </p:nvSpPr>
        <p:spPr/>
        <p:txBody>
          <a:bodyPr/>
          <a:lstStyle/>
          <a:p>
            <a:endParaRPr lang="en-US" dirty="0" smtClean="0">
              <a:latin typeface="+mj-lt"/>
            </a:endParaRPr>
          </a:p>
          <a:p>
            <a:r>
              <a:rPr lang="en-US" dirty="0" smtClean="0">
                <a:latin typeface="+mj-lt"/>
              </a:rPr>
              <a:t>Hank Oelze, </a:t>
            </a:r>
            <a:r>
              <a:rPr lang="en-US" dirty="0" smtClean="0">
                <a:latin typeface="+mj-lt"/>
                <a:hlinkClick r:id="rId2"/>
              </a:rPr>
              <a:t>hank.oelze@gta.ga.gov</a:t>
            </a:r>
            <a:endParaRPr lang="en-US" dirty="0" smtClean="0">
              <a:latin typeface="+mj-lt"/>
            </a:endParaRPr>
          </a:p>
          <a:p>
            <a:pPr lvl="4"/>
            <a:r>
              <a:rPr lang="en-US" dirty="0" smtClean="0">
                <a:latin typeface="+mj-lt"/>
              </a:rPr>
              <a:t>O: 404-463-5303</a:t>
            </a:r>
          </a:p>
          <a:p>
            <a:pPr lvl="4"/>
            <a:r>
              <a:rPr lang="en-US" dirty="0" smtClean="0">
                <a:latin typeface="+mj-lt"/>
              </a:rPr>
              <a:t>C: 404-782-2743</a:t>
            </a:r>
            <a:endParaRPr lang="en-US" dirty="0">
              <a:latin typeface="+mj-lt"/>
            </a:endParaRPr>
          </a:p>
          <a:p>
            <a:pPr lvl="4"/>
            <a:endParaRPr lang="en-US" dirty="0" smtClean="0">
              <a:latin typeface="+mj-lt"/>
            </a:endParaRPr>
          </a:p>
          <a:p>
            <a:r>
              <a:rPr lang="en-US" dirty="0" smtClean="0">
                <a:latin typeface="+mj-lt"/>
              </a:rPr>
              <a:t>Tometrice Strickland, </a:t>
            </a:r>
            <a:r>
              <a:rPr lang="en-US" dirty="0" smtClean="0">
                <a:latin typeface="+mj-lt"/>
                <a:hlinkClick r:id="rId3"/>
              </a:rPr>
              <a:t>tometrice.strickland@gta.ga.gov</a:t>
            </a:r>
            <a:endParaRPr lang="en-US" dirty="0" smtClean="0">
              <a:latin typeface="+mj-lt"/>
            </a:endParaRPr>
          </a:p>
          <a:p>
            <a:pPr lvl="4"/>
            <a:r>
              <a:rPr lang="en-US" dirty="0" smtClean="0">
                <a:latin typeface="+mj-lt"/>
              </a:rPr>
              <a:t>O:404.463.8474</a:t>
            </a:r>
          </a:p>
          <a:p>
            <a:pPr lvl="4"/>
            <a:r>
              <a:rPr lang="en-US" dirty="0">
                <a:latin typeface="+mj-lt"/>
              </a:rPr>
              <a:t>C: 404.207.0301</a:t>
            </a:r>
          </a:p>
        </p:txBody>
      </p:sp>
      <p:sp>
        <p:nvSpPr>
          <p:cNvPr id="4" name="Slide Number Placeholder 3"/>
          <p:cNvSpPr>
            <a:spLocks noGrp="1"/>
          </p:cNvSpPr>
          <p:nvPr>
            <p:ph type="sldNum" sz="quarter" idx="12"/>
          </p:nvPr>
        </p:nvSpPr>
        <p:spPr/>
        <p:txBody>
          <a:bodyPr/>
          <a:lstStyle/>
          <a:p>
            <a:fld id="{B23CBF67-A91B-4536-BE1C-654C04EB6CFF}" type="slidenum">
              <a:rPr lang="en-US" smtClean="0"/>
              <a:t>123</a:t>
            </a:fld>
            <a:endParaRPr lang="en-US" dirty="0"/>
          </a:p>
        </p:txBody>
      </p:sp>
    </p:spTree>
    <p:extLst>
      <p:ext uri="{BB962C8B-B14F-4D97-AF65-F5344CB8AC3E}">
        <p14:creationId xmlns:p14="http://schemas.microsoft.com/office/powerpoint/2010/main" val="36175935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9" name="Object 2"/>
          <p:cNvGraphicFramePr>
            <a:graphicFrameLocks noGrp="1" noChangeAspect="1"/>
          </p:cNvGraphicFramePr>
          <p:nvPr>
            <p:ph idx="1"/>
            <p:extLst>
              <p:ext uri="{D42A27DB-BD31-4B8C-83A1-F6EECF244321}">
                <p14:modId xmlns:p14="http://schemas.microsoft.com/office/powerpoint/2010/main" val="3115538113"/>
              </p:ext>
            </p:extLst>
          </p:nvPr>
        </p:nvGraphicFramePr>
        <p:xfrm>
          <a:off x="1984375" y="1471613"/>
          <a:ext cx="5153025" cy="4114800"/>
        </p:xfrm>
        <a:graphic>
          <a:graphicData uri="http://schemas.openxmlformats.org/presentationml/2006/ole">
            <mc:AlternateContent xmlns:mc="http://schemas.openxmlformats.org/markup-compatibility/2006">
              <mc:Choice xmlns:v="urn:schemas-microsoft-com:vml" Requires="v">
                <p:oleObj spid="_x0000_s101761" name="Photo Editor Photo" r:id="rId4" imgW="10866667" imgH="8678486" progId="MSPhotoEd.3">
                  <p:embed/>
                </p:oleObj>
              </mc:Choice>
              <mc:Fallback>
                <p:oleObj name="Photo Editor Photo" r:id="rId4" imgW="10866667" imgH="8678486" progId="MSPhotoEd.3">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75" y="1471613"/>
                        <a:ext cx="5153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78"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BCF5330-4547-48EC-B939-93C3FFB366AF}" type="slidenum">
              <a:rPr lang="en-US" smtClean="0">
                <a:solidFill>
                  <a:schemeClr val="tx1"/>
                </a:solidFill>
                <a:latin typeface="+mj-lt"/>
              </a:rPr>
              <a:pPr eaLnBrk="1" hangingPunct="1"/>
              <a:t>124</a:t>
            </a:fld>
            <a:endParaRPr lang="en-US" dirty="0" smtClean="0">
              <a:solidFill>
                <a:schemeClr val="tx1"/>
              </a:solidFill>
              <a:latin typeface="+mj-lt"/>
            </a:endParaRPr>
          </a:p>
        </p:txBody>
      </p:sp>
      <p:sp>
        <p:nvSpPr>
          <p:cNvPr id="101380" name="Rectangle 3"/>
          <p:cNvSpPr>
            <a:spLocks noChangeArrowheads="1"/>
          </p:cNvSpPr>
          <p:nvPr/>
        </p:nvSpPr>
        <p:spPr bwMode="auto">
          <a:xfrm>
            <a:off x="7607300" y="774700"/>
            <a:ext cx="1181100" cy="9128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69913" y="1419109"/>
            <a:ext cx="7747369" cy="4833139"/>
          </a:xfrm>
          <a:prstGeom prst="rect">
            <a:avLst/>
          </a:prstGeom>
        </p:spPr>
      </p:pic>
      <p:sp>
        <p:nvSpPr>
          <p:cNvPr id="2" name="Title 1"/>
          <p:cNvSpPr>
            <a:spLocks noGrp="1"/>
          </p:cNvSpPr>
          <p:nvPr>
            <p:ph type="title"/>
          </p:nvPr>
        </p:nvSpPr>
        <p:spPr>
          <a:xfrm>
            <a:off x="432409" y="569267"/>
            <a:ext cx="6629400" cy="630621"/>
          </a:xfrm>
        </p:spPr>
        <p:txBody>
          <a:bodyPr>
            <a:normAutofit/>
          </a:bodyPr>
          <a:lstStyle/>
          <a:p>
            <a:pPr>
              <a:defRPr/>
            </a:pPr>
            <a:r>
              <a:rPr lang="en-US" sz="2800" dirty="0">
                <a:latin typeface="Georgia" panose="02040502050405020303" pitchFamily="18" charset="0"/>
                <a:cs typeface="Arial" pitchFamily="34" charset="0"/>
              </a:rPr>
              <a:t>Project Types </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13</a:t>
            </a:fld>
            <a:endParaRPr lang="en-US" dirty="0"/>
          </a:p>
        </p:txBody>
      </p:sp>
      <p:sp>
        <p:nvSpPr>
          <p:cNvPr id="4" name="TextBox 3"/>
          <p:cNvSpPr txBox="1"/>
          <p:nvPr/>
        </p:nvSpPr>
        <p:spPr>
          <a:xfrm>
            <a:off x="2533916" y="1825657"/>
            <a:ext cx="2100346" cy="210215"/>
          </a:xfrm>
          <a:prstGeom prst="rect">
            <a:avLst/>
          </a:prstGeom>
          <a:solidFill>
            <a:srgbClr val="CCFF33"/>
          </a:solidFill>
        </p:spPr>
        <p:txBody>
          <a:bodyPr wrap="square" rtlCol="0" anchor="ctr">
            <a:spAutoFit/>
          </a:bodyPr>
          <a:lstStyle/>
          <a:p>
            <a:pPr algn="l"/>
            <a:r>
              <a:rPr lang="en-US" sz="1400" dirty="0" smtClean="0">
                <a:solidFill>
                  <a:schemeClr val="tx1"/>
                </a:solidFill>
              </a:rPr>
              <a:t>1. Select “Projects” Tab</a:t>
            </a:r>
            <a:endParaRPr lang="en-US" sz="1400" dirty="0">
              <a:solidFill>
                <a:schemeClr val="tx1"/>
              </a:solidFill>
            </a:endParaRPr>
          </a:p>
        </p:txBody>
      </p:sp>
      <p:cxnSp>
        <p:nvCxnSpPr>
          <p:cNvPr id="6" name="Straight Arrow Connector 5"/>
          <p:cNvCxnSpPr/>
          <p:nvPr/>
        </p:nvCxnSpPr>
        <p:spPr bwMode="auto">
          <a:xfrm flipH="1" flipV="1">
            <a:off x="1929009" y="1758568"/>
            <a:ext cx="588723" cy="17078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3782070" y="2256119"/>
            <a:ext cx="2141300" cy="210215"/>
          </a:xfrm>
          <a:prstGeom prst="rect">
            <a:avLst/>
          </a:prstGeom>
          <a:solidFill>
            <a:srgbClr val="CCFF33"/>
          </a:solidFill>
        </p:spPr>
        <p:txBody>
          <a:bodyPr wrap="square" rtlCol="0" anchor="ctr">
            <a:spAutoFit/>
          </a:bodyPr>
          <a:lstStyle/>
          <a:p>
            <a:pPr algn="l"/>
            <a:r>
              <a:rPr lang="en-US" sz="1400" dirty="0" smtClean="0">
                <a:solidFill>
                  <a:schemeClr val="tx1"/>
                </a:solidFill>
              </a:rPr>
              <a:t>2. Select “Project Types”</a:t>
            </a:r>
            <a:endParaRPr lang="en-US" sz="1400" dirty="0">
              <a:solidFill>
                <a:schemeClr val="tx1"/>
              </a:solidFill>
            </a:endParaRPr>
          </a:p>
        </p:txBody>
      </p:sp>
      <p:cxnSp>
        <p:nvCxnSpPr>
          <p:cNvPr id="9" name="Straight Arrow Connector 8"/>
          <p:cNvCxnSpPr>
            <a:stCxn id="7" idx="1"/>
          </p:cNvCxnSpPr>
          <p:nvPr/>
        </p:nvCxnSpPr>
        <p:spPr bwMode="auto">
          <a:xfrm flipH="1" flipV="1">
            <a:off x="2768252" y="2245607"/>
            <a:ext cx="1013818" cy="11562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Rectangle 4"/>
          <p:cNvSpPr/>
          <p:nvPr/>
        </p:nvSpPr>
        <p:spPr>
          <a:xfrm>
            <a:off x="2157507" y="2215727"/>
            <a:ext cx="472141" cy="115620"/>
          </a:xfrm>
          <a:prstGeom prst="rect">
            <a:avLst/>
          </a:prstGeom>
          <a:no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831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9913" y="2056534"/>
            <a:ext cx="7839556" cy="2526447"/>
          </a:xfrm>
          <a:prstGeom prst="rect">
            <a:avLst/>
          </a:prstGeom>
        </p:spPr>
      </p:pic>
      <p:sp>
        <p:nvSpPr>
          <p:cNvPr id="2" name="Title 1"/>
          <p:cNvSpPr>
            <a:spLocks noGrp="1"/>
          </p:cNvSpPr>
          <p:nvPr>
            <p:ph type="title"/>
          </p:nvPr>
        </p:nvSpPr>
        <p:spPr>
          <a:xfrm>
            <a:off x="432409" y="569267"/>
            <a:ext cx="6629400" cy="630621"/>
          </a:xfrm>
        </p:spPr>
        <p:txBody>
          <a:bodyPr>
            <a:normAutofit/>
          </a:bodyPr>
          <a:lstStyle/>
          <a:p>
            <a:pPr>
              <a:defRPr/>
            </a:pPr>
            <a:r>
              <a:rPr lang="en-US" sz="2800" dirty="0">
                <a:latin typeface="Georgia" panose="02040502050405020303" pitchFamily="18" charset="0"/>
                <a:cs typeface="Arial" pitchFamily="34" charset="0"/>
              </a:rPr>
              <a:t>Project Types </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14</a:t>
            </a:fld>
            <a:endParaRPr lang="en-US" dirty="0"/>
          </a:p>
        </p:txBody>
      </p:sp>
      <p:sp>
        <p:nvSpPr>
          <p:cNvPr id="10" name="Right Brace 9"/>
          <p:cNvSpPr/>
          <p:nvPr/>
        </p:nvSpPr>
        <p:spPr bwMode="auto">
          <a:xfrm>
            <a:off x="1684156" y="3047418"/>
            <a:ext cx="474183" cy="1068779"/>
          </a:xfrm>
          <a:prstGeom prst="rightBrace">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11" name="TextBox 10"/>
          <p:cNvSpPr txBox="1"/>
          <p:nvPr/>
        </p:nvSpPr>
        <p:spPr>
          <a:xfrm>
            <a:off x="2537929" y="4271333"/>
            <a:ext cx="1795269" cy="191105"/>
          </a:xfrm>
          <a:prstGeom prst="rect">
            <a:avLst/>
          </a:prstGeom>
          <a:solidFill>
            <a:srgbClr val="CCFF33"/>
          </a:solidFill>
        </p:spPr>
        <p:txBody>
          <a:bodyPr wrap="square" rtlCol="0" anchor="ctr">
            <a:spAutoFit/>
          </a:bodyPr>
          <a:lstStyle/>
          <a:p>
            <a:pPr algn="l"/>
            <a:r>
              <a:rPr lang="en-US" sz="1400" dirty="0" smtClean="0">
                <a:solidFill>
                  <a:schemeClr val="tx1"/>
                </a:solidFill>
              </a:rPr>
              <a:t>Drop Down Choices</a:t>
            </a:r>
            <a:endParaRPr lang="en-US" sz="1400" dirty="0">
              <a:solidFill>
                <a:schemeClr val="tx1"/>
              </a:solidFill>
            </a:endParaRPr>
          </a:p>
        </p:txBody>
      </p:sp>
      <p:cxnSp>
        <p:nvCxnSpPr>
          <p:cNvPr id="13" name="Straight Arrow Connector 12"/>
          <p:cNvCxnSpPr/>
          <p:nvPr/>
        </p:nvCxnSpPr>
        <p:spPr bwMode="auto">
          <a:xfrm flipH="1" flipV="1">
            <a:off x="2191482" y="3581807"/>
            <a:ext cx="1210938" cy="66946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3448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New Project Entry Screen Appears</a:t>
            </a:r>
          </a:p>
        </p:txBody>
      </p:sp>
      <p:sp>
        <p:nvSpPr>
          <p:cNvPr id="2560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7E0982A-1041-4BC5-9A8B-18BD786C28B3}" type="slidenum">
              <a:rPr lang="en-US" smtClean="0">
                <a:solidFill>
                  <a:schemeClr val="tx1"/>
                </a:solidFill>
                <a:latin typeface="+mj-lt"/>
              </a:rPr>
              <a:pPr eaLnBrk="1" hangingPunct="1"/>
              <a:t>15</a:t>
            </a:fld>
            <a:endParaRPr lang="en-US" dirty="0" smtClean="0">
              <a:solidFill>
                <a:schemeClr val="tx1"/>
              </a:solidFill>
              <a:latin typeface="+mj-lt"/>
            </a:endParaRPr>
          </a:p>
        </p:txBody>
      </p:sp>
      <p:pic>
        <p:nvPicPr>
          <p:cNvPr id="2" name="Picture 1"/>
          <p:cNvPicPr>
            <a:picLocks noChangeAspect="1"/>
          </p:cNvPicPr>
          <p:nvPr/>
        </p:nvPicPr>
        <p:blipFill>
          <a:blip r:embed="rId3"/>
          <a:stretch>
            <a:fillRect/>
          </a:stretch>
        </p:blipFill>
        <p:spPr>
          <a:xfrm>
            <a:off x="580292" y="1711089"/>
            <a:ext cx="7963999" cy="46452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43426" y="572264"/>
            <a:ext cx="6629400" cy="619125"/>
          </a:xfrm>
        </p:spPr>
        <p:txBody>
          <a:bodyPr>
            <a:normAutofit/>
          </a:bodyPr>
          <a:lstStyle/>
          <a:p>
            <a:pPr>
              <a:defRPr/>
            </a:pPr>
            <a:r>
              <a:rPr lang="en-US" sz="2800" dirty="0">
                <a:latin typeface="Georgia" panose="02040502050405020303" pitchFamily="18" charset="0"/>
              </a:rPr>
              <a:t>Enter </a:t>
            </a:r>
            <a:r>
              <a:rPr lang="en-US" sz="2800" dirty="0" smtClean="0">
                <a:latin typeface="Georgia" panose="02040502050405020303" pitchFamily="18" charset="0"/>
              </a:rPr>
              <a:t>Profile Basic Fields </a:t>
            </a:r>
            <a:endParaRPr lang="en-US" sz="2800" dirty="0">
              <a:latin typeface="Georgia" panose="02040502050405020303" pitchFamily="18" charset="0"/>
            </a:endParaRPr>
          </a:p>
        </p:txBody>
      </p:sp>
      <p:sp>
        <p:nvSpPr>
          <p:cNvPr id="3" name="Content Placeholder 2"/>
          <p:cNvSpPr>
            <a:spLocks noGrp="1"/>
          </p:cNvSpPr>
          <p:nvPr>
            <p:ph idx="1"/>
          </p:nvPr>
        </p:nvSpPr>
        <p:spPr>
          <a:xfrm>
            <a:off x="678656" y="1646238"/>
            <a:ext cx="7783513" cy="4710112"/>
          </a:xfrm>
          <a:ln>
            <a:noFill/>
          </a:ln>
        </p:spPr>
        <p:txBody>
          <a:bodyPr>
            <a:normAutofit/>
          </a:bodyPr>
          <a:lstStyle/>
          <a:p>
            <a:pPr marL="0" indent="0">
              <a:buFontTx/>
              <a:buNone/>
              <a:defRPr/>
            </a:pPr>
            <a:r>
              <a:rPr lang="en-US" sz="2000" b="0" dirty="0" smtClean="0">
                <a:solidFill>
                  <a:schemeClr val="tx1"/>
                </a:solidFill>
                <a:latin typeface="Georgia" panose="02040502050405020303" pitchFamily="18" charset="0"/>
              </a:rPr>
              <a:t>ID: </a:t>
            </a:r>
            <a:r>
              <a:rPr lang="en-US" sz="2000" b="0" dirty="0" smtClean="0">
                <a:solidFill>
                  <a:srgbClr val="C00000"/>
                </a:solidFill>
                <a:latin typeface="Georgia" panose="02040502050405020303" pitchFamily="18" charset="0"/>
              </a:rPr>
              <a:t>Three letter agency ID</a:t>
            </a:r>
            <a:r>
              <a:rPr lang="en-US" sz="2000" dirty="0" smtClean="0">
                <a:solidFill>
                  <a:srgbClr val="C00000"/>
                </a:solidFill>
                <a:latin typeface="Georgia" panose="02040502050405020303" pitchFamily="18" charset="0"/>
              </a:rPr>
              <a:t> – </a:t>
            </a:r>
            <a:r>
              <a:rPr lang="en-US" sz="2000" b="0" dirty="0" smtClean="0">
                <a:solidFill>
                  <a:srgbClr val="C00000"/>
                </a:solidFill>
                <a:latin typeface="Georgia" panose="02040502050405020303" pitchFamily="18" charset="0"/>
              </a:rPr>
              <a:t>YYYYMMDD </a:t>
            </a:r>
            <a:r>
              <a:rPr lang="en-US" sz="1800" b="0" dirty="0" smtClean="0">
                <a:solidFill>
                  <a:srgbClr val="C00000"/>
                </a:solidFill>
                <a:latin typeface="Georgia" panose="02040502050405020303" pitchFamily="18" charset="0"/>
              </a:rPr>
              <a:t>(DOR-20140828)</a:t>
            </a:r>
            <a:r>
              <a:rPr lang="en-US" sz="2000" b="0" dirty="0" smtClean="0">
                <a:solidFill>
                  <a:srgbClr val="C00000"/>
                </a:solidFill>
                <a:latin typeface="Georgia" panose="02040502050405020303" pitchFamily="18" charset="0"/>
              </a:rPr>
              <a:t>*</a:t>
            </a:r>
          </a:p>
          <a:p>
            <a:pPr marL="0" indent="0">
              <a:buNone/>
              <a:defRPr/>
            </a:pPr>
            <a:r>
              <a:rPr lang="en-US" sz="2000" b="0" dirty="0" smtClean="0">
                <a:solidFill>
                  <a:schemeClr val="tx1"/>
                </a:solidFill>
                <a:latin typeface="Georgia" panose="02040502050405020303" pitchFamily="18" charset="0"/>
              </a:rPr>
              <a:t>Name: </a:t>
            </a:r>
            <a:r>
              <a:rPr lang="en-US" sz="2000" dirty="0">
                <a:solidFill>
                  <a:srgbClr val="C00000"/>
                </a:solidFill>
                <a:latin typeface="Georgia" panose="02040502050405020303" pitchFamily="18" charset="0"/>
              </a:rPr>
              <a:t>Descriptive Name</a:t>
            </a:r>
          </a:p>
          <a:p>
            <a:pPr marL="0" indent="0">
              <a:buFontTx/>
              <a:buNone/>
              <a:defRPr/>
            </a:pPr>
            <a:r>
              <a:rPr lang="en-US" sz="2000" b="0" dirty="0" smtClean="0">
                <a:solidFill>
                  <a:schemeClr val="tx1"/>
                </a:solidFill>
                <a:latin typeface="Georgia" panose="02040502050405020303" pitchFamily="18" charset="0"/>
              </a:rPr>
              <a:t>Owning Organization: </a:t>
            </a:r>
            <a:r>
              <a:rPr lang="en-US" sz="2000" dirty="0">
                <a:solidFill>
                  <a:srgbClr val="C00000"/>
                </a:solidFill>
                <a:latin typeface="Georgia" panose="02040502050405020303" pitchFamily="18" charset="0"/>
              </a:rPr>
              <a:t>Select from Drop </a:t>
            </a:r>
            <a:r>
              <a:rPr lang="en-US" sz="2000" dirty="0" smtClean="0">
                <a:solidFill>
                  <a:srgbClr val="C00000"/>
                </a:solidFill>
                <a:latin typeface="Georgia" panose="02040502050405020303" pitchFamily="18" charset="0"/>
              </a:rPr>
              <a:t>Down</a:t>
            </a:r>
          </a:p>
          <a:p>
            <a:pPr marL="0" indent="0">
              <a:buNone/>
              <a:defRPr/>
            </a:pPr>
            <a:r>
              <a:rPr lang="en-US" sz="2000" dirty="0">
                <a:latin typeface="Georgia" panose="02040502050405020303" pitchFamily="18" charset="0"/>
              </a:rPr>
              <a:t>Questionnaire Scheduling: </a:t>
            </a:r>
            <a:r>
              <a:rPr lang="en-US" sz="2000" dirty="0">
                <a:solidFill>
                  <a:srgbClr val="C00000"/>
                </a:solidFill>
                <a:latin typeface="Georgia" panose="02040502050405020303" pitchFamily="18" charset="0"/>
              </a:rPr>
              <a:t>Select “Enabled” from Drop Down</a:t>
            </a:r>
          </a:p>
          <a:p>
            <a:pPr marL="0" indent="0">
              <a:buFontTx/>
              <a:buNone/>
              <a:defRPr/>
            </a:pPr>
            <a:r>
              <a:rPr lang="en-US" sz="2000" b="0" dirty="0" smtClean="0">
                <a:solidFill>
                  <a:schemeClr val="tx1"/>
                </a:solidFill>
                <a:latin typeface="Georgia" panose="02040502050405020303" pitchFamily="18" charset="0"/>
              </a:rPr>
              <a:t>Sponsoring Organization: </a:t>
            </a:r>
            <a:r>
              <a:rPr lang="en-US" sz="2000" dirty="0">
                <a:solidFill>
                  <a:srgbClr val="C00000"/>
                </a:solidFill>
                <a:latin typeface="Georgia" panose="02040502050405020303" pitchFamily="18" charset="0"/>
              </a:rPr>
              <a:t>Select from Drop Down</a:t>
            </a:r>
          </a:p>
          <a:p>
            <a:pPr marL="0" indent="0">
              <a:buNone/>
              <a:defRPr/>
            </a:pPr>
            <a:r>
              <a:rPr lang="en-US" sz="2000" b="0" dirty="0" smtClean="0">
                <a:solidFill>
                  <a:schemeClr val="tx1"/>
                </a:solidFill>
                <a:latin typeface="Georgia" panose="02040502050405020303" pitchFamily="18" charset="0"/>
              </a:rPr>
              <a:t>Project Phase:  </a:t>
            </a:r>
            <a:r>
              <a:rPr lang="en-US" sz="2000" dirty="0">
                <a:solidFill>
                  <a:srgbClr val="C00000"/>
                </a:solidFill>
                <a:latin typeface="Georgia" panose="02040502050405020303" pitchFamily="18" charset="0"/>
              </a:rPr>
              <a:t>Initiate, </a:t>
            </a:r>
            <a:r>
              <a:rPr lang="en-US" sz="2000" dirty="0" smtClean="0">
                <a:solidFill>
                  <a:srgbClr val="C00000"/>
                </a:solidFill>
                <a:latin typeface="Georgia" panose="02040502050405020303" pitchFamily="18" charset="0"/>
              </a:rPr>
              <a:t>if this </a:t>
            </a:r>
            <a:r>
              <a:rPr lang="en-US" sz="2000" dirty="0">
                <a:solidFill>
                  <a:srgbClr val="C00000"/>
                </a:solidFill>
                <a:latin typeface="Georgia" panose="02040502050405020303" pitchFamily="18" charset="0"/>
              </a:rPr>
              <a:t>is a new </a:t>
            </a:r>
            <a:r>
              <a:rPr lang="en-US" sz="2000" dirty="0" smtClean="0">
                <a:solidFill>
                  <a:srgbClr val="C00000"/>
                </a:solidFill>
                <a:latin typeface="Georgia" panose="02040502050405020303" pitchFamily="18" charset="0"/>
              </a:rPr>
              <a:t>project</a:t>
            </a:r>
          </a:p>
          <a:p>
            <a:pPr marL="0" indent="0">
              <a:buNone/>
              <a:defRPr/>
            </a:pPr>
            <a:r>
              <a:rPr lang="en-US" sz="2000" dirty="0">
                <a:latin typeface="Georgia" panose="02040502050405020303" pitchFamily="18" charset="0"/>
              </a:rPr>
              <a:t>Description: </a:t>
            </a:r>
            <a:r>
              <a:rPr lang="en-US" sz="2000" dirty="0">
                <a:solidFill>
                  <a:srgbClr val="C00000"/>
                </a:solidFill>
                <a:latin typeface="Georgia" panose="02040502050405020303" pitchFamily="18" charset="0"/>
              </a:rPr>
              <a:t>Short description of </a:t>
            </a:r>
            <a:r>
              <a:rPr lang="en-US" sz="2000" dirty="0" smtClean="0">
                <a:solidFill>
                  <a:srgbClr val="C00000"/>
                </a:solidFill>
                <a:latin typeface="Georgia" panose="02040502050405020303" pitchFamily="18" charset="0"/>
              </a:rPr>
              <a:t>project</a:t>
            </a:r>
            <a:endParaRPr lang="en-US" sz="2000" dirty="0">
              <a:solidFill>
                <a:srgbClr val="C00000"/>
              </a:solidFill>
              <a:latin typeface="Georgia" panose="02040502050405020303" pitchFamily="18" charset="0"/>
            </a:endParaRPr>
          </a:p>
          <a:p>
            <a:pPr marL="0" indent="0">
              <a:buNone/>
              <a:defRPr/>
            </a:pPr>
            <a:r>
              <a:rPr lang="en-US" sz="2000" b="0" dirty="0" smtClean="0">
                <a:solidFill>
                  <a:schemeClr val="tx1"/>
                </a:solidFill>
                <a:latin typeface="Georgia" panose="02040502050405020303" pitchFamily="18" charset="0"/>
              </a:rPr>
              <a:t>Budget: </a:t>
            </a:r>
            <a:r>
              <a:rPr lang="en-US" sz="2000" dirty="0" smtClean="0">
                <a:solidFill>
                  <a:srgbClr val="C00000"/>
                </a:solidFill>
                <a:latin typeface="Georgia" panose="02040502050405020303" pitchFamily="18" charset="0"/>
              </a:rPr>
              <a:t>1287345  ALL </a:t>
            </a:r>
            <a:r>
              <a:rPr lang="en-US" sz="2000" dirty="0">
                <a:solidFill>
                  <a:srgbClr val="C00000"/>
                </a:solidFill>
                <a:latin typeface="Georgia" panose="02040502050405020303" pitchFamily="18" charset="0"/>
              </a:rPr>
              <a:t>cost amounts are entered without $, no commas, whole dollars only.</a:t>
            </a:r>
          </a:p>
          <a:p>
            <a:pPr marL="0" indent="0">
              <a:buFontTx/>
              <a:buNone/>
              <a:defRPr/>
            </a:pPr>
            <a:r>
              <a:rPr lang="en-US" sz="1600" b="0" dirty="0" smtClean="0">
                <a:solidFill>
                  <a:schemeClr val="accent6">
                    <a:lumMod val="75000"/>
                  </a:schemeClr>
                </a:solidFill>
                <a:latin typeface="Georgia" panose="02040502050405020303" pitchFamily="18" charset="0"/>
              </a:rPr>
              <a:t>              </a:t>
            </a:r>
          </a:p>
          <a:p>
            <a:pPr marL="0" indent="0">
              <a:buFontTx/>
              <a:buNone/>
              <a:defRPr/>
            </a:pPr>
            <a:r>
              <a:rPr lang="en-US" sz="1600" b="0" dirty="0">
                <a:solidFill>
                  <a:srgbClr val="C00000"/>
                </a:solidFill>
                <a:latin typeface="Georgia" panose="02040502050405020303" pitchFamily="18" charset="0"/>
              </a:rPr>
              <a:t> </a:t>
            </a:r>
            <a:r>
              <a:rPr lang="en-US" sz="1600" b="0" dirty="0" smtClean="0">
                <a:solidFill>
                  <a:srgbClr val="C00000"/>
                </a:solidFill>
                <a:latin typeface="Georgia" panose="02040502050405020303" pitchFamily="18" charset="0"/>
              </a:rPr>
              <a:t>                        * If multiple entries occur in one day add suffix(a,b,c etc.)</a:t>
            </a:r>
          </a:p>
          <a:p>
            <a:pPr marL="0" indent="0">
              <a:buFontTx/>
              <a:buNone/>
              <a:defRPr/>
            </a:pPr>
            <a:endParaRPr lang="en-US" sz="1600" b="0" dirty="0" smtClean="0">
              <a:solidFill>
                <a:srgbClr val="C00000"/>
              </a:solidFill>
              <a:latin typeface="Georgia" panose="02040502050405020303" pitchFamily="18" charset="0"/>
            </a:endParaRPr>
          </a:p>
          <a:p>
            <a:pPr marL="0" indent="0">
              <a:buFontTx/>
              <a:buNone/>
              <a:defRPr/>
            </a:pPr>
            <a:r>
              <a:rPr lang="en-US" sz="1600" b="1" dirty="0" smtClean="0">
                <a:solidFill>
                  <a:srgbClr val="FF0000"/>
                </a:solidFill>
                <a:latin typeface="Georgia" panose="02040502050405020303" pitchFamily="18" charset="0"/>
              </a:rPr>
              <a:t>Fields with an asterisk (*) are mandatory.</a:t>
            </a:r>
          </a:p>
        </p:txBody>
      </p:sp>
      <p:sp>
        <p:nvSpPr>
          <p:cNvPr id="26628"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BA53964C-1A67-4292-9D92-A75A9EED1A3F}" type="slidenum">
              <a:rPr lang="en-US" smtClean="0">
                <a:solidFill>
                  <a:schemeClr val="tx1"/>
                </a:solidFill>
                <a:latin typeface="+mj-lt"/>
              </a:rPr>
              <a:pPr eaLnBrk="1" hangingPunct="1"/>
              <a:t>16</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76477" y="572706"/>
            <a:ext cx="6629400" cy="630237"/>
          </a:xfrm>
        </p:spPr>
        <p:txBody>
          <a:bodyPr>
            <a:normAutofit/>
          </a:bodyPr>
          <a:lstStyle/>
          <a:p>
            <a:pPr>
              <a:defRPr/>
            </a:pPr>
            <a:r>
              <a:rPr lang="en-US" sz="2800" dirty="0">
                <a:latin typeface="Georgia" panose="02040502050405020303" pitchFamily="18" charset="0"/>
                <a:cs typeface="Arial" pitchFamily="34" charset="0"/>
              </a:rPr>
              <a:t>Warning Message, Select OK</a:t>
            </a:r>
          </a:p>
        </p:txBody>
      </p:sp>
      <p:sp>
        <p:nvSpPr>
          <p:cNvPr id="2765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C980ABFC-E8F2-4045-B05E-1C39BFDB1E2A}" type="slidenum">
              <a:rPr lang="en-US" smtClean="0">
                <a:solidFill>
                  <a:schemeClr val="tx1"/>
                </a:solidFill>
                <a:latin typeface="+mj-lt"/>
              </a:rPr>
              <a:pPr eaLnBrk="1" hangingPunct="1"/>
              <a:t>17</a:t>
            </a:fld>
            <a:endParaRPr lang="en-US" dirty="0" smtClean="0">
              <a:solidFill>
                <a:schemeClr val="tx1"/>
              </a:solidFill>
              <a:latin typeface="+mj-lt"/>
            </a:endParaRPr>
          </a:p>
        </p:txBody>
      </p:sp>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50"/>
            <a:ext cx="7899401" cy="472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0269" y="1468547"/>
            <a:ext cx="7245109" cy="4787981"/>
          </a:xfrm>
          <a:prstGeom prst="rect">
            <a:avLst/>
          </a:prstGeom>
        </p:spPr>
      </p:pic>
      <p:sp>
        <p:nvSpPr>
          <p:cNvPr id="29698" name="Title 1"/>
          <p:cNvSpPr>
            <a:spLocks noGrp="1"/>
          </p:cNvSpPr>
          <p:nvPr>
            <p:ph type="title"/>
          </p:nvPr>
        </p:nvSpPr>
        <p:spPr>
          <a:xfrm>
            <a:off x="465460" y="572706"/>
            <a:ext cx="6629400" cy="630237"/>
          </a:xfrm>
        </p:spPr>
        <p:txBody>
          <a:bodyPr>
            <a:normAutofit/>
          </a:bodyPr>
          <a:lstStyle/>
          <a:p>
            <a:pPr>
              <a:defRPr/>
            </a:pPr>
            <a:r>
              <a:rPr lang="en-US" sz="2800" dirty="0" smtClean="0">
                <a:latin typeface="Georgia" panose="02040502050405020303" pitchFamily="18" charset="0"/>
                <a:cs typeface="Arial" pitchFamily="34" charset="0"/>
              </a:rPr>
              <a:t>Profile </a:t>
            </a:r>
            <a:r>
              <a:rPr lang="en-US" sz="2800" dirty="0">
                <a:latin typeface="Georgia" panose="02040502050405020303" pitchFamily="18" charset="0"/>
                <a:cs typeface="Arial" pitchFamily="34" charset="0"/>
              </a:rPr>
              <a:t>Data </a:t>
            </a:r>
            <a:r>
              <a:rPr lang="en-US" sz="2800" dirty="0" smtClean="0">
                <a:latin typeface="Georgia" panose="02040502050405020303" pitchFamily="18" charset="0"/>
                <a:cs typeface="Arial" pitchFamily="34" charset="0"/>
              </a:rPr>
              <a:t>Screens</a:t>
            </a:r>
            <a:endParaRPr lang="en-US" sz="2800" dirty="0">
              <a:latin typeface="Georgia" panose="02040502050405020303" pitchFamily="18" charset="0"/>
              <a:cs typeface="Arial" pitchFamily="34" charset="0"/>
            </a:endParaRPr>
          </a:p>
        </p:txBody>
      </p:sp>
      <p:sp>
        <p:nvSpPr>
          <p:cNvPr id="2969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06FD09EA-3D88-44E4-9175-67413DA2AEA8}" type="slidenum">
              <a:rPr lang="en-US" smtClean="0">
                <a:solidFill>
                  <a:schemeClr val="tx1"/>
                </a:solidFill>
                <a:latin typeface="+mj-lt"/>
              </a:rPr>
              <a:pPr eaLnBrk="1" hangingPunct="1"/>
              <a:t>18</a:t>
            </a:fld>
            <a:endParaRPr lang="en-US" dirty="0" smtClean="0">
              <a:solidFill>
                <a:schemeClr val="tx1"/>
              </a:solidFill>
              <a:latin typeface="+mj-lt"/>
            </a:endParaRPr>
          </a:p>
        </p:txBody>
      </p:sp>
      <p:sp>
        <p:nvSpPr>
          <p:cNvPr id="2" name="TextBox 1"/>
          <p:cNvSpPr txBox="1"/>
          <p:nvPr/>
        </p:nvSpPr>
        <p:spPr>
          <a:xfrm>
            <a:off x="4789277" y="3783252"/>
            <a:ext cx="3527846" cy="893783"/>
          </a:xfrm>
          <a:prstGeom prst="rect">
            <a:avLst/>
          </a:prstGeom>
          <a:solidFill>
            <a:srgbClr val="CCFF33"/>
          </a:solidFill>
        </p:spPr>
        <p:txBody>
          <a:bodyPr wrap="square" rtlCol="0" anchor="ctr">
            <a:spAutoFit/>
          </a:bodyPr>
          <a:lstStyle/>
          <a:p>
            <a:pPr algn="l"/>
            <a:r>
              <a:rPr lang="en-US" sz="1400" dirty="0" smtClean="0">
                <a:solidFill>
                  <a:schemeClr val="tx1"/>
                </a:solidFill>
              </a:rPr>
              <a:t>This initiation information was previously </a:t>
            </a:r>
            <a:r>
              <a:rPr lang="en-US" sz="1400" dirty="0">
                <a:solidFill>
                  <a:schemeClr val="tx1"/>
                </a:solidFill>
              </a:rPr>
              <a:t>captured in the </a:t>
            </a:r>
            <a:r>
              <a:rPr lang="en-US" sz="1400" dirty="0" smtClean="0">
                <a:solidFill>
                  <a:schemeClr val="tx1"/>
                </a:solidFill>
              </a:rPr>
              <a:t>APR.  If </a:t>
            </a:r>
            <a:r>
              <a:rPr lang="en-US" sz="1400" dirty="0">
                <a:solidFill>
                  <a:schemeClr val="tx1"/>
                </a:solidFill>
              </a:rPr>
              <a:t>you are using GEMS, you will no longer be required to submit a separate </a:t>
            </a:r>
            <a:r>
              <a:rPr lang="en-US" sz="1400" dirty="0" smtClean="0">
                <a:solidFill>
                  <a:schemeClr val="tx1"/>
                </a:solidFill>
              </a:rPr>
              <a:t> APR.</a:t>
            </a:r>
            <a:endParaRPr lang="en-US" sz="1400" dirty="0">
              <a:solidFill>
                <a:schemeClr val="tx1"/>
              </a:solidFill>
            </a:endParaRPr>
          </a:p>
        </p:txBody>
      </p:sp>
      <p:sp>
        <p:nvSpPr>
          <p:cNvPr id="4" name="TextBox 3"/>
          <p:cNvSpPr txBox="1"/>
          <p:nvPr/>
        </p:nvSpPr>
        <p:spPr>
          <a:xfrm>
            <a:off x="3098552" y="2143591"/>
            <a:ext cx="1219271" cy="191105"/>
          </a:xfrm>
          <a:prstGeom prst="rect">
            <a:avLst/>
          </a:prstGeom>
          <a:solidFill>
            <a:srgbClr val="CCFF33"/>
          </a:solidFill>
        </p:spPr>
        <p:txBody>
          <a:bodyPr wrap="square" rtlCol="0" anchor="ctr">
            <a:spAutoFit/>
          </a:bodyPr>
          <a:lstStyle/>
          <a:p>
            <a:pPr algn="l"/>
            <a:r>
              <a:rPr lang="en-US" sz="1400" dirty="0" smtClean="0">
                <a:solidFill>
                  <a:schemeClr val="tx1"/>
                </a:solidFill>
              </a:rPr>
              <a:t>Basic Fields</a:t>
            </a:r>
            <a:endParaRPr lang="en-US" sz="1400" dirty="0">
              <a:solidFill>
                <a:schemeClr val="tx1"/>
              </a:solidFill>
            </a:endParaRPr>
          </a:p>
        </p:txBody>
      </p:sp>
      <p:cxnSp>
        <p:nvCxnSpPr>
          <p:cNvPr id="7" name="Straight Arrow Connector 6"/>
          <p:cNvCxnSpPr/>
          <p:nvPr/>
        </p:nvCxnSpPr>
        <p:spPr>
          <a:xfrm flipH="1" flipV="1">
            <a:off x="2135927" y="2239144"/>
            <a:ext cx="962626" cy="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3098552" y="3395204"/>
            <a:ext cx="916056" cy="231237"/>
          </a:xfrm>
          <a:prstGeom prst="rect">
            <a:avLst/>
          </a:prstGeom>
          <a:solidFill>
            <a:srgbClr val="CCFF33"/>
          </a:solidFill>
        </p:spPr>
        <p:txBody>
          <a:bodyPr wrap="square" rtlCol="0" anchor="ctr">
            <a:spAutoFit/>
          </a:bodyPr>
          <a:lstStyle/>
          <a:p>
            <a:pPr algn="l"/>
            <a:r>
              <a:rPr lang="en-US" sz="1400" dirty="0" smtClean="0">
                <a:solidFill>
                  <a:schemeClr val="tx1"/>
                </a:solidFill>
              </a:rPr>
              <a:t>Initiation</a:t>
            </a:r>
            <a:endParaRPr lang="en-US" sz="1400" dirty="0">
              <a:solidFill>
                <a:schemeClr val="tx1"/>
              </a:solidFill>
            </a:endParaRPr>
          </a:p>
        </p:txBody>
      </p:sp>
      <p:cxnSp>
        <p:nvCxnSpPr>
          <p:cNvPr id="14" name="Straight Arrow Connector 13"/>
          <p:cNvCxnSpPr/>
          <p:nvPr/>
        </p:nvCxnSpPr>
        <p:spPr>
          <a:xfrm flipH="1" flipV="1">
            <a:off x="2066517" y="3510822"/>
            <a:ext cx="1032036" cy="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3166913" y="4935952"/>
            <a:ext cx="1182237" cy="191105"/>
          </a:xfrm>
          <a:prstGeom prst="rect">
            <a:avLst/>
          </a:prstGeom>
          <a:solidFill>
            <a:srgbClr val="CCFF33"/>
          </a:solidFill>
        </p:spPr>
        <p:txBody>
          <a:bodyPr wrap="square" rtlCol="0" anchor="ctr">
            <a:spAutoFit/>
          </a:bodyPr>
          <a:lstStyle/>
          <a:p>
            <a:pPr algn="l"/>
            <a:r>
              <a:rPr lang="en-US" sz="1400" dirty="0" smtClean="0">
                <a:solidFill>
                  <a:schemeClr val="tx1"/>
                </a:solidFill>
              </a:rPr>
              <a:t>Project Data</a:t>
            </a:r>
            <a:endParaRPr lang="en-US" sz="1400" dirty="0">
              <a:solidFill>
                <a:schemeClr val="tx1"/>
              </a:solidFill>
            </a:endParaRPr>
          </a:p>
        </p:txBody>
      </p:sp>
      <p:cxnSp>
        <p:nvCxnSpPr>
          <p:cNvPr id="16" name="Straight Arrow Connector 15"/>
          <p:cNvCxnSpPr/>
          <p:nvPr/>
        </p:nvCxnSpPr>
        <p:spPr>
          <a:xfrm flipH="1">
            <a:off x="2066517" y="5031505"/>
            <a:ext cx="1114226"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5" name="Rectangle 4"/>
          <p:cNvSpPr/>
          <p:nvPr/>
        </p:nvSpPr>
        <p:spPr>
          <a:xfrm>
            <a:off x="1598762" y="2143591"/>
            <a:ext cx="467755" cy="19110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578700" y="3397892"/>
            <a:ext cx="467755" cy="19110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598762" y="4935951"/>
            <a:ext cx="467755" cy="19110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P spid="15" grpId="0" animBg="1"/>
      <p:bldP spid="5"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43426" y="572264"/>
            <a:ext cx="6629400" cy="619125"/>
          </a:xfrm>
        </p:spPr>
        <p:txBody>
          <a:bodyPr>
            <a:normAutofit/>
          </a:bodyPr>
          <a:lstStyle/>
          <a:p>
            <a:pPr>
              <a:defRPr/>
            </a:pPr>
            <a:r>
              <a:rPr lang="en-US" sz="2800" dirty="0">
                <a:latin typeface="Georgia" panose="02040502050405020303" pitchFamily="18" charset="0"/>
              </a:rPr>
              <a:t>Enter </a:t>
            </a:r>
            <a:r>
              <a:rPr lang="en-US" sz="2800" dirty="0" smtClean="0">
                <a:latin typeface="Georgia" panose="02040502050405020303" pitchFamily="18" charset="0"/>
              </a:rPr>
              <a:t>Initiation Data</a:t>
            </a:r>
            <a:endParaRPr lang="en-US" sz="2800" dirty="0">
              <a:latin typeface="Georgia" panose="02040502050405020303" pitchFamily="18" charset="0"/>
            </a:endParaRPr>
          </a:p>
        </p:txBody>
      </p:sp>
      <p:sp>
        <p:nvSpPr>
          <p:cNvPr id="3" name="Content Placeholder 2"/>
          <p:cNvSpPr>
            <a:spLocks noGrp="1"/>
          </p:cNvSpPr>
          <p:nvPr>
            <p:ph idx="1"/>
          </p:nvPr>
        </p:nvSpPr>
        <p:spPr>
          <a:xfrm>
            <a:off x="685800" y="1293813"/>
            <a:ext cx="7783513" cy="5106987"/>
          </a:xfrm>
          <a:ln>
            <a:noFill/>
          </a:ln>
        </p:spPr>
        <p:txBody>
          <a:bodyPr>
            <a:normAutofit/>
          </a:bodyPr>
          <a:lstStyle/>
          <a:p>
            <a:pPr marL="0" indent="0">
              <a:buFontTx/>
              <a:buNone/>
              <a:defRPr/>
            </a:pPr>
            <a:endParaRPr lang="en-US" sz="1600" b="0" dirty="0" smtClean="0">
              <a:solidFill>
                <a:schemeClr val="tx1"/>
              </a:solidFill>
            </a:endParaRPr>
          </a:p>
          <a:p>
            <a:pPr marL="0" indent="0">
              <a:buNone/>
              <a:defRPr/>
            </a:pPr>
            <a:r>
              <a:rPr lang="en-US" sz="1600" b="0" dirty="0" smtClean="0">
                <a:solidFill>
                  <a:schemeClr val="tx1"/>
                </a:solidFill>
                <a:latin typeface="Georgia" panose="02040502050405020303" pitchFamily="18" charset="0"/>
              </a:rPr>
              <a:t>Business Owner: S</a:t>
            </a:r>
            <a:r>
              <a:rPr lang="en-US" sz="1600" dirty="0" smtClean="0">
                <a:solidFill>
                  <a:srgbClr val="C00000"/>
                </a:solidFill>
                <a:latin typeface="Georgia" panose="02040502050405020303" pitchFamily="18" charset="0"/>
              </a:rPr>
              <a:t>omeone </a:t>
            </a:r>
            <a:r>
              <a:rPr lang="en-US" sz="1600" dirty="0">
                <a:solidFill>
                  <a:srgbClr val="C00000"/>
                </a:solidFill>
                <a:latin typeface="Georgia" panose="02040502050405020303" pitchFamily="18" charset="0"/>
              </a:rPr>
              <a:t>in your Agency</a:t>
            </a:r>
          </a:p>
          <a:p>
            <a:pPr marL="0" indent="0">
              <a:buFontTx/>
              <a:buNone/>
              <a:defRPr/>
            </a:pPr>
            <a:r>
              <a:rPr lang="en-US" sz="1600" b="0" dirty="0" smtClean="0">
                <a:solidFill>
                  <a:schemeClr val="tx1"/>
                </a:solidFill>
                <a:latin typeface="Georgia" panose="02040502050405020303" pitchFamily="18" charset="0"/>
              </a:rPr>
              <a:t>Submission Date: </a:t>
            </a:r>
            <a:r>
              <a:rPr lang="en-US" sz="1600" dirty="0">
                <a:solidFill>
                  <a:srgbClr val="C00000"/>
                </a:solidFill>
                <a:latin typeface="Georgia" panose="02040502050405020303" pitchFamily="18" charset="0"/>
              </a:rPr>
              <a:t>Today’s Date  (</a:t>
            </a:r>
            <a:r>
              <a:rPr lang="en-US" sz="1600" dirty="0" smtClean="0">
                <a:solidFill>
                  <a:srgbClr val="C00000"/>
                </a:solidFill>
                <a:latin typeface="Georgia" panose="02040502050405020303" pitchFamily="18" charset="0"/>
              </a:rPr>
              <a:t>6/21/2014 </a:t>
            </a:r>
            <a:r>
              <a:rPr lang="en-US" sz="1600" dirty="0">
                <a:solidFill>
                  <a:srgbClr val="C00000"/>
                </a:solidFill>
                <a:latin typeface="Georgia" panose="02040502050405020303" pitchFamily="18" charset="0"/>
              </a:rPr>
              <a:t>format)</a:t>
            </a:r>
          </a:p>
          <a:p>
            <a:pPr marL="0" indent="0">
              <a:buNone/>
              <a:defRPr/>
            </a:pPr>
            <a:r>
              <a:rPr lang="en-US" sz="1600" b="0" dirty="0" smtClean="0">
                <a:solidFill>
                  <a:schemeClr val="tx1"/>
                </a:solidFill>
                <a:latin typeface="Georgia" panose="02040502050405020303" pitchFamily="18" charset="0"/>
              </a:rPr>
              <a:t>Describe the Business Problems to be Solved: </a:t>
            </a:r>
            <a:r>
              <a:rPr lang="en-US" sz="1600" dirty="0">
                <a:solidFill>
                  <a:srgbClr val="C00000"/>
                </a:solidFill>
                <a:latin typeface="Georgia" panose="02040502050405020303" pitchFamily="18" charset="0"/>
              </a:rPr>
              <a:t>Enter text</a:t>
            </a:r>
          </a:p>
          <a:p>
            <a:pPr marL="0" indent="0">
              <a:buNone/>
              <a:defRPr/>
            </a:pPr>
            <a:r>
              <a:rPr lang="en-US" sz="1600" b="0" dirty="0">
                <a:solidFill>
                  <a:schemeClr val="tx1"/>
                </a:solidFill>
                <a:latin typeface="Georgia" panose="02040502050405020303" pitchFamily="18" charset="0"/>
              </a:rPr>
              <a:t>What are the Business Drivers: </a:t>
            </a:r>
            <a:r>
              <a:rPr lang="en-US" sz="1600" dirty="0">
                <a:solidFill>
                  <a:srgbClr val="C00000"/>
                </a:solidFill>
                <a:latin typeface="Georgia" panose="02040502050405020303" pitchFamily="18" charset="0"/>
              </a:rPr>
              <a:t>Enter Text</a:t>
            </a:r>
          </a:p>
          <a:p>
            <a:pPr marL="0" indent="0">
              <a:buNone/>
              <a:defRPr/>
            </a:pPr>
            <a:r>
              <a:rPr lang="en-US" sz="1600" b="0" dirty="0" smtClean="0">
                <a:solidFill>
                  <a:schemeClr val="tx1"/>
                </a:solidFill>
                <a:latin typeface="Georgia" panose="02040502050405020303" pitchFamily="18" charset="0"/>
              </a:rPr>
              <a:t>Identify agency strategy supported: </a:t>
            </a:r>
            <a:r>
              <a:rPr lang="en-US" sz="1600" dirty="0">
                <a:solidFill>
                  <a:srgbClr val="C00000"/>
                </a:solidFill>
                <a:latin typeface="Georgia" panose="02040502050405020303" pitchFamily="18" charset="0"/>
              </a:rPr>
              <a:t>Enter Text</a:t>
            </a:r>
          </a:p>
          <a:p>
            <a:pPr marL="0" indent="0">
              <a:buNone/>
              <a:defRPr/>
            </a:pPr>
            <a:r>
              <a:rPr lang="en-US" sz="1600" b="0" dirty="0" smtClean="0">
                <a:solidFill>
                  <a:schemeClr val="tx1"/>
                </a:solidFill>
                <a:latin typeface="Georgia" panose="02040502050405020303" pitchFamily="18" charset="0"/>
              </a:rPr>
              <a:t>Identify any existing application/system Impacted: </a:t>
            </a:r>
            <a:r>
              <a:rPr lang="en-US" sz="1600" dirty="0">
                <a:solidFill>
                  <a:srgbClr val="C00000"/>
                </a:solidFill>
                <a:latin typeface="Georgia" panose="02040502050405020303" pitchFamily="18" charset="0"/>
              </a:rPr>
              <a:t>Enter Text</a:t>
            </a:r>
          </a:p>
          <a:p>
            <a:pPr marL="0" indent="0">
              <a:buNone/>
              <a:defRPr/>
            </a:pPr>
            <a:r>
              <a:rPr lang="en-US" sz="1600" b="0" dirty="0" smtClean="0">
                <a:solidFill>
                  <a:schemeClr val="tx1"/>
                </a:solidFill>
                <a:latin typeface="Georgia" panose="02040502050405020303" pitchFamily="18" charset="0"/>
              </a:rPr>
              <a:t>Where are you in the process?  </a:t>
            </a:r>
            <a:r>
              <a:rPr lang="en-US" sz="1600" dirty="0">
                <a:solidFill>
                  <a:srgbClr val="C00000"/>
                </a:solidFill>
                <a:latin typeface="Georgia" panose="02040502050405020303" pitchFamily="18" charset="0"/>
              </a:rPr>
              <a:t>Select </a:t>
            </a:r>
            <a:r>
              <a:rPr lang="en-US" sz="1600" dirty="0" smtClean="0">
                <a:solidFill>
                  <a:srgbClr val="C00000"/>
                </a:solidFill>
                <a:latin typeface="Georgia" panose="02040502050405020303" pitchFamily="18" charset="0"/>
              </a:rPr>
              <a:t>from dropdown</a:t>
            </a:r>
          </a:p>
          <a:p>
            <a:pPr marL="0" indent="0">
              <a:buNone/>
              <a:defRPr/>
            </a:pPr>
            <a:r>
              <a:rPr lang="en-US" sz="1600" b="0" dirty="0" smtClean="0">
                <a:solidFill>
                  <a:schemeClr val="tx1"/>
                </a:solidFill>
                <a:latin typeface="Georgia" panose="02040502050405020303" pitchFamily="18" charset="0"/>
              </a:rPr>
              <a:t>What is the expected source of funds for this? </a:t>
            </a:r>
            <a:r>
              <a:rPr lang="en-US" sz="1600" dirty="0">
                <a:solidFill>
                  <a:srgbClr val="C00000"/>
                </a:solidFill>
                <a:latin typeface="Georgia" panose="02040502050405020303" pitchFamily="18" charset="0"/>
              </a:rPr>
              <a:t>Select from </a:t>
            </a:r>
            <a:r>
              <a:rPr lang="en-US" sz="1600" dirty="0" smtClean="0">
                <a:solidFill>
                  <a:srgbClr val="C00000"/>
                </a:solidFill>
                <a:latin typeface="Georgia" panose="02040502050405020303" pitchFamily="18" charset="0"/>
              </a:rPr>
              <a:t>dropdown</a:t>
            </a:r>
          </a:p>
          <a:p>
            <a:pPr marL="0" indent="0">
              <a:buNone/>
              <a:defRPr/>
            </a:pPr>
            <a:r>
              <a:rPr lang="en-US" sz="1600" dirty="0" smtClean="0">
                <a:latin typeface="Georgia" panose="02040502050405020303" pitchFamily="18" charset="0"/>
              </a:rPr>
              <a:t>Are </a:t>
            </a:r>
            <a:r>
              <a:rPr lang="en-US" sz="1600" dirty="0">
                <a:latin typeface="Georgia" panose="02040502050405020303" pitchFamily="18" charset="0"/>
              </a:rPr>
              <a:t>the funds currently committed or requested?</a:t>
            </a:r>
            <a:r>
              <a:rPr lang="en-US" sz="1600" b="0" dirty="0" smtClean="0">
                <a:solidFill>
                  <a:schemeClr val="tx2"/>
                </a:solidFill>
                <a:latin typeface="Georgia" panose="02040502050405020303" pitchFamily="18" charset="0"/>
              </a:rPr>
              <a:t> </a:t>
            </a:r>
            <a:r>
              <a:rPr lang="en-US" sz="1600" dirty="0">
                <a:solidFill>
                  <a:srgbClr val="C00000"/>
                </a:solidFill>
                <a:latin typeface="Georgia" panose="02040502050405020303" pitchFamily="18" charset="0"/>
              </a:rPr>
              <a:t>Select from dropdown </a:t>
            </a:r>
            <a:endParaRPr lang="en-US" sz="1600" dirty="0" smtClean="0">
              <a:solidFill>
                <a:srgbClr val="C00000"/>
              </a:solidFill>
              <a:latin typeface="Georgia" panose="02040502050405020303" pitchFamily="18" charset="0"/>
            </a:endParaRPr>
          </a:p>
          <a:p>
            <a:pPr marL="0" indent="0">
              <a:buNone/>
              <a:defRPr/>
            </a:pPr>
            <a:r>
              <a:rPr lang="en-US" sz="1600" b="0" dirty="0" smtClean="0">
                <a:solidFill>
                  <a:schemeClr val="tx1"/>
                </a:solidFill>
                <a:latin typeface="Georgia" panose="02040502050405020303" pitchFamily="18" charset="0"/>
              </a:rPr>
              <a:t>Anticipated time to begin implementation</a:t>
            </a:r>
            <a:r>
              <a:rPr lang="en-US" sz="1600" b="0" dirty="0" smtClean="0">
                <a:solidFill>
                  <a:schemeClr val="accent6">
                    <a:lumMod val="75000"/>
                  </a:schemeClr>
                </a:solidFill>
                <a:latin typeface="Georgia" panose="02040502050405020303" pitchFamily="18" charset="0"/>
              </a:rPr>
              <a:t>:  </a:t>
            </a:r>
            <a:r>
              <a:rPr lang="en-US" sz="1600" dirty="0">
                <a:solidFill>
                  <a:srgbClr val="C00000"/>
                </a:solidFill>
                <a:latin typeface="Georgia" panose="02040502050405020303" pitchFamily="18" charset="0"/>
              </a:rPr>
              <a:t>Enter </a:t>
            </a:r>
            <a:r>
              <a:rPr lang="en-US" sz="1600" dirty="0" smtClean="0">
                <a:solidFill>
                  <a:srgbClr val="C00000"/>
                </a:solidFill>
                <a:latin typeface="Georgia" panose="02040502050405020303" pitchFamily="18" charset="0"/>
              </a:rPr>
              <a:t>year YYYY</a:t>
            </a:r>
            <a:endParaRPr lang="en-US" sz="1600" dirty="0">
              <a:solidFill>
                <a:srgbClr val="C00000"/>
              </a:solidFill>
              <a:latin typeface="Georgia" panose="02040502050405020303" pitchFamily="18" charset="0"/>
            </a:endParaRPr>
          </a:p>
          <a:p>
            <a:pPr marL="0" indent="0">
              <a:buNone/>
              <a:defRPr/>
            </a:pPr>
            <a:r>
              <a:rPr lang="en-US" sz="1600" b="0" dirty="0" smtClean="0">
                <a:solidFill>
                  <a:schemeClr val="tx1"/>
                </a:solidFill>
                <a:latin typeface="Georgia" panose="02040502050405020303" pitchFamily="18" charset="0"/>
              </a:rPr>
              <a:t>Is there a hard time constraint (deadline)?  </a:t>
            </a:r>
            <a:r>
              <a:rPr lang="en-US" sz="1600" dirty="0">
                <a:solidFill>
                  <a:srgbClr val="C00000"/>
                </a:solidFill>
                <a:latin typeface="Georgia" panose="02040502050405020303" pitchFamily="18" charset="0"/>
              </a:rPr>
              <a:t>Select </a:t>
            </a:r>
            <a:r>
              <a:rPr lang="en-US" sz="1600" dirty="0" smtClean="0">
                <a:solidFill>
                  <a:srgbClr val="C00000"/>
                </a:solidFill>
                <a:latin typeface="Georgia" panose="02040502050405020303" pitchFamily="18" charset="0"/>
              </a:rPr>
              <a:t>YES/No </a:t>
            </a:r>
            <a:endParaRPr lang="en-US" sz="1600" dirty="0">
              <a:solidFill>
                <a:srgbClr val="C00000"/>
              </a:solidFill>
              <a:latin typeface="Georgia" panose="02040502050405020303" pitchFamily="18" charset="0"/>
            </a:endParaRPr>
          </a:p>
          <a:p>
            <a:pPr marL="0" indent="0">
              <a:buNone/>
              <a:defRPr/>
            </a:pPr>
            <a:r>
              <a:rPr lang="en-US" sz="1600" b="0" dirty="0" smtClean="0">
                <a:solidFill>
                  <a:schemeClr val="tx1"/>
                </a:solidFill>
                <a:latin typeface="Georgia" panose="02040502050405020303" pitchFamily="18" charset="0"/>
              </a:rPr>
              <a:t>If yes, what is the date:  </a:t>
            </a:r>
            <a:r>
              <a:rPr lang="en-US" sz="1600" dirty="0">
                <a:solidFill>
                  <a:srgbClr val="C00000"/>
                </a:solidFill>
                <a:latin typeface="Georgia" panose="02040502050405020303" pitchFamily="18" charset="0"/>
              </a:rPr>
              <a:t>Enter </a:t>
            </a:r>
            <a:r>
              <a:rPr lang="en-US" sz="1600" dirty="0" smtClean="0">
                <a:solidFill>
                  <a:srgbClr val="C00000"/>
                </a:solidFill>
                <a:latin typeface="Georgia" panose="02040502050405020303" pitchFamily="18" charset="0"/>
              </a:rPr>
              <a:t>6/30/2015 format</a:t>
            </a:r>
            <a:endParaRPr lang="en-US" sz="1600" dirty="0">
              <a:solidFill>
                <a:srgbClr val="C00000"/>
              </a:solidFill>
              <a:latin typeface="Georgia" panose="02040502050405020303" pitchFamily="18" charset="0"/>
            </a:endParaRPr>
          </a:p>
          <a:p>
            <a:pPr marL="0" indent="0">
              <a:buFontTx/>
              <a:buNone/>
              <a:defRPr/>
            </a:pPr>
            <a:r>
              <a:rPr lang="en-US" sz="1600" b="0" dirty="0" smtClean="0">
                <a:solidFill>
                  <a:schemeClr val="tx1"/>
                </a:solidFill>
                <a:latin typeface="Georgia" panose="02040502050405020303" pitchFamily="18" charset="0"/>
              </a:rPr>
              <a:t>What benefits will this investment provide?  </a:t>
            </a:r>
            <a:r>
              <a:rPr lang="en-US" sz="1600" dirty="0">
                <a:solidFill>
                  <a:srgbClr val="C00000"/>
                </a:solidFill>
                <a:latin typeface="Georgia" panose="02040502050405020303" pitchFamily="18" charset="0"/>
              </a:rPr>
              <a:t>Enter Text</a:t>
            </a:r>
          </a:p>
          <a:p>
            <a:pPr marL="0" indent="0">
              <a:buFontTx/>
              <a:buNone/>
              <a:defRPr/>
            </a:pPr>
            <a:r>
              <a:rPr lang="en-US" sz="1600" b="0" dirty="0">
                <a:solidFill>
                  <a:schemeClr val="tx1"/>
                </a:solidFill>
                <a:latin typeface="Georgia" panose="02040502050405020303" pitchFamily="18" charset="0"/>
              </a:rPr>
              <a:t>Planning Budget:  </a:t>
            </a:r>
            <a:r>
              <a:rPr lang="en-US" sz="1600" dirty="0">
                <a:solidFill>
                  <a:srgbClr val="C00000"/>
                </a:solidFill>
                <a:latin typeface="Georgia" panose="02040502050405020303" pitchFamily="18" charset="0"/>
              </a:rPr>
              <a:t>Enter </a:t>
            </a:r>
            <a:r>
              <a:rPr lang="en-US" sz="1600" dirty="0" smtClean="0">
                <a:solidFill>
                  <a:srgbClr val="C00000"/>
                </a:solidFill>
                <a:latin typeface="Georgia" panose="02040502050405020303" pitchFamily="18" charset="0"/>
              </a:rPr>
              <a:t>whole number     </a:t>
            </a:r>
            <a:r>
              <a:rPr lang="en-US" sz="1600" b="0" dirty="0">
                <a:solidFill>
                  <a:schemeClr val="tx1"/>
                </a:solidFill>
                <a:latin typeface="Georgia" panose="02040502050405020303" pitchFamily="18" charset="0"/>
              </a:rPr>
              <a:t>Implementation Budget</a:t>
            </a:r>
            <a:r>
              <a:rPr lang="en-US" sz="1600" b="0" dirty="0">
                <a:solidFill>
                  <a:schemeClr val="accent6">
                    <a:lumMod val="75000"/>
                  </a:schemeClr>
                </a:solidFill>
                <a:latin typeface="Georgia" panose="02040502050405020303" pitchFamily="18" charset="0"/>
              </a:rPr>
              <a:t>:  </a:t>
            </a:r>
            <a:r>
              <a:rPr lang="en-US" sz="1600" dirty="0" smtClean="0">
                <a:solidFill>
                  <a:srgbClr val="C00000"/>
                </a:solidFill>
                <a:latin typeface="Georgia" panose="02040502050405020303" pitchFamily="18" charset="0"/>
              </a:rPr>
              <a:t>whole number</a:t>
            </a:r>
            <a:endParaRPr lang="en-US" sz="1600" dirty="0">
              <a:solidFill>
                <a:srgbClr val="C00000"/>
              </a:solidFill>
              <a:latin typeface="Georgia" panose="02040502050405020303" pitchFamily="18" charset="0"/>
            </a:endParaRPr>
          </a:p>
          <a:p>
            <a:pPr marL="0" indent="0">
              <a:buFontTx/>
              <a:buNone/>
              <a:defRPr/>
            </a:pPr>
            <a:r>
              <a:rPr lang="en-US" sz="1600" b="0" dirty="0" smtClean="0">
                <a:solidFill>
                  <a:schemeClr val="tx1"/>
                </a:solidFill>
                <a:latin typeface="Georgia" panose="02040502050405020303" pitchFamily="18" charset="0"/>
              </a:rPr>
              <a:t>Discretionary Option: </a:t>
            </a:r>
            <a:r>
              <a:rPr lang="en-US" sz="1600" dirty="0">
                <a:solidFill>
                  <a:srgbClr val="C00000"/>
                </a:solidFill>
                <a:latin typeface="Georgia" panose="02040502050405020303" pitchFamily="18" charset="0"/>
              </a:rPr>
              <a:t>Select from dropdown      </a:t>
            </a:r>
            <a:r>
              <a:rPr lang="en-US" sz="1600" b="0" dirty="0" smtClean="0">
                <a:solidFill>
                  <a:schemeClr val="tx1"/>
                </a:solidFill>
                <a:latin typeface="Georgia" panose="02040502050405020303" pitchFamily="18" charset="0"/>
              </a:rPr>
              <a:t>Alignment: </a:t>
            </a:r>
            <a:r>
              <a:rPr lang="en-US" sz="1600" dirty="0">
                <a:solidFill>
                  <a:srgbClr val="C00000"/>
                </a:solidFill>
                <a:latin typeface="Georgia" panose="02040502050405020303" pitchFamily="18" charset="0"/>
              </a:rPr>
              <a:t>Select from dropdown</a:t>
            </a:r>
          </a:p>
        </p:txBody>
      </p:sp>
      <p:sp>
        <p:nvSpPr>
          <p:cNvPr id="30724"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2155443E-6F72-4A64-8653-27A687BAA479}" type="slidenum">
              <a:rPr lang="en-US" smtClean="0">
                <a:solidFill>
                  <a:schemeClr val="tx1"/>
                </a:solidFill>
                <a:latin typeface="+mj-lt"/>
              </a:rPr>
              <a:pPr eaLnBrk="1" hangingPunct="1"/>
              <a:t>19</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76477" y="582804"/>
            <a:ext cx="6629400" cy="631825"/>
          </a:xfrm>
        </p:spPr>
        <p:txBody>
          <a:bodyPr>
            <a:normAutofit/>
          </a:bodyPr>
          <a:lstStyle/>
          <a:p>
            <a:r>
              <a:rPr lang="en-US" sz="2800" b="0" dirty="0" smtClean="0">
                <a:solidFill>
                  <a:schemeClr val="tx1"/>
                </a:solidFill>
                <a:latin typeface="Georgia" panose="02040502050405020303" pitchFamily="18" charset="0"/>
              </a:rPr>
              <a:t>GEMS Origin</a:t>
            </a:r>
          </a:p>
        </p:txBody>
      </p:sp>
      <p:sp>
        <p:nvSpPr>
          <p:cNvPr id="15363" name="Content Placeholder 2"/>
          <p:cNvSpPr>
            <a:spLocks noGrp="1"/>
          </p:cNvSpPr>
          <p:nvPr>
            <p:ph idx="1"/>
          </p:nvPr>
        </p:nvSpPr>
        <p:spPr>
          <a:xfrm>
            <a:off x="569913" y="1646238"/>
            <a:ext cx="7899399" cy="4297363"/>
          </a:xfrm>
          <a:ln>
            <a:noFill/>
          </a:ln>
        </p:spPr>
        <p:txBody>
          <a:bodyPr/>
          <a:lstStyle/>
          <a:p>
            <a:r>
              <a:rPr lang="en-US" sz="1600" b="0" dirty="0" smtClean="0">
                <a:solidFill>
                  <a:schemeClr val="tx1"/>
                </a:solidFill>
                <a:latin typeface="Georgia" panose="02040502050405020303" pitchFamily="18" charset="0"/>
              </a:rPr>
              <a:t>“</a:t>
            </a:r>
            <a:r>
              <a:rPr lang="en-US" sz="1800" b="0" dirty="0" smtClean="0">
                <a:solidFill>
                  <a:schemeClr val="tx1"/>
                </a:solidFill>
                <a:latin typeface="Georgia" panose="02040502050405020303" pitchFamily="18" charset="0"/>
              </a:rPr>
              <a:t>Agencies told us they needed help keeping large projects on track,” said Tom Fruman, director of GTA's Enterprise Governance and Planning Division.  “We believe this portfolio and project management system will give them insight they didn't have before.  They will be able to monitor the health and status of projects using a combination of traditional operational data and qualitative assessment data from multiple stakeholders.”</a:t>
            </a:r>
          </a:p>
          <a:p>
            <a:r>
              <a:rPr lang="en-US" sz="1800" b="0" dirty="0" smtClean="0">
                <a:solidFill>
                  <a:schemeClr val="tx1"/>
                </a:solidFill>
                <a:latin typeface="Georgia" panose="02040502050405020303" pitchFamily="18" charset="0"/>
              </a:rPr>
              <a:t>GEMS includes selected modules from CAI's project portfolio management application, ITBuzz Enterprise Management Suite, which provides visibility and analytics for the purpose of risk alerts and avoidance.  CAI refers to the tool/application as: Advanced Management Insight (AMI).</a:t>
            </a:r>
          </a:p>
          <a:p>
            <a:r>
              <a:rPr lang="en-US" sz="1800" b="0" dirty="0" smtClean="0">
                <a:solidFill>
                  <a:schemeClr val="tx1"/>
                </a:solidFill>
                <a:latin typeface="Georgia" panose="02040502050405020303" pitchFamily="18" charset="0"/>
              </a:rPr>
              <a:t>GTA has opted to use the Portfolio Management, Automated Project Office, and Issues Resolution Management modules. </a:t>
            </a:r>
            <a:endParaRPr lang="en-US" dirty="0" smtClean="0"/>
          </a:p>
        </p:txBody>
      </p:sp>
      <p:sp>
        <p:nvSpPr>
          <p:cNvPr id="15364"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770007D-F57C-4CAC-ACDD-1E41740EB09D}" type="slidenum">
              <a:rPr lang="en-US" b="1" smtClean="0">
                <a:solidFill>
                  <a:schemeClr val="tx1"/>
                </a:solidFill>
                <a:latin typeface="Georgia" panose="02040502050405020303" pitchFamily="18" charset="0"/>
              </a:rPr>
              <a:pPr eaLnBrk="1" hangingPunct="1"/>
              <a:t>2</a:t>
            </a:fld>
            <a:endParaRPr lang="en-US" b="1" dirty="0" smtClean="0">
              <a:solidFill>
                <a:schemeClr val="tx1"/>
              </a:solidFill>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Scroll Down to Project Data</a:t>
            </a:r>
          </a:p>
        </p:txBody>
      </p:sp>
      <p:sp>
        <p:nvSpPr>
          <p:cNvPr id="3277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C246549E-6154-42A6-8A3E-FD843ED6F144}" type="slidenum">
              <a:rPr lang="en-US" smtClean="0">
                <a:solidFill>
                  <a:schemeClr val="tx1"/>
                </a:solidFill>
                <a:latin typeface="+mj-lt"/>
              </a:rPr>
              <a:pPr eaLnBrk="1" hangingPunct="1"/>
              <a:t>20</a:t>
            </a:fld>
            <a:endParaRPr lang="en-US" dirty="0" smtClean="0">
              <a:solidFill>
                <a:schemeClr val="tx1"/>
              </a:solidFill>
              <a:latin typeface="+mj-lt"/>
            </a:endParaRPr>
          </a:p>
        </p:txBody>
      </p:sp>
      <p:pic>
        <p:nvPicPr>
          <p:cNvPr id="3" name="Picture 2"/>
          <p:cNvPicPr>
            <a:picLocks noChangeAspect="1"/>
          </p:cNvPicPr>
          <p:nvPr/>
        </p:nvPicPr>
        <p:blipFill>
          <a:blip r:embed="rId3"/>
          <a:stretch>
            <a:fillRect/>
          </a:stretch>
        </p:blipFill>
        <p:spPr>
          <a:xfrm>
            <a:off x="549682" y="1852864"/>
            <a:ext cx="7902823" cy="3455068"/>
          </a:xfrm>
          <a:prstGeom prst="rect">
            <a:avLst/>
          </a:prstGeom>
        </p:spPr>
      </p:pic>
      <p:sp>
        <p:nvSpPr>
          <p:cNvPr id="2" name="Rectangle 1"/>
          <p:cNvSpPr/>
          <p:nvPr/>
        </p:nvSpPr>
        <p:spPr>
          <a:xfrm>
            <a:off x="887240" y="1937442"/>
            <a:ext cx="769544" cy="298764"/>
          </a:xfrm>
          <a:prstGeom prst="rect">
            <a:avLst/>
          </a:prstGeom>
          <a:no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43426" y="572264"/>
            <a:ext cx="6629400" cy="619125"/>
          </a:xfrm>
        </p:spPr>
        <p:txBody>
          <a:bodyPr>
            <a:normAutofit/>
          </a:bodyPr>
          <a:lstStyle/>
          <a:p>
            <a:pPr>
              <a:defRPr/>
            </a:pPr>
            <a:r>
              <a:rPr lang="en-US" sz="2800" dirty="0">
                <a:latin typeface="Georgia" panose="02040502050405020303" pitchFamily="18" charset="0"/>
              </a:rPr>
              <a:t>Enter </a:t>
            </a:r>
            <a:r>
              <a:rPr lang="en-US" sz="2800" dirty="0" smtClean="0">
                <a:latin typeface="Georgia" panose="02040502050405020303" pitchFamily="18" charset="0"/>
              </a:rPr>
              <a:t>Project </a:t>
            </a:r>
            <a:r>
              <a:rPr lang="en-US" sz="2800" dirty="0">
                <a:latin typeface="Georgia" panose="02040502050405020303" pitchFamily="18" charset="0"/>
              </a:rPr>
              <a:t>Data</a:t>
            </a:r>
          </a:p>
        </p:txBody>
      </p:sp>
      <p:sp>
        <p:nvSpPr>
          <p:cNvPr id="3" name="Content Placeholder 2"/>
          <p:cNvSpPr>
            <a:spLocks noGrp="1"/>
          </p:cNvSpPr>
          <p:nvPr>
            <p:ph idx="1"/>
          </p:nvPr>
        </p:nvSpPr>
        <p:spPr>
          <a:xfrm>
            <a:off x="569913" y="1646237"/>
            <a:ext cx="7899400" cy="4458727"/>
          </a:xfrm>
          <a:ln>
            <a:noFill/>
          </a:ln>
        </p:spPr>
        <p:txBody>
          <a:bodyPr>
            <a:normAutofit/>
          </a:bodyPr>
          <a:lstStyle/>
          <a:p>
            <a:pPr marL="0" indent="0">
              <a:buFontTx/>
              <a:buNone/>
              <a:defRPr/>
            </a:pPr>
            <a:r>
              <a:rPr lang="en-US" sz="2000" b="0" dirty="0" smtClean="0">
                <a:solidFill>
                  <a:schemeClr val="tx1"/>
                </a:solidFill>
                <a:latin typeface="Georgia" panose="02040502050405020303" pitchFamily="18" charset="0"/>
              </a:rPr>
              <a:t>Many of these fields may be unknown during this planning phase of the project, if so, leave them blank.</a:t>
            </a:r>
            <a:endParaRPr lang="en-US" sz="2000" b="0" dirty="0">
              <a:solidFill>
                <a:schemeClr val="tx1"/>
              </a:solidFill>
              <a:latin typeface="Georgia" panose="02040502050405020303" pitchFamily="18" charset="0"/>
            </a:endParaRPr>
          </a:p>
          <a:p>
            <a:pPr marL="0" indent="0">
              <a:buFontTx/>
              <a:buNone/>
              <a:defRPr/>
            </a:pPr>
            <a:endParaRPr lang="en-US" sz="2000" b="0" dirty="0" smtClean="0">
              <a:solidFill>
                <a:schemeClr val="tx1"/>
              </a:solidFill>
              <a:latin typeface="Georgia" panose="02040502050405020303" pitchFamily="18" charset="0"/>
            </a:endParaRPr>
          </a:p>
          <a:p>
            <a:pPr marL="0" indent="0">
              <a:buNone/>
              <a:defRPr/>
            </a:pPr>
            <a:r>
              <a:rPr lang="en-US" sz="2000" b="0" dirty="0" smtClean="0">
                <a:solidFill>
                  <a:schemeClr val="tx1"/>
                </a:solidFill>
                <a:latin typeface="Georgia" panose="02040502050405020303" pitchFamily="18" charset="0"/>
              </a:rPr>
              <a:t>Flow Status: </a:t>
            </a:r>
            <a:r>
              <a:rPr lang="en-US" sz="2000" dirty="0">
                <a:solidFill>
                  <a:srgbClr val="C00000"/>
                </a:solidFill>
                <a:latin typeface="Georgia" panose="02040502050405020303" pitchFamily="18" charset="0"/>
              </a:rPr>
              <a:t>Select “Proposed”* from the Drop Down</a:t>
            </a:r>
          </a:p>
          <a:p>
            <a:pPr marL="0" indent="0">
              <a:buFontTx/>
              <a:buNone/>
              <a:defRPr/>
            </a:pPr>
            <a:r>
              <a:rPr lang="en-US" sz="2000" b="0" dirty="0" smtClean="0">
                <a:solidFill>
                  <a:schemeClr val="tx1"/>
                </a:solidFill>
                <a:latin typeface="Georgia" panose="02040502050405020303" pitchFamily="18" charset="0"/>
              </a:rPr>
              <a:t>Planned Baseline Start:  </a:t>
            </a:r>
            <a:r>
              <a:rPr lang="en-US" sz="2000" dirty="0" smtClean="0">
                <a:solidFill>
                  <a:srgbClr val="C00000"/>
                </a:solidFill>
                <a:latin typeface="Georgia" panose="02040502050405020303" pitchFamily="18" charset="0"/>
              </a:rPr>
              <a:t>mm/</a:t>
            </a:r>
            <a:r>
              <a:rPr lang="en-US" sz="2000" dirty="0" err="1" smtClean="0">
                <a:solidFill>
                  <a:srgbClr val="C00000"/>
                </a:solidFill>
                <a:latin typeface="Georgia" panose="02040502050405020303" pitchFamily="18" charset="0"/>
              </a:rPr>
              <a:t>dd</a:t>
            </a:r>
            <a:r>
              <a:rPr lang="en-US" sz="2000" dirty="0" smtClean="0">
                <a:solidFill>
                  <a:srgbClr val="C00000"/>
                </a:solidFill>
                <a:latin typeface="Georgia" panose="02040502050405020303" pitchFamily="18" charset="0"/>
              </a:rPr>
              <a:t>/yyyy format</a:t>
            </a:r>
            <a:endParaRPr lang="en-US" sz="2000" dirty="0">
              <a:solidFill>
                <a:srgbClr val="C00000"/>
              </a:solidFill>
              <a:latin typeface="Georgia" panose="02040502050405020303" pitchFamily="18" charset="0"/>
            </a:endParaRPr>
          </a:p>
          <a:p>
            <a:pPr marL="0" indent="0">
              <a:buNone/>
              <a:defRPr/>
            </a:pPr>
            <a:r>
              <a:rPr lang="en-US" sz="2000" b="0" dirty="0" smtClean="0">
                <a:solidFill>
                  <a:schemeClr val="tx1"/>
                </a:solidFill>
                <a:latin typeface="Georgia" panose="02040502050405020303" pitchFamily="18" charset="0"/>
              </a:rPr>
              <a:t>Planned/Baseline </a:t>
            </a:r>
            <a:r>
              <a:rPr lang="en-US" sz="2000" b="0" dirty="0">
                <a:solidFill>
                  <a:schemeClr val="tx1"/>
                </a:solidFill>
                <a:latin typeface="Georgia" panose="02040502050405020303" pitchFamily="18" charset="0"/>
              </a:rPr>
              <a:t>Completion </a:t>
            </a:r>
            <a:r>
              <a:rPr lang="en-US" sz="2000" b="0" dirty="0" smtClean="0">
                <a:solidFill>
                  <a:schemeClr val="tx1"/>
                </a:solidFill>
                <a:latin typeface="Georgia" panose="02040502050405020303" pitchFamily="18" charset="0"/>
              </a:rPr>
              <a:t>Date:  </a:t>
            </a:r>
            <a:r>
              <a:rPr lang="en-US" sz="2000" dirty="0">
                <a:solidFill>
                  <a:srgbClr val="C00000"/>
                </a:solidFill>
                <a:latin typeface="Georgia" panose="02040502050405020303" pitchFamily="18" charset="0"/>
              </a:rPr>
              <a:t>mm/</a:t>
            </a:r>
            <a:r>
              <a:rPr lang="en-US" sz="2000" dirty="0" err="1">
                <a:solidFill>
                  <a:srgbClr val="C00000"/>
                </a:solidFill>
                <a:latin typeface="Georgia" panose="02040502050405020303" pitchFamily="18" charset="0"/>
              </a:rPr>
              <a:t>dd</a:t>
            </a:r>
            <a:r>
              <a:rPr lang="en-US" sz="2000" dirty="0">
                <a:solidFill>
                  <a:srgbClr val="C00000"/>
                </a:solidFill>
                <a:latin typeface="Georgia" panose="02040502050405020303" pitchFamily="18" charset="0"/>
              </a:rPr>
              <a:t>/yyyy </a:t>
            </a:r>
            <a:r>
              <a:rPr lang="en-US" sz="2000" dirty="0" smtClean="0">
                <a:solidFill>
                  <a:srgbClr val="C00000"/>
                </a:solidFill>
                <a:latin typeface="Georgia" panose="02040502050405020303" pitchFamily="18" charset="0"/>
              </a:rPr>
              <a:t>format</a:t>
            </a:r>
            <a:endParaRPr lang="en-US" sz="2000" dirty="0">
              <a:solidFill>
                <a:srgbClr val="C00000"/>
              </a:solidFill>
              <a:latin typeface="Georgia" panose="02040502050405020303" pitchFamily="18" charset="0"/>
            </a:endParaRPr>
          </a:p>
          <a:p>
            <a:pPr marL="0" indent="0">
              <a:buNone/>
              <a:defRPr/>
            </a:pPr>
            <a:r>
              <a:rPr lang="en-US" sz="2000" b="0" dirty="0">
                <a:solidFill>
                  <a:schemeClr val="tx1"/>
                </a:solidFill>
                <a:latin typeface="Georgia" panose="02040502050405020303" pitchFamily="18" charset="0"/>
              </a:rPr>
              <a:t>Original Project </a:t>
            </a:r>
            <a:r>
              <a:rPr lang="en-US" sz="2000" b="0" dirty="0" smtClean="0">
                <a:solidFill>
                  <a:schemeClr val="tx1"/>
                </a:solidFill>
                <a:latin typeface="Georgia" panose="02040502050405020303" pitchFamily="18" charset="0"/>
              </a:rPr>
              <a:t>Budget:</a:t>
            </a:r>
            <a:endParaRPr lang="en-US" sz="2000" dirty="0">
              <a:solidFill>
                <a:srgbClr val="C00000"/>
              </a:solidFill>
              <a:latin typeface="Georgia" panose="02040502050405020303" pitchFamily="18" charset="0"/>
            </a:endParaRPr>
          </a:p>
          <a:p>
            <a:pPr marL="0" indent="0">
              <a:buNone/>
              <a:defRPr/>
            </a:pPr>
            <a:r>
              <a:rPr lang="en-US" sz="2000" b="0" dirty="0">
                <a:solidFill>
                  <a:schemeClr val="tx1"/>
                </a:solidFill>
                <a:latin typeface="Georgia" panose="02040502050405020303" pitchFamily="18" charset="0"/>
              </a:rPr>
              <a:t>Estimated Funds Needed to Complete </a:t>
            </a:r>
            <a:r>
              <a:rPr lang="en-US" sz="2000" b="0" dirty="0" smtClean="0">
                <a:solidFill>
                  <a:schemeClr val="tx1"/>
                </a:solidFill>
                <a:latin typeface="Georgia" panose="02040502050405020303" pitchFamily="18" charset="0"/>
              </a:rPr>
              <a:t>Project</a:t>
            </a:r>
            <a:r>
              <a:rPr lang="en-US" sz="2000" b="0" dirty="0">
                <a:solidFill>
                  <a:schemeClr val="tx1"/>
                </a:solidFill>
                <a:latin typeface="Georgia" panose="02040502050405020303" pitchFamily="18" charset="0"/>
              </a:rPr>
              <a:t>: </a:t>
            </a:r>
            <a:r>
              <a:rPr lang="en-US" sz="2000" dirty="0">
                <a:solidFill>
                  <a:srgbClr val="C00000"/>
                </a:solidFill>
                <a:latin typeface="Georgia" panose="02040502050405020303" pitchFamily="18" charset="0"/>
              </a:rPr>
              <a:t>Enter whole dollars </a:t>
            </a:r>
          </a:p>
          <a:p>
            <a:pPr marL="0" indent="0">
              <a:buNone/>
              <a:defRPr/>
            </a:pPr>
            <a:endParaRPr lang="en-US" sz="2000" b="0" dirty="0" smtClean="0">
              <a:solidFill>
                <a:schemeClr val="accent6">
                  <a:lumMod val="75000"/>
                </a:schemeClr>
              </a:solidFill>
              <a:latin typeface="Georgia" panose="02040502050405020303" pitchFamily="18" charset="0"/>
            </a:endParaRPr>
          </a:p>
          <a:p>
            <a:pPr marL="0" indent="0">
              <a:buNone/>
              <a:defRPr/>
            </a:pPr>
            <a:r>
              <a:rPr lang="en-US" sz="2000" dirty="0">
                <a:solidFill>
                  <a:srgbClr val="C00000"/>
                </a:solidFill>
                <a:latin typeface="Georgia" panose="02040502050405020303" pitchFamily="18" charset="0"/>
              </a:rPr>
              <a:t>Click “SAVE” on bottom right corner</a:t>
            </a:r>
            <a:r>
              <a:rPr lang="en-US" sz="2000" dirty="0" smtClean="0">
                <a:solidFill>
                  <a:srgbClr val="C00000"/>
                </a:solidFill>
                <a:latin typeface="Georgia" panose="02040502050405020303" pitchFamily="18" charset="0"/>
              </a:rPr>
              <a:t>.</a:t>
            </a:r>
          </a:p>
          <a:p>
            <a:pPr marL="0" indent="0">
              <a:buNone/>
              <a:defRPr/>
            </a:pPr>
            <a:endParaRPr lang="en-US" sz="2000" dirty="0">
              <a:solidFill>
                <a:srgbClr val="C00000"/>
              </a:solidFill>
              <a:latin typeface="Georgia" panose="02040502050405020303" pitchFamily="18" charset="0"/>
            </a:endParaRPr>
          </a:p>
          <a:p>
            <a:pPr marL="0" indent="0">
              <a:buNone/>
              <a:defRPr/>
            </a:pPr>
            <a:r>
              <a:rPr lang="en-US" sz="2000" b="0" dirty="0" smtClean="0">
                <a:solidFill>
                  <a:srgbClr val="FF0000"/>
                </a:solidFill>
                <a:latin typeface="Georgia" panose="02040502050405020303" pitchFamily="18" charset="0"/>
              </a:rPr>
              <a:t>* Status </a:t>
            </a:r>
            <a:r>
              <a:rPr lang="en-US" sz="2000" b="0" u="sng" dirty="0" smtClean="0">
                <a:solidFill>
                  <a:srgbClr val="FF0000"/>
                </a:solidFill>
                <a:latin typeface="Georgia" panose="02040502050405020303" pitchFamily="18" charset="0"/>
              </a:rPr>
              <a:t>must be changed to Proposed </a:t>
            </a:r>
            <a:r>
              <a:rPr lang="en-US" sz="2000" b="0" dirty="0" smtClean="0">
                <a:solidFill>
                  <a:srgbClr val="FF0000"/>
                </a:solidFill>
                <a:latin typeface="Georgia" panose="02040502050405020303" pitchFamily="18" charset="0"/>
              </a:rPr>
              <a:t>to view on Dashboar</a:t>
            </a:r>
            <a:r>
              <a:rPr lang="en-US" sz="2000" b="0" dirty="0" smtClean="0">
                <a:solidFill>
                  <a:srgbClr val="FF0000"/>
                </a:solidFill>
              </a:rPr>
              <a:t>d</a:t>
            </a:r>
          </a:p>
          <a:p>
            <a:pPr>
              <a:buFont typeface="Arial" charset="0"/>
              <a:buChar char="•"/>
              <a:defRPr/>
            </a:pPr>
            <a:endParaRPr lang="en-US" sz="2000" b="0" dirty="0">
              <a:solidFill>
                <a:srgbClr val="FF0000"/>
              </a:solidFill>
            </a:endParaRPr>
          </a:p>
        </p:txBody>
      </p:sp>
      <p:sp>
        <p:nvSpPr>
          <p:cNvPr id="33796"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0E69C030-E1B7-42C2-BA81-4208042D45FF}" type="slidenum">
              <a:rPr lang="en-US" smtClean="0">
                <a:solidFill>
                  <a:schemeClr val="tx1"/>
                </a:solidFill>
                <a:latin typeface="+mj-lt"/>
              </a:rPr>
              <a:pPr eaLnBrk="1" hangingPunct="1"/>
              <a:t>21</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87494" y="497365"/>
            <a:ext cx="6629400" cy="768350"/>
          </a:xfrm>
        </p:spPr>
        <p:txBody>
          <a:bodyPr>
            <a:normAutofit/>
          </a:bodyPr>
          <a:lstStyle/>
          <a:p>
            <a:r>
              <a:rPr lang="en-US" sz="2800" dirty="0">
                <a:latin typeface="Georgia" panose="02040502050405020303" pitchFamily="18" charset="0"/>
              </a:rPr>
              <a:t>Assign Resources &amp; Roles </a:t>
            </a:r>
            <a:r>
              <a:rPr lang="en-US" b="0" dirty="0" smtClean="0">
                <a:solidFill>
                  <a:schemeClr val="tx1"/>
                </a:solidFill>
                <a:latin typeface="Georgia" panose="02040502050405020303" pitchFamily="18" charset="0"/>
              </a:rPr>
              <a:t>- </a:t>
            </a:r>
            <a:r>
              <a:rPr lang="en-US" sz="2400" dirty="0">
                <a:solidFill>
                  <a:srgbClr val="0070C0"/>
                </a:solidFill>
                <a:latin typeface="Georgia" panose="02040502050405020303" pitchFamily="18" charset="0"/>
              </a:rPr>
              <a:t>Video</a:t>
            </a:r>
          </a:p>
        </p:txBody>
      </p:sp>
      <p:sp>
        <p:nvSpPr>
          <p:cNvPr id="3" name="Content Placeholder 2"/>
          <p:cNvSpPr>
            <a:spLocks noGrp="1"/>
          </p:cNvSpPr>
          <p:nvPr>
            <p:ph idx="1"/>
          </p:nvPr>
        </p:nvSpPr>
        <p:spPr/>
        <p:txBody>
          <a:bodyPr/>
          <a:lstStyle/>
          <a:p>
            <a:endParaRPr lang="en-US" dirty="0"/>
          </a:p>
        </p:txBody>
      </p:sp>
      <p:sp>
        <p:nvSpPr>
          <p:cNvPr id="35844"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FE9C224B-7757-4227-B3E2-CB0C347B0DB8}" type="slidenum">
              <a:rPr lang="en-US" smtClean="0">
                <a:solidFill>
                  <a:schemeClr val="tx1"/>
                </a:solidFill>
                <a:latin typeface="+mj-lt"/>
              </a:rPr>
              <a:pPr eaLnBrk="1" hangingPunct="1"/>
              <a:t>22</a:t>
            </a:fld>
            <a:endParaRPr lang="en-US" dirty="0" smtClean="0">
              <a:solidFill>
                <a:schemeClr val="tx1"/>
              </a:solidFill>
              <a:latin typeface="+mj-lt"/>
            </a:endParaRPr>
          </a:p>
        </p:txBody>
      </p:sp>
      <p:pic>
        <p:nvPicPr>
          <p:cNvPr id="2" name="Assigning People to Project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598134" y="1638300"/>
            <a:ext cx="7910865" cy="447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100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912" y="1900951"/>
            <a:ext cx="7899401" cy="3669019"/>
          </a:xfrm>
          <a:prstGeom prst="rect">
            <a:avLst/>
          </a:prstGeom>
        </p:spPr>
      </p:pic>
      <p:sp>
        <p:nvSpPr>
          <p:cNvPr id="36866"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Search for Project (Proposal)</a:t>
            </a:r>
          </a:p>
        </p:txBody>
      </p:sp>
      <p:sp>
        <p:nvSpPr>
          <p:cNvPr id="3686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2E893E3E-0DB2-4F91-9076-127CFA8AFAAC}" type="slidenum">
              <a:rPr lang="en-US" smtClean="0">
                <a:solidFill>
                  <a:schemeClr val="tx1"/>
                </a:solidFill>
                <a:latin typeface="+mj-lt"/>
              </a:rPr>
              <a:pPr eaLnBrk="1" hangingPunct="1"/>
              <a:t>23</a:t>
            </a:fld>
            <a:endParaRPr lang="en-US" dirty="0" smtClean="0">
              <a:solidFill>
                <a:schemeClr val="tx1"/>
              </a:solidFill>
              <a:latin typeface="+mj-lt"/>
            </a:endParaRPr>
          </a:p>
        </p:txBody>
      </p:sp>
      <p:cxnSp>
        <p:nvCxnSpPr>
          <p:cNvPr id="3" name="Straight Arrow Connector 2"/>
          <p:cNvCxnSpPr/>
          <p:nvPr/>
        </p:nvCxnSpPr>
        <p:spPr bwMode="auto">
          <a:xfrm flipH="1" flipV="1">
            <a:off x="1778558" y="2069960"/>
            <a:ext cx="1531376" cy="348572"/>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TextBox 3"/>
          <p:cNvSpPr txBox="1">
            <a:spLocks noChangeArrowheads="1"/>
          </p:cNvSpPr>
          <p:nvPr/>
        </p:nvSpPr>
        <p:spPr bwMode="auto">
          <a:xfrm>
            <a:off x="3324859" y="2329328"/>
            <a:ext cx="1715083"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600" dirty="0">
                <a:solidFill>
                  <a:schemeClr val="tx1"/>
                </a:solidFill>
              </a:rPr>
              <a:t>1</a:t>
            </a:r>
            <a:r>
              <a:rPr lang="en-US" sz="1400" dirty="0">
                <a:solidFill>
                  <a:schemeClr val="tx1"/>
                </a:solidFill>
              </a:rPr>
              <a:t>. </a:t>
            </a:r>
            <a:r>
              <a:rPr lang="en-US" sz="1400" dirty="0" smtClean="0">
                <a:solidFill>
                  <a:schemeClr val="tx1"/>
                </a:solidFill>
              </a:rPr>
              <a:t>Select “Projects”</a:t>
            </a:r>
            <a:endParaRPr lang="en-US" sz="1400" dirty="0"/>
          </a:p>
        </p:txBody>
      </p:sp>
      <p:sp>
        <p:nvSpPr>
          <p:cNvPr id="9" name="TextBox 8"/>
          <p:cNvSpPr txBox="1">
            <a:spLocks noChangeArrowheads="1"/>
          </p:cNvSpPr>
          <p:nvPr/>
        </p:nvSpPr>
        <p:spPr bwMode="auto">
          <a:xfrm>
            <a:off x="3683867" y="3256196"/>
            <a:ext cx="3587749"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600" dirty="0">
                <a:solidFill>
                  <a:schemeClr val="tx1"/>
                </a:solidFill>
              </a:rPr>
              <a:t>2. </a:t>
            </a:r>
            <a:r>
              <a:rPr lang="en-US" sz="1400" dirty="0">
                <a:solidFill>
                  <a:schemeClr val="tx1"/>
                </a:solidFill>
              </a:rPr>
              <a:t>Enter search criteria </a:t>
            </a:r>
            <a:r>
              <a:rPr lang="en-US" sz="1400" dirty="0" smtClean="0">
                <a:solidFill>
                  <a:schemeClr val="tx1"/>
                </a:solidFill>
              </a:rPr>
              <a:t>(Name or Agency)</a:t>
            </a:r>
            <a:endParaRPr lang="en-US" sz="1400" dirty="0">
              <a:solidFill>
                <a:schemeClr val="tx1"/>
              </a:solidFill>
            </a:endParaRPr>
          </a:p>
        </p:txBody>
      </p:sp>
      <p:cxnSp>
        <p:nvCxnSpPr>
          <p:cNvPr id="13" name="Straight Arrow Connector 12"/>
          <p:cNvCxnSpPr/>
          <p:nvPr/>
        </p:nvCxnSpPr>
        <p:spPr bwMode="auto">
          <a:xfrm flipH="1" flipV="1">
            <a:off x="2801064" y="2971989"/>
            <a:ext cx="882803" cy="389314"/>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7" name="TextBox 16"/>
          <p:cNvSpPr txBox="1">
            <a:spLocks noChangeArrowheads="1"/>
          </p:cNvSpPr>
          <p:nvPr/>
        </p:nvSpPr>
        <p:spPr bwMode="auto">
          <a:xfrm>
            <a:off x="7012007" y="4216080"/>
            <a:ext cx="1457306"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600" dirty="0">
                <a:solidFill>
                  <a:schemeClr val="tx1"/>
                </a:solidFill>
              </a:rPr>
              <a:t>3. </a:t>
            </a:r>
            <a:r>
              <a:rPr lang="en-US" sz="1400" dirty="0">
                <a:solidFill>
                  <a:schemeClr val="tx1"/>
                </a:solidFill>
              </a:rPr>
              <a:t>Click </a:t>
            </a:r>
            <a:r>
              <a:rPr lang="en-US" sz="1400" dirty="0" smtClean="0">
                <a:solidFill>
                  <a:schemeClr val="tx1"/>
                </a:solidFill>
              </a:rPr>
              <a:t>Search</a:t>
            </a:r>
            <a:endParaRPr lang="en-US" sz="1400" dirty="0"/>
          </a:p>
        </p:txBody>
      </p:sp>
      <p:cxnSp>
        <p:nvCxnSpPr>
          <p:cNvPr id="21" name="Straight Arrow Connector 20"/>
          <p:cNvCxnSpPr/>
          <p:nvPr/>
        </p:nvCxnSpPr>
        <p:spPr bwMode="auto">
          <a:xfrm flipV="1">
            <a:off x="7740660" y="3637503"/>
            <a:ext cx="308070" cy="514409"/>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5541077" y="4509697"/>
            <a:ext cx="992214" cy="191105"/>
          </a:xfrm>
          <a:prstGeom prst="rect">
            <a:avLst/>
          </a:prstGeom>
          <a:solidFill>
            <a:srgbClr val="CCFF33"/>
          </a:solidFill>
        </p:spPr>
        <p:txBody>
          <a:bodyPr wrap="square" rtlCol="0" anchor="ctr">
            <a:spAutoFit/>
          </a:bodyPr>
          <a:lstStyle/>
          <a:p>
            <a:pPr algn="l"/>
            <a:r>
              <a:rPr lang="en-US" sz="1400" dirty="0" smtClean="0">
                <a:solidFill>
                  <a:schemeClr val="tx1"/>
                </a:solidFill>
              </a:rPr>
              <a:t>4. Results</a:t>
            </a:r>
            <a:endParaRPr lang="en-US" sz="1400" dirty="0">
              <a:solidFill>
                <a:schemeClr val="tx1"/>
              </a:solidFill>
            </a:endParaRPr>
          </a:p>
        </p:txBody>
      </p:sp>
      <p:sp>
        <p:nvSpPr>
          <p:cNvPr id="12" name="Right Brace 11"/>
          <p:cNvSpPr/>
          <p:nvPr/>
        </p:nvSpPr>
        <p:spPr>
          <a:xfrm>
            <a:off x="4566179" y="4034554"/>
            <a:ext cx="307362" cy="45588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p:cNvCxnSpPr/>
          <p:nvPr/>
        </p:nvCxnSpPr>
        <p:spPr>
          <a:xfrm flipH="1" flipV="1">
            <a:off x="4873541" y="4277274"/>
            <a:ext cx="667536" cy="2803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flipH="1" flipV="1">
            <a:off x="2515326" y="3295951"/>
            <a:ext cx="1168541" cy="65352"/>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7"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913" y="1888498"/>
            <a:ext cx="7923950" cy="3678290"/>
          </a:xfrm>
          <a:prstGeom prst="rect">
            <a:avLst/>
          </a:prstGeom>
        </p:spPr>
      </p:pic>
      <p:sp>
        <p:nvSpPr>
          <p:cNvPr id="3789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Project</a:t>
            </a:r>
          </a:p>
        </p:txBody>
      </p:sp>
      <p:sp>
        <p:nvSpPr>
          <p:cNvPr id="3789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CF5BCDF-6D7B-4E2D-A100-BC3296CC7DAF}" type="slidenum">
              <a:rPr lang="en-US" smtClean="0">
                <a:solidFill>
                  <a:schemeClr val="tx1"/>
                </a:solidFill>
                <a:latin typeface="+mj-lt"/>
              </a:rPr>
              <a:pPr eaLnBrk="1" hangingPunct="1"/>
              <a:t>24</a:t>
            </a:fld>
            <a:endParaRPr lang="en-US" dirty="0" smtClean="0">
              <a:solidFill>
                <a:schemeClr val="tx1"/>
              </a:solidFill>
              <a:latin typeface="+mj-lt"/>
            </a:endParaRPr>
          </a:p>
        </p:txBody>
      </p:sp>
      <p:cxnSp>
        <p:nvCxnSpPr>
          <p:cNvPr id="3" name="Straight Arrow Connector 2"/>
          <p:cNvCxnSpPr>
            <a:stCxn id="37894" idx="1"/>
          </p:cNvCxnSpPr>
          <p:nvPr/>
        </p:nvCxnSpPr>
        <p:spPr bwMode="auto">
          <a:xfrm flipH="1" flipV="1">
            <a:off x="1436914" y="4330840"/>
            <a:ext cx="1135221" cy="676467"/>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37894" name="TextBox 4"/>
          <p:cNvSpPr txBox="1">
            <a:spLocks noChangeArrowheads="1"/>
          </p:cNvSpPr>
          <p:nvPr/>
        </p:nvSpPr>
        <p:spPr bwMode="auto">
          <a:xfrm>
            <a:off x="2572135" y="4902199"/>
            <a:ext cx="2997488"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Double click on the Project Name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9907" y="2037470"/>
            <a:ext cx="8101012" cy="4167723"/>
          </a:xfrm>
          <a:prstGeom prst="rect">
            <a:avLst/>
          </a:prstGeom>
        </p:spPr>
      </p:pic>
      <p:sp>
        <p:nvSpPr>
          <p:cNvPr id="38914"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a:t>
            </a:r>
            <a:r>
              <a:rPr lang="en-US" sz="2800" dirty="0" smtClean="0">
                <a:latin typeface="Georgia" panose="02040502050405020303" pitchFamily="18" charset="0"/>
                <a:cs typeface="Arial" pitchFamily="34" charset="0"/>
              </a:rPr>
              <a:t>Assignments, Option A</a:t>
            </a:r>
            <a:endParaRPr lang="en-US" sz="2800" dirty="0">
              <a:latin typeface="Georgia" panose="02040502050405020303" pitchFamily="18" charset="0"/>
              <a:cs typeface="Arial" pitchFamily="34" charset="0"/>
            </a:endParaRPr>
          </a:p>
        </p:txBody>
      </p:sp>
      <p:sp>
        <p:nvSpPr>
          <p:cNvPr id="3891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1ADCAE-BC17-404A-B416-53CCCD9B2805}" type="slidenum">
              <a:rPr lang="en-US" smtClean="0">
                <a:solidFill>
                  <a:schemeClr val="tx1"/>
                </a:solidFill>
                <a:latin typeface="+mn-lt"/>
              </a:rPr>
              <a:pPr eaLnBrk="1" hangingPunct="1"/>
              <a:t>25</a:t>
            </a:fld>
            <a:endParaRPr lang="en-US" dirty="0" smtClean="0">
              <a:solidFill>
                <a:schemeClr val="tx1"/>
              </a:solidFill>
              <a:latin typeface="+mn-lt"/>
            </a:endParaRPr>
          </a:p>
        </p:txBody>
      </p:sp>
      <p:cxnSp>
        <p:nvCxnSpPr>
          <p:cNvPr id="3" name="Straight Arrow Connector 2"/>
          <p:cNvCxnSpPr/>
          <p:nvPr/>
        </p:nvCxnSpPr>
        <p:spPr bwMode="auto">
          <a:xfrm flipV="1">
            <a:off x="5841402" y="4313292"/>
            <a:ext cx="1588440" cy="895254"/>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TextBox 3"/>
          <p:cNvSpPr txBox="1"/>
          <p:nvPr/>
        </p:nvSpPr>
        <p:spPr>
          <a:xfrm>
            <a:off x="3700631" y="5135652"/>
            <a:ext cx="2140771" cy="210215"/>
          </a:xfrm>
          <a:prstGeom prst="rect">
            <a:avLst/>
          </a:prstGeom>
          <a:solidFill>
            <a:srgbClr val="CCFF33"/>
          </a:solidFill>
        </p:spPr>
        <p:txBody>
          <a:bodyPr wrap="square" rtlCol="0" anchor="ctr">
            <a:spAutoFit/>
          </a:bodyPr>
          <a:lstStyle/>
          <a:p>
            <a:pPr algn="l"/>
            <a:r>
              <a:rPr lang="en-US" sz="1400" dirty="0" smtClean="0">
                <a:solidFill>
                  <a:schemeClr val="tx1"/>
                </a:solidFill>
              </a:rPr>
              <a:t>Select Assignments Icon</a:t>
            </a:r>
            <a:endParaRPr lang="en-US" sz="1400" dirty="0">
              <a:solidFill>
                <a:schemeClr val="tx1"/>
              </a:solidFill>
            </a:endParaRPr>
          </a:p>
        </p:txBody>
      </p:sp>
      <p:sp>
        <p:nvSpPr>
          <p:cNvPr id="5" name="Oval 4"/>
          <p:cNvSpPr/>
          <p:nvPr/>
        </p:nvSpPr>
        <p:spPr>
          <a:xfrm>
            <a:off x="7429842" y="4166096"/>
            <a:ext cx="130688" cy="14719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7870" y="1995082"/>
            <a:ext cx="7613881" cy="4283169"/>
          </a:xfrm>
          <a:prstGeom prst="rect">
            <a:avLst/>
          </a:prstGeom>
        </p:spPr>
      </p:pic>
      <p:sp>
        <p:nvSpPr>
          <p:cNvPr id="38914"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a:t>
            </a:r>
            <a:r>
              <a:rPr lang="en-US" sz="2800" dirty="0" smtClean="0">
                <a:latin typeface="Georgia" panose="02040502050405020303" pitchFamily="18" charset="0"/>
                <a:cs typeface="Arial" pitchFamily="34" charset="0"/>
              </a:rPr>
              <a:t>Assignments, Option B</a:t>
            </a:r>
            <a:endParaRPr lang="en-US" sz="2800" dirty="0">
              <a:latin typeface="Georgia" panose="02040502050405020303" pitchFamily="18" charset="0"/>
              <a:cs typeface="Arial" pitchFamily="34" charset="0"/>
            </a:endParaRPr>
          </a:p>
        </p:txBody>
      </p:sp>
      <p:sp>
        <p:nvSpPr>
          <p:cNvPr id="3891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1ADCAE-BC17-404A-B416-53CCCD9B2805}" type="slidenum">
              <a:rPr lang="en-US" smtClean="0">
                <a:solidFill>
                  <a:schemeClr val="tx1"/>
                </a:solidFill>
                <a:latin typeface="+mj-lt"/>
              </a:rPr>
              <a:pPr eaLnBrk="1" hangingPunct="1"/>
              <a:t>26</a:t>
            </a:fld>
            <a:endParaRPr lang="en-US" dirty="0" smtClean="0">
              <a:solidFill>
                <a:schemeClr val="tx1"/>
              </a:solidFill>
              <a:latin typeface="+mj-lt"/>
            </a:endParaRPr>
          </a:p>
        </p:txBody>
      </p:sp>
      <p:cxnSp>
        <p:nvCxnSpPr>
          <p:cNvPr id="3" name="Straight Arrow Connector 2"/>
          <p:cNvCxnSpPr/>
          <p:nvPr/>
        </p:nvCxnSpPr>
        <p:spPr bwMode="auto">
          <a:xfrm flipH="1">
            <a:off x="1352428" y="3148553"/>
            <a:ext cx="2325145" cy="366"/>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TextBox 3"/>
          <p:cNvSpPr txBox="1"/>
          <p:nvPr/>
        </p:nvSpPr>
        <p:spPr>
          <a:xfrm>
            <a:off x="3677573" y="3012216"/>
            <a:ext cx="3081446" cy="307777"/>
          </a:xfrm>
          <a:prstGeom prst="rect">
            <a:avLst/>
          </a:prstGeom>
          <a:solidFill>
            <a:srgbClr val="CCFF33"/>
          </a:solidFill>
        </p:spPr>
        <p:txBody>
          <a:bodyPr wrap="square" rtlCol="0" anchor="ctr">
            <a:spAutoFit/>
          </a:bodyPr>
          <a:lstStyle/>
          <a:p>
            <a:pPr algn="l"/>
            <a:r>
              <a:rPr lang="en-US" sz="1400" dirty="0" smtClean="0">
                <a:solidFill>
                  <a:schemeClr val="tx1"/>
                </a:solidFill>
              </a:rPr>
              <a:t>Select Project &amp; “Assignments”</a:t>
            </a:r>
            <a:endParaRPr lang="en-US" sz="1400" dirty="0">
              <a:solidFill>
                <a:schemeClr val="tx1"/>
              </a:solidFill>
            </a:endParaRPr>
          </a:p>
        </p:txBody>
      </p:sp>
      <p:sp>
        <p:nvSpPr>
          <p:cNvPr id="5" name="Rectangle 4"/>
          <p:cNvSpPr/>
          <p:nvPr/>
        </p:nvSpPr>
        <p:spPr>
          <a:xfrm>
            <a:off x="655639" y="3031266"/>
            <a:ext cx="677862" cy="216759"/>
          </a:xfrm>
          <a:prstGeom prst="rect">
            <a:avLst/>
          </a:prstGeom>
          <a:no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98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913" y="2004316"/>
            <a:ext cx="7866078" cy="3550660"/>
          </a:xfrm>
          <a:prstGeom prst="rect">
            <a:avLst/>
          </a:prstGeom>
        </p:spPr>
      </p:pic>
      <p:sp>
        <p:nvSpPr>
          <p:cNvPr id="3993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a:t>
            </a:r>
            <a:r>
              <a:rPr lang="en-US" sz="2800" dirty="0" smtClean="0">
                <a:latin typeface="Georgia" panose="02040502050405020303" pitchFamily="18" charset="0"/>
                <a:cs typeface="Arial" pitchFamily="34" charset="0"/>
              </a:rPr>
              <a:t>Assign People</a:t>
            </a:r>
            <a:endParaRPr lang="en-US" sz="2800" dirty="0">
              <a:latin typeface="Georgia" panose="02040502050405020303" pitchFamily="18" charset="0"/>
              <a:cs typeface="Arial" pitchFamily="34" charset="0"/>
            </a:endParaRPr>
          </a:p>
        </p:txBody>
      </p:sp>
      <p:sp>
        <p:nvSpPr>
          <p:cNvPr id="3993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3587940-A9CD-4E57-9FD1-C1EB7251B369}" type="slidenum">
              <a:rPr lang="en-US" smtClean="0">
                <a:solidFill>
                  <a:schemeClr val="tx1"/>
                </a:solidFill>
                <a:latin typeface="+mj-lt"/>
              </a:rPr>
              <a:pPr eaLnBrk="1" hangingPunct="1"/>
              <a:t>27</a:t>
            </a:fld>
            <a:endParaRPr lang="en-US" dirty="0" smtClean="0">
              <a:solidFill>
                <a:schemeClr val="tx1"/>
              </a:solidFill>
              <a:latin typeface="+mj-lt"/>
            </a:endParaRPr>
          </a:p>
        </p:txBody>
      </p:sp>
      <p:cxnSp>
        <p:nvCxnSpPr>
          <p:cNvPr id="3" name="Straight Arrow Connector 2"/>
          <p:cNvCxnSpPr/>
          <p:nvPr/>
        </p:nvCxnSpPr>
        <p:spPr bwMode="auto">
          <a:xfrm>
            <a:off x="3295650" y="2867025"/>
            <a:ext cx="4379931" cy="10646"/>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Rectangle 3"/>
          <p:cNvSpPr/>
          <p:nvPr/>
        </p:nvSpPr>
        <p:spPr>
          <a:xfrm>
            <a:off x="7743825" y="2743200"/>
            <a:ext cx="542925" cy="20002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143133" y="4718050"/>
            <a:ext cx="4719637" cy="954107"/>
          </a:xfrm>
          <a:prstGeom prst="rect">
            <a:avLst/>
          </a:prstGeom>
          <a:solidFill>
            <a:schemeClr val="bg1"/>
          </a:solidFill>
          <a:ln>
            <a:solidFill>
              <a:srgbClr val="FF3300"/>
            </a:solidFill>
          </a:ln>
        </p:spPr>
        <p:txBody>
          <a:bodyPr wrap="square" rtlCol="0">
            <a:spAutoFit/>
          </a:bodyPr>
          <a:lstStyle/>
          <a:p>
            <a:pPr algn="l"/>
            <a:r>
              <a:rPr lang="en-US" sz="1400" dirty="0" smtClean="0">
                <a:solidFill>
                  <a:srgbClr val="FF0000"/>
                </a:solidFill>
              </a:rPr>
              <a:t>Note: if the person you want to assign is not listed send their:  first </a:t>
            </a:r>
            <a:r>
              <a:rPr lang="en-US" sz="1400" dirty="0">
                <a:solidFill>
                  <a:srgbClr val="FF0000"/>
                </a:solidFill>
              </a:rPr>
              <a:t>n</a:t>
            </a:r>
            <a:r>
              <a:rPr lang="en-US" sz="1400" dirty="0" smtClean="0">
                <a:solidFill>
                  <a:srgbClr val="FF0000"/>
                </a:solidFill>
              </a:rPr>
              <a:t>ame, last name, organization and email address to the support team listed at the end of this presentation.</a:t>
            </a:r>
            <a:endParaRPr lang="en-US" sz="1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1451" y="1683435"/>
            <a:ext cx="7947862" cy="4100759"/>
          </a:xfrm>
          <a:prstGeom prst="rect">
            <a:avLst/>
          </a:prstGeom>
        </p:spPr>
      </p:pic>
      <p:sp>
        <p:nvSpPr>
          <p:cNvPr id="40962"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a:t>
            </a:r>
            <a:r>
              <a:rPr lang="en-US" sz="2800" dirty="0" smtClean="0">
                <a:latin typeface="Georgia" panose="02040502050405020303" pitchFamily="18" charset="0"/>
                <a:cs typeface="Arial" pitchFamily="34" charset="0"/>
              </a:rPr>
              <a:t>People &amp; Roles</a:t>
            </a:r>
            <a:endParaRPr lang="en-US" sz="2800" dirty="0">
              <a:latin typeface="Georgia" panose="02040502050405020303" pitchFamily="18" charset="0"/>
              <a:cs typeface="Arial" pitchFamily="34" charset="0"/>
            </a:endParaRPr>
          </a:p>
        </p:txBody>
      </p:sp>
      <p:sp>
        <p:nvSpPr>
          <p:cNvPr id="4096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53EE780-85D7-4AF6-BB36-ABC0336CF1DC}" type="slidenum">
              <a:rPr lang="en-US" smtClean="0">
                <a:solidFill>
                  <a:schemeClr val="tx1"/>
                </a:solidFill>
                <a:latin typeface="+mj-lt"/>
              </a:rPr>
              <a:pPr eaLnBrk="1" hangingPunct="1"/>
              <a:t>28</a:t>
            </a:fld>
            <a:endParaRPr lang="en-US" dirty="0" smtClean="0">
              <a:solidFill>
                <a:schemeClr val="tx1"/>
              </a:solidFill>
              <a:latin typeface="+mj-lt"/>
            </a:endParaRPr>
          </a:p>
        </p:txBody>
      </p:sp>
      <p:sp>
        <p:nvSpPr>
          <p:cNvPr id="4" name="TextBox 3"/>
          <p:cNvSpPr txBox="1"/>
          <p:nvPr/>
        </p:nvSpPr>
        <p:spPr>
          <a:xfrm>
            <a:off x="3981031" y="2834726"/>
            <a:ext cx="2225797" cy="432414"/>
          </a:xfrm>
          <a:prstGeom prst="rect">
            <a:avLst/>
          </a:prstGeom>
          <a:solidFill>
            <a:srgbClr val="CCFF33"/>
          </a:solidFill>
        </p:spPr>
        <p:txBody>
          <a:bodyPr wrap="square" rtlCol="0" anchor="ctr">
            <a:spAutoFit/>
          </a:bodyPr>
          <a:lstStyle/>
          <a:p>
            <a:pPr algn="l"/>
            <a:r>
              <a:rPr lang="en-US" sz="1400" dirty="0" smtClean="0">
                <a:solidFill>
                  <a:schemeClr val="tx1"/>
                </a:solidFill>
              </a:rPr>
              <a:t>Select People and Role from Drop Down</a:t>
            </a:r>
            <a:endParaRPr lang="en-US" sz="1400" dirty="0">
              <a:solidFill>
                <a:schemeClr val="tx1"/>
              </a:solidFill>
            </a:endParaRPr>
          </a:p>
        </p:txBody>
      </p:sp>
      <p:cxnSp>
        <p:nvCxnSpPr>
          <p:cNvPr id="10" name="Straight Arrow Connector 9"/>
          <p:cNvCxnSpPr/>
          <p:nvPr/>
        </p:nvCxnSpPr>
        <p:spPr bwMode="auto">
          <a:xfrm>
            <a:off x="6206828" y="3050933"/>
            <a:ext cx="1194433" cy="875608"/>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2333555" y="5467948"/>
            <a:ext cx="3727174" cy="523220"/>
          </a:xfrm>
          <a:prstGeom prst="rect">
            <a:avLst/>
          </a:prstGeom>
          <a:solidFill>
            <a:schemeClr val="bg1"/>
          </a:solidFill>
          <a:ln>
            <a:solidFill>
              <a:srgbClr val="FF3300"/>
            </a:solidFill>
          </a:ln>
        </p:spPr>
        <p:txBody>
          <a:bodyPr wrap="square" rtlCol="0" anchor="ctr">
            <a:spAutoFit/>
          </a:bodyPr>
          <a:lstStyle/>
          <a:p>
            <a:pPr algn="l"/>
            <a:r>
              <a:rPr lang="en-US" sz="1400" dirty="0" smtClean="0">
                <a:solidFill>
                  <a:srgbClr val="FF0000"/>
                </a:solidFill>
              </a:rPr>
              <a:t>At a minimum, you MUST assign a Sponsor, PM/PMO, CIO and a Business Owner</a:t>
            </a:r>
            <a:endParaRPr lang="en-US" sz="1400" dirty="0">
              <a:solidFill>
                <a:srgbClr val="FF0000"/>
              </a:solidFill>
            </a:endParaRPr>
          </a:p>
        </p:txBody>
      </p:sp>
      <p:cxnSp>
        <p:nvCxnSpPr>
          <p:cNvPr id="17" name="Straight Arrow Connector 16"/>
          <p:cNvCxnSpPr>
            <a:stCxn id="4" idx="1"/>
          </p:cNvCxnSpPr>
          <p:nvPr/>
        </p:nvCxnSpPr>
        <p:spPr bwMode="auto">
          <a:xfrm flipH="1">
            <a:off x="2269864" y="3050933"/>
            <a:ext cx="1711167" cy="916845"/>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3831126" y="4992024"/>
            <a:ext cx="2620316" cy="191105"/>
          </a:xfrm>
          <a:prstGeom prst="rect">
            <a:avLst/>
          </a:prstGeom>
          <a:solidFill>
            <a:srgbClr val="CCFF33"/>
          </a:solidFill>
        </p:spPr>
        <p:txBody>
          <a:bodyPr wrap="square" rtlCol="0" anchor="ctr">
            <a:spAutoFit/>
          </a:bodyPr>
          <a:lstStyle/>
          <a:p>
            <a:pPr algn="l"/>
            <a:r>
              <a:rPr lang="en-US" sz="1400" dirty="0" smtClean="0">
                <a:solidFill>
                  <a:schemeClr val="tx1"/>
                </a:solidFill>
              </a:rPr>
              <a:t>Select Assign Selected People</a:t>
            </a:r>
            <a:endParaRPr lang="en-US" sz="1400" dirty="0">
              <a:solidFill>
                <a:schemeClr val="tx1"/>
              </a:solidFill>
            </a:endParaRPr>
          </a:p>
        </p:txBody>
      </p:sp>
      <p:cxnSp>
        <p:nvCxnSpPr>
          <p:cNvPr id="21" name="Straight Arrow Connector 20"/>
          <p:cNvCxnSpPr>
            <a:stCxn id="14" idx="3"/>
          </p:cNvCxnSpPr>
          <p:nvPr/>
        </p:nvCxnSpPr>
        <p:spPr bwMode="auto">
          <a:xfrm>
            <a:off x="6451442" y="5087577"/>
            <a:ext cx="716047" cy="712979"/>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4259281" y="3751571"/>
            <a:ext cx="1851153" cy="432414"/>
          </a:xfrm>
          <a:prstGeom prst="rect">
            <a:avLst/>
          </a:prstGeom>
          <a:solidFill>
            <a:schemeClr val="bg1"/>
          </a:solidFill>
        </p:spPr>
        <p:txBody>
          <a:bodyPr wrap="square" rtlCol="0" anchor="ctr">
            <a:spAutoFit/>
          </a:bodyPr>
          <a:lstStyle/>
          <a:p>
            <a:pPr algn="l"/>
            <a:r>
              <a:rPr lang="en-US" sz="1400" dirty="0" smtClean="0">
                <a:solidFill>
                  <a:srgbClr val="FF0000"/>
                </a:solidFill>
              </a:rPr>
              <a:t>Note: List contains </a:t>
            </a:r>
            <a:r>
              <a:rPr lang="en-US" sz="1400" u="sng" dirty="0" smtClean="0">
                <a:solidFill>
                  <a:srgbClr val="FF0000"/>
                </a:solidFill>
              </a:rPr>
              <a:t>all</a:t>
            </a:r>
            <a:r>
              <a:rPr lang="en-US" sz="1400" dirty="0" smtClean="0">
                <a:solidFill>
                  <a:srgbClr val="FF0000"/>
                </a:solidFill>
              </a:rPr>
              <a:t> system resources</a:t>
            </a:r>
            <a:endParaRPr lang="en-US" sz="1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1969" y="1938223"/>
            <a:ext cx="7887344" cy="3682847"/>
          </a:xfrm>
          <a:prstGeom prst="rect">
            <a:avLst/>
          </a:prstGeom>
        </p:spPr>
      </p:pic>
      <p:sp>
        <p:nvSpPr>
          <p:cNvPr id="46082" name="Title 1"/>
          <p:cNvSpPr>
            <a:spLocks noGrp="1"/>
          </p:cNvSpPr>
          <p:nvPr>
            <p:ph type="title"/>
          </p:nvPr>
        </p:nvSpPr>
        <p:spPr>
          <a:xfrm>
            <a:off x="498511" y="572706"/>
            <a:ext cx="6629400" cy="630237"/>
          </a:xfrm>
        </p:spPr>
        <p:txBody>
          <a:bodyPr>
            <a:normAutofit/>
          </a:bodyPr>
          <a:lstStyle/>
          <a:p>
            <a:r>
              <a:rPr lang="en-US" sz="2800" dirty="0">
                <a:latin typeface="Georgia" panose="02040502050405020303" pitchFamily="18" charset="0"/>
                <a:cs typeface="Arial" pitchFamily="34" charset="0"/>
              </a:rPr>
              <a:t>Assign </a:t>
            </a:r>
            <a:r>
              <a:rPr lang="en-US" sz="2800" u="sng" dirty="0">
                <a:latin typeface="Georgia" panose="02040502050405020303" pitchFamily="18" charset="0"/>
                <a:cs typeface="Arial" pitchFamily="34" charset="0"/>
              </a:rPr>
              <a:t>A</a:t>
            </a:r>
            <a:r>
              <a:rPr lang="en-US" sz="2800" u="sng" dirty="0" smtClean="0">
                <a:latin typeface="Georgia" panose="02040502050405020303" pitchFamily="18" charset="0"/>
                <a:cs typeface="Arial" pitchFamily="34" charset="0"/>
              </a:rPr>
              <a:t>ll</a:t>
            </a:r>
            <a:r>
              <a:rPr lang="en-US" sz="2800" dirty="0" smtClean="0">
                <a:latin typeface="Georgia" panose="02040502050405020303" pitchFamily="18" charset="0"/>
                <a:cs typeface="Arial" pitchFamily="34" charset="0"/>
              </a:rPr>
              <a:t> </a:t>
            </a:r>
            <a:r>
              <a:rPr lang="en-US" sz="2800" dirty="0">
                <a:latin typeface="Georgia" panose="02040502050405020303" pitchFamily="18" charset="0"/>
                <a:cs typeface="Arial" pitchFamily="34" charset="0"/>
              </a:rPr>
              <a:t>R</a:t>
            </a:r>
            <a:r>
              <a:rPr lang="en-US" sz="2800" dirty="0" smtClean="0">
                <a:latin typeface="Georgia" panose="02040502050405020303" pitchFamily="18" charset="0"/>
                <a:cs typeface="Arial" pitchFamily="34" charset="0"/>
              </a:rPr>
              <a:t>oles </a:t>
            </a:r>
            <a:r>
              <a:rPr lang="en-US" sz="2800" dirty="0">
                <a:latin typeface="Georgia" panose="02040502050405020303" pitchFamily="18" charset="0"/>
                <a:cs typeface="Arial" pitchFamily="34" charset="0"/>
              </a:rPr>
              <a:t>and </a:t>
            </a:r>
            <a:r>
              <a:rPr lang="en-US" sz="2800" dirty="0" smtClean="0">
                <a:latin typeface="Georgia" panose="02040502050405020303" pitchFamily="18" charset="0"/>
                <a:cs typeface="Arial" pitchFamily="34" charset="0"/>
              </a:rPr>
              <a:t>Save</a:t>
            </a:r>
            <a:endParaRPr lang="en-US" sz="2800" dirty="0">
              <a:latin typeface="Georgia" panose="02040502050405020303" pitchFamily="18" charset="0"/>
              <a:cs typeface="Arial" pitchFamily="34" charset="0"/>
            </a:endParaRPr>
          </a:p>
        </p:txBody>
      </p:sp>
      <p:sp>
        <p:nvSpPr>
          <p:cNvPr id="460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9A95A3A-5671-4920-868D-7BB10BD22450}" type="slidenum">
              <a:rPr lang="en-US" smtClean="0">
                <a:solidFill>
                  <a:schemeClr val="tx1"/>
                </a:solidFill>
                <a:latin typeface="+mj-lt"/>
              </a:rPr>
              <a:pPr eaLnBrk="1" hangingPunct="1"/>
              <a:t>29</a:t>
            </a:fld>
            <a:endParaRPr lang="en-US" dirty="0" smtClean="0">
              <a:solidFill>
                <a:schemeClr val="tx1"/>
              </a:solidFill>
              <a:latin typeface="+mj-lt"/>
            </a:endParaRPr>
          </a:p>
        </p:txBody>
      </p:sp>
      <p:cxnSp>
        <p:nvCxnSpPr>
          <p:cNvPr id="3" name="Straight Arrow Connector 2"/>
          <p:cNvCxnSpPr>
            <a:stCxn id="46086" idx="2"/>
          </p:cNvCxnSpPr>
          <p:nvPr/>
        </p:nvCxnSpPr>
        <p:spPr bwMode="auto">
          <a:xfrm>
            <a:off x="4869962" y="3223737"/>
            <a:ext cx="2170109" cy="1307803"/>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6086" name="TextBox 4"/>
          <p:cNvSpPr txBox="1">
            <a:spLocks noChangeArrowheads="1"/>
          </p:cNvSpPr>
          <p:nvPr/>
        </p:nvSpPr>
        <p:spPr bwMode="auto">
          <a:xfrm>
            <a:off x="3476835" y="2791323"/>
            <a:ext cx="2786253" cy="432414"/>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All resources MUST be assigned a role in order to save.</a:t>
            </a:r>
          </a:p>
        </p:txBody>
      </p:sp>
      <p:cxnSp>
        <p:nvCxnSpPr>
          <p:cNvPr id="9" name="Straight Arrow Connector 8"/>
          <p:cNvCxnSpPr/>
          <p:nvPr/>
        </p:nvCxnSpPr>
        <p:spPr bwMode="auto">
          <a:xfrm flipH="1">
            <a:off x="2694648" y="3269140"/>
            <a:ext cx="2175314" cy="1934039"/>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anose="02040502050405020303" pitchFamily="18" charset="0"/>
              </a:rPr>
              <a:t>What’s New in GEM Training Version 3.5?</a:t>
            </a:r>
            <a:endParaRPr lang="en-US" dirty="0">
              <a:latin typeface="Georgia" panose="02040502050405020303" pitchFamily="18" charset="0"/>
            </a:endParaRPr>
          </a:p>
        </p:txBody>
      </p:sp>
      <p:sp>
        <p:nvSpPr>
          <p:cNvPr id="3" name="Content Placeholder 2"/>
          <p:cNvSpPr>
            <a:spLocks noGrp="1"/>
          </p:cNvSpPr>
          <p:nvPr>
            <p:ph idx="1"/>
          </p:nvPr>
        </p:nvSpPr>
        <p:spPr/>
        <p:txBody>
          <a:bodyPr/>
          <a:lstStyle/>
          <a:p>
            <a:endParaRPr lang="en-US" dirty="0" smtClean="0"/>
          </a:p>
          <a:p>
            <a:pPr>
              <a:spcAft>
                <a:spcPts val="1200"/>
              </a:spcAft>
            </a:pPr>
            <a:r>
              <a:rPr lang="en-US" dirty="0" smtClean="0">
                <a:latin typeface="Georgia" panose="02040502050405020303" pitchFamily="18" charset="0"/>
              </a:rPr>
              <a:t>Removed redundant slides (adding people, roles, etc.)</a:t>
            </a:r>
          </a:p>
          <a:p>
            <a:pPr>
              <a:spcAft>
                <a:spcPts val="1200"/>
              </a:spcAft>
            </a:pPr>
            <a:r>
              <a:rPr lang="en-US" dirty="0" smtClean="0">
                <a:latin typeface="Georgia" panose="02040502050405020303" pitchFamily="18" charset="0"/>
              </a:rPr>
              <a:t>Eliminated unessential slides, e.g., tool to EPLC alignment, downloading attachments</a:t>
            </a:r>
          </a:p>
          <a:p>
            <a:pPr>
              <a:spcAft>
                <a:spcPts val="1200"/>
              </a:spcAft>
            </a:pPr>
            <a:r>
              <a:rPr lang="en-US" dirty="0" smtClean="0">
                <a:latin typeface="Georgia" panose="02040502050405020303" pitchFamily="18" charset="0"/>
              </a:rPr>
              <a:t>Added slides based on user input, e.g., delete an issue</a:t>
            </a:r>
          </a:p>
          <a:p>
            <a:pPr>
              <a:spcAft>
                <a:spcPts val="1200"/>
              </a:spcAft>
            </a:pPr>
            <a:r>
              <a:rPr lang="en-US" dirty="0" smtClean="0">
                <a:latin typeface="Georgia" panose="02040502050405020303" pitchFamily="18" charset="0"/>
              </a:rPr>
              <a:t>Updated Issue &amp; Risk sections</a:t>
            </a:r>
          </a:p>
          <a:p>
            <a:pPr>
              <a:spcAft>
                <a:spcPts val="1200"/>
              </a:spcAft>
            </a:pPr>
            <a:r>
              <a:rPr lang="en-US" dirty="0" smtClean="0">
                <a:latin typeface="Georgia" panose="02040502050405020303" pitchFamily="18" charset="0"/>
              </a:rPr>
              <a:t>Added Project Portfolio Questionnaire option</a:t>
            </a:r>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B23CBF67-A91B-4536-BE1C-654C04EB6CFF}" type="slidenum">
              <a:rPr lang="en-US" smtClean="0"/>
              <a:t>3</a:t>
            </a:fld>
            <a:endParaRPr lang="en-US" dirty="0"/>
          </a:p>
        </p:txBody>
      </p:sp>
    </p:spTree>
    <p:extLst>
      <p:ext uri="{BB962C8B-B14F-4D97-AF65-F5344CB8AC3E}">
        <p14:creationId xmlns:p14="http://schemas.microsoft.com/office/powerpoint/2010/main" val="2524547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9913" y="1908230"/>
            <a:ext cx="7948564" cy="3289412"/>
          </a:xfrm>
          <a:prstGeom prst="rect">
            <a:avLst/>
          </a:prstGeom>
        </p:spPr>
      </p:pic>
      <p:sp>
        <p:nvSpPr>
          <p:cNvPr id="46082" name="Title 1"/>
          <p:cNvSpPr>
            <a:spLocks noGrp="1"/>
          </p:cNvSpPr>
          <p:nvPr>
            <p:ph type="title"/>
          </p:nvPr>
        </p:nvSpPr>
        <p:spPr>
          <a:xfrm>
            <a:off x="498511" y="572706"/>
            <a:ext cx="6629400" cy="630237"/>
          </a:xfrm>
        </p:spPr>
        <p:txBody>
          <a:bodyPr>
            <a:normAutofit/>
          </a:bodyPr>
          <a:lstStyle/>
          <a:p>
            <a:r>
              <a:rPr lang="en-US" sz="2800" dirty="0" smtClean="0">
                <a:latin typeface="Georgia" panose="02040502050405020303" pitchFamily="18" charset="0"/>
                <a:cs typeface="Arial" pitchFamily="34" charset="0"/>
              </a:rPr>
              <a:t>Validate Assignments</a:t>
            </a:r>
            <a:endParaRPr lang="en-US" sz="2800" dirty="0">
              <a:latin typeface="Georgia" panose="02040502050405020303" pitchFamily="18" charset="0"/>
              <a:cs typeface="Arial" pitchFamily="34" charset="0"/>
            </a:endParaRPr>
          </a:p>
        </p:txBody>
      </p:sp>
      <p:sp>
        <p:nvSpPr>
          <p:cNvPr id="460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9A95A3A-5671-4920-868D-7BB10BD22450}" type="slidenum">
              <a:rPr lang="en-US" smtClean="0">
                <a:solidFill>
                  <a:schemeClr val="tx1"/>
                </a:solidFill>
                <a:latin typeface="+mj-lt"/>
              </a:rPr>
              <a:pPr eaLnBrk="1" hangingPunct="1"/>
              <a:t>30</a:t>
            </a:fld>
            <a:endParaRPr lang="en-US" dirty="0" smtClean="0">
              <a:solidFill>
                <a:schemeClr val="tx1"/>
              </a:solidFill>
              <a:latin typeface="+mj-lt"/>
            </a:endParaRPr>
          </a:p>
        </p:txBody>
      </p:sp>
      <p:sp>
        <p:nvSpPr>
          <p:cNvPr id="2" name="TextBox 1"/>
          <p:cNvSpPr txBox="1"/>
          <p:nvPr/>
        </p:nvSpPr>
        <p:spPr>
          <a:xfrm>
            <a:off x="3552825" y="3288497"/>
            <a:ext cx="2009775" cy="231237"/>
          </a:xfrm>
          <a:prstGeom prst="rect">
            <a:avLst/>
          </a:prstGeom>
          <a:solidFill>
            <a:srgbClr val="CCFF33"/>
          </a:solidFill>
        </p:spPr>
        <p:txBody>
          <a:bodyPr wrap="square" rtlCol="0" anchor="ctr">
            <a:spAutoFit/>
          </a:bodyPr>
          <a:lstStyle/>
          <a:p>
            <a:pPr algn="l"/>
            <a:r>
              <a:rPr lang="en-US" sz="1400" dirty="0" smtClean="0">
                <a:solidFill>
                  <a:schemeClr val="tx1"/>
                </a:solidFill>
              </a:rPr>
              <a:t>Verify People &amp; Roles</a:t>
            </a:r>
            <a:endParaRPr lang="en-US" sz="1400" dirty="0">
              <a:solidFill>
                <a:schemeClr val="tx1"/>
              </a:solidFill>
            </a:endParaRPr>
          </a:p>
        </p:txBody>
      </p:sp>
      <p:cxnSp>
        <p:nvCxnSpPr>
          <p:cNvPr id="4" name="Straight Arrow Connector 3"/>
          <p:cNvCxnSpPr>
            <a:stCxn id="2" idx="2"/>
          </p:cNvCxnSpPr>
          <p:nvPr/>
        </p:nvCxnSpPr>
        <p:spPr>
          <a:xfrm flipH="1">
            <a:off x="3086100" y="3519734"/>
            <a:ext cx="1471613" cy="8236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572363" y="3519734"/>
            <a:ext cx="2114187" cy="7569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508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59753"/>
            <a:ext cx="6629400" cy="658906"/>
          </a:xfrm>
        </p:spPr>
        <p:txBody>
          <a:bodyPr>
            <a:normAutofit/>
          </a:bodyPr>
          <a:lstStyle/>
          <a:p>
            <a:r>
              <a:rPr lang="en-US" sz="2800" dirty="0">
                <a:latin typeface="Georgia" panose="02040502050405020303" pitchFamily="18" charset="0"/>
              </a:rPr>
              <a:t>Proposal Evaluation</a:t>
            </a:r>
          </a:p>
        </p:txBody>
      </p:sp>
      <p:sp>
        <p:nvSpPr>
          <p:cNvPr id="3" name="Content Placeholder 2"/>
          <p:cNvSpPr>
            <a:spLocks noGrp="1"/>
          </p:cNvSpPr>
          <p:nvPr>
            <p:ph idx="1"/>
          </p:nvPr>
        </p:nvSpPr>
        <p:spPr>
          <a:xfrm>
            <a:off x="685800" y="1646238"/>
            <a:ext cx="7543800" cy="4297361"/>
          </a:xfrm>
          <a:ln>
            <a:noFill/>
          </a:ln>
        </p:spPr>
        <p:txBody>
          <a:bodyPr>
            <a:normAutofit/>
          </a:bodyPr>
          <a:lstStyle/>
          <a:p>
            <a:pPr>
              <a:spcBef>
                <a:spcPct val="0"/>
              </a:spcBef>
            </a:pPr>
            <a:r>
              <a:rPr lang="en-US" b="0" dirty="0" smtClean="0">
                <a:solidFill>
                  <a:schemeClr val="tx1"/>
                </a:solidFill>
                <a:latin typeface="Georgia" panose="02040502050405020303" pitchFamily="18" charset="0"/>
                <a:ea typeface="+mj-ea"/>
                <a:cs typeface="+mj-cs"/>
              </a:rPr>
              <a:t>Once </a:t>
            </a:r>
            <a:r>
              <a:rPr lang="en-US" b="0" dirty="0">
                <a:solidFill>
                  <a:schemeClr val="tx1"/>
                </a:solidFill>
                <a:latin typeface="Georgia" panose="02040502050405020303" pitchFamily="18" charset="0"/>
                <a:ea typeface="+mj-ea"/>
                <a:cs typeface="+mj-cs"/>
              </a:rPr>
              <a:t>the resources are assigned, they can be sent </a:t>
            </a:r>
            <a:r>
              <a:rPr lang="en-US" b="0" dirty="0" smtClean="0">
                <a:solidFill>
                  <a:schemeClr val="tx1"/>
                </a:solidFill>
                <a:latin typeface="Georgia" panose="02040502050405020303" pitchFamily="18" charset="0"/>
                <a:ea typeface="+mj-ea"/>
                <a:cs typeface="+mj-cs"/>
              </a:rPr>
              <a:t>questionnaires in order to evaluate the validity of the proposal.</a:t>
            </a:r>
          </a:p>
          <a:p>
            <a:pPr>
              <a:spcBef>
                <a:spcPct val="0"/>
              </a:spcBef>
            </a:pPr>
            <a:endParaRPr lang="en-US" b="0" dirty="0" smtClean="0">
              <a:solidFill>
                <a:schemeClr val="tx1"/>
              </a:solidFill>
              <a:latin typeface="Georgia" panose="02040502050405020303" pitchFamily="18" charset="0"/>
              <a:ea typeface="+mj-ea"/>
              <a:cs typeface="+mj-cs"/>
            </a:endParaRPr>
          </a:p>
          <a:p>
            <a:pPr>
              <a:spcBef>
                <a:spcPct val="0"/>
              </a:spcBef>
            </a:pPr>
            <a:r>
              <a:rPr lang="en-US" b="0" dirty="0" smtClean="0">
                <a:solidFill>
                  <a:schemeClr val="tx1"/>
                </a:solidFill>
                <a:latin typeface="Georgia" panose="02040502050405020303" pitchFamily="18" charset="0"/>
                <a:ea typeface="+mj-ea"/>
                <a:cs typeface="+mj-cs"/>
              </a:rPr>
              <a:t>The questionnaires may (and should) be sent out repeatedly as the evaluation process occurs.</a:t>
            </a:r>
          </a:p>
          <a:p>
            <a:pPr>
              <a:spcBef>
                <a:spcPct val="0"/>
              </a:spcBef>
            </a:pPr>
            <a:endParaRPr lang="en-US" b="0" dirty="0" smtClean="0">
              <a:solidFill>
                <a:schemeClr val="tx1"/>
              </a:solidFill>
              <a:latin typeface="Georgia" panose="02040502050405020303" pitchFamily="18" charset="0"/>
              <a:ea typeface="+mj-ea"/>
              <a:cs typeface="+mj-cs"/>
            </a:endParaRPr>
          </a:p>
          <a:p>
            <a:pPr>
              <a:spcBef>
                <a:spcPct val="0"/>
              </a:spcBef>
            </a:pPr>
            <a:r>
              <a:rPr lang="en-US" b="0" dirty="0" smtClean="0">
                <a:solidFill>
                  <a:schemeClr val="tx1"/>
                </a:solidFill>
                <a:latin typeface="Georgia" panose="02040502050405020303" pitchFamily="18" charset="0"/>
                <a:ea typeface="+mj-ea"/>
                <a:cs typeface="+mj-cs"/>
              </a:rPr>
              <a:t>The PPM questionnaires are focused on the alignment of the Business Case to the proposed solution. </a:t>
            </a:r>
          </a:p>
          <a:p>
            <a:pPr>
              <a:spcBef>
                <a:spcPct val="0"/>
              </a:spcBef>
            </a:pPr>
            <a:endParaRPr lang="en-US" sz="2800" b="0" dirty="0">
              <a:solidFill>
                <a:schemeClr val="tx1"/>
              </a:solidFill>
              <a:latin typeface="+mj-lt"/>
              <a:ea typeface="+mj-ea"/>
              <a:cs typeface="+mj-cs"/>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31</a:t>
            </a:fld>
            <a:endParaRPr lang="en-US" dirty="0"/>
          </a:p>
        </p:txBody>
      </p:sp>
    </p:spTree>
    <p:extLst>
      <p:ext uri="{BB962C8B-B14F-4D97-AF65-F5344CB8AC3E}">
        <p14:creationId xmlns:p14="http://schemas.microsoft.com/office/powerpoint/2010/main" val="238888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48726" y="509815"/>
            <a:ext cx="7408862" cy="750887"/>
          </a:xfrm>
        </p:spPr>
        <p:txBody>
          <a:bodyPr>
            <a:normAutofit fontScale="90000"/>
          </a:bodyPr>
          <a:lstStyle/>
          <a:p>
            <a:r>
              <a:rPr lang="en-US" sz="3100" dirty="0">
                <a:latin typeface="Georgia" panose="02040502050405020303" pitchFamily="18" charset="0"/>
              </a:rPr>
              <a:t>Manually Scheduling a Questionnaire - </a:t>
            </a:r>
            <a:r>
              <a:rPr lang="en-US" sz="2700" dirty="0">
                <a:solidFill>
                  <a:srgbClr val="0070C0"/>
                </a:solidFill>
                <a:latin typeface="Georgia" panose="02040502050405020303" pitchFamily="18" charset="0"/>
              </a:rPr>
              <a:t>Video</a:t>
            </a:r>
          </a:p>
        </p:txBody>
      </p:sp>
      <p:pic>
        <p:nvPicPr>
          <p:cNvPr id="4" name="Manually Scheduling a Questionnairev8.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69913" y="1727200"/>
            <a:ext cx="7947025" cy="4470400"/>
          </a:xfrm>
        </p:spPr>
      </p:pic>
      <p:sp>
        <p:nvSpPr>
          <p:cNvPr id="49155"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079D2C99-FD75-422C-A7E5-9D32AFCF234D}" type="slidenum">
              <a:rPr lang="en-US" smtClean="0">
                <a:solidFill>
                  <a:schemeClr val="tx1"/>
                </a:solidFill>
                <a:latin typeface="+mj-lt"/>
              </a:rPr>
              <a:pPr eaLnBrk="1" hangingPunct="1"/>
              <a:t>32</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100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9913" y="1599670"/>
            <a:ext cx="7965370" cy="3778445"/>
          </a:xfrm>
          <a:prstGeom prst="rect">
            <a:avLst/>
          </a:prstGeom>
        </p:spPr>
      </p:pic>
      <p:sp>
        <p:nvSpPr>
          <p:cNvPr id="50178" name="Title 1"/>
          <p:cNvSpPr>
            <a:spLocks noGrp="1"/>
          </p:cNvSpPr>
          <p:nvPr>
            <p:ph type="title"/>
          </p:nvPr>
        </p:nvSpPr>
        <p:spPr>
          <a:xfrm>
            <a:off x="465460" y="572706"/>
            <a:ext cx="6848475" cy="630237"/>
          </a:xfrm>
        </p:spPr>
        <p:txBody>
          <a:bodyPr>
            <a:normAutofit/>
          </a:bodyPr>
          <a:lstStyle/>
          <a:p>
            <a:r>
              <a:rPr lang="en-US" sz="2800" b="0" dirty="0" smtClean="0">
                <a:solidFill>
                  <a:schemeClr val="tx1"/>
                </a:solidFill>
                <a:latin typeface="Georgia" panose="02040502050405020303" pitchFamily="18" charset="0"/>
                <a:cs typeface="Arial" pitchFamily="34" charset="0"/>
              </a:rPr>
              <a:t>Schedule PPM Validation Questionnaire</a:t>
            </a:r>
          </a:p>
        </p:txBody>
      </p:sp>
      <p:sp>
        <p:nvSpPr>
          <p:cNvPr id="5017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85B9EC4-945E-4E8E-8911-E65EFB2E8312}" type="slidenum">
              <a:rPr lang="en-US" smtClean="0">
                <a:solidFill>
                  <a:schemeClr val="tx1"/>
                </a:solidFill>
                <a:latin typeface="+mj-lt"/>
              </a:rPr>
              <a:pPr eaLnBrk="1" hangingPunct="1"/>
              <a:t>33</a:t>
            </a:fld>
            <a:endParaRPr lang="en-US" dirty="0" smtClean="0">
              <a:solidFill>
                <a:schemeClr val="tx1"/>
              </a:solidFill>
              <a:latin typeface="+mj-lt"/>
            </a:endParaRPr>
          </a:p>
        </p:txBody>
      </p:sp>
      <p:sp>
        <p:nvSpPr>
          <p:cNvPr id="5" name="TextBox 4"/>
          <p:cNvSpPr txBox="1">
            <a:spLocks noChangeArrowheads="1"/>
          </p:cNvSpPr>
          <p:nvPr/>
        </p:nvSpPr>
        <p:spPr bwMode="auto">
          <a:xfrm>
            <a:off x="2644227" y="3176087"/>
            <a:ext cx="2370225"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Enter your </a:t>
            </a:r>
            <a:r>
              <a:rPr lang="en-US" sz="1400" dirty="0" smtClean="0">
                <a:solidFill>
                  <a:schemeClr val="tx1"/>
                </a:solidFill>
              </a:rPr>
              <a:t>search criteria</a:t>
            </a:r>
            <a:endParaRPr lang="en-US" sz="1400" dirty="0">
              <a:solidFill>
                <a:schemeClr val="tx1"/>
              </a:solidFill>
            </a:endParaRPr>
          </a:p>
        </p:txBody>
      </p:sp>
      <p:cxnSp>
        <p:nvCxnSpPr>
          <p:cNvPr id="7" name="Straight Arrow Connector 6"/>
          <p:cNvCxnSpPr>
            <a:stCxn id="5" idx="1"/>
          </p:cNvCxnSpPr>
          <p:nvPr/>
        </p:nvCxnSpPr>
        <p:spPr bwMode="auto">
          <a:xfrm flipH="1" flipV="1">
            <a:off x="1769807" y="3052918"/>
            <a:ext cx="874420" cy="21872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H="1" flipV="1">
            <a:off x="1685583" y="4145831"/>
            <a:ext cx="1649490" cy="74314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5" name="TextBox 14"/>
          <p:cNvSpPr txBox="1">
            <a:spLocks noChangeArrowheads="1"/>
          </p:cNvSpPr>
          <p:nvPr/>
        </p:nvSpPr>
        <p:spPr bwMode="auto">
          <a:xfrm>
            <a:off x="3335073" y="4776485"/>
            <a:ext cx="2665413"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4. Double click on your project</a:t>
            </a:r>
          </a:p>
        </p:txBody>
      </p:sp>
      <p:sp>
        <p:nvSpPr>
          <p:cNvPr id="2" name="TextBox 1"/>
          <p:cNvSpPr txBox="1">
            <a:spLocks noChangeArrowheads="1"/>
          </p:cNvSpPr>
          <p:nvPr/>
        </p:nvSpPr>
        <p:spPr bwMode="auto">
          <a:xfrm>
            <a:off x="2644228" y="2187233"/>
            <a:ext cx="3386548"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a:t>
            </a:r>
            <a:r>
              <a:rPr lang="en-US" sz="1400" dirty="0" smtClean="0">
                <a:solidFill>
                  <a:schemeClr val="tx1"/>
                </a:solidFill>
              </a:rPr>
              <a:t>Projects, Find/Create </a:t>
            </a:r>
            <a:r>
              <a:rPr lang="en-US" sz="1400" dirty="0">
                <a:solidFill>
                  <a:schemeClr val="tx1"/>
                </a:solidFill>
              </a:rPr>
              <a:t>P</a:t>
            </a:r>
            <a:r>
              <a:rPr lang="en-US" sz="1400" dirty="0" smtClean="0">
                <a:solidFill>
                  <a:schemeClr val="tx1"/>
                </a:solidFill>
              </a:rPr>
              <a:t>rojects</a:t>
            </a:r>
            <a:endParaRPr lang="en-US" sz="1400" dirty="0">
              <a:solidFill>
                <a:schemeClr val="tx1"/>
              </a:solidFill>
            </a:endParaRPr>
          </a:p>
        </p:txBody>
      </p:sp>
      <p:cxnSp>
        <p:nvCxnSpPr>
          <p:cNvPr id="4" name="Straight Arrow Connector 3"/>
          <p:cNvCxnSpPr>
            <a:stCxn id="2" idx="1"/>
          </p:cNvCxnSpPr>
          <p:nvPr/>
        </p:nvCxnSpPr>
        <p:spPr bwMode="auto">
          <a:xfrm flipH="1" flipV="1">
            <a:off x="1865672" y="1887341"/>
            <a:ext cx="778556" cy="40500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5503906" y="3557201"/>
            <a:ext cx="1655805" cy="191105"/>
          </a:xfrm>
          <a:prstGeom prst="rect">
            <a:avLst/>
          </a:prstGeom>
          <a:solidFill>
            <a:srgbClr val="CCFF33"/>
          </a:solidFill>
        </p:spPr>
        <p:txBody>
          <a:bodyPr wrap="square" rtlCol="0" anchor="ctr">
            <a:spAutoFit/>
          </a:bodyPr>
          <a:lstStyle/>
          <a:p>
            <a:pPr algn="l"/>
            <a:r>
              <a:rPr lang="en-US" sz="1400" dirty="0" smtClean="0">
                <a:solidFill>
                  <a:schemeClr val="tx1"/>
                </a:solidFill>
              </a:rPr>
              <a:t>3.  Select Search</a:t>
            </a:r>
            <a:endParaRPr lang="en-US" sz="1400" dirty="0">
              <a:solidFill>
                <a:schemeClr val="tx1"/>
              </a:solidFill>
            </a:endParaRPr>
          </a:p>
        </p:txBody>
      </p:sp>
      <p:cxnSp>
        <p:nvCxnSpPr>
          <p:cNvPr id="21" name="Straight Arrow Connector 20"/>
          <p:cNvCxnSpPr/>
          <p:nvPr/>
        </p:nvCxnSpPr>
        <p:spPr bwMode="auto">
          <a:xfrm flipV="1">
            <a:off x="7159711" y="3367192"/>
            <a:ext cx="715928" cy="28556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0" name="Oval 19"/>
          <p:cNvSpPr/>
          <p:nvPr/>
        </p:nvSpPr>
        <p:spPr>
          <a:xfrm>
            <a:off x="905234" y="4001882"/>
            <a:ext cx="780349" cy="224896"/>
          </a:xfrm>
          <a:prstGeom prst="ellipse">
            <a:avLst/>
          </a:prstGeom>
          <a:solidFill>
            <a:srgbClr val="FBFF85">
              <a:alpha val="30196"/>
            </a:srgb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Arrow Connector 27"/>
          <p:cNvCxnSpPr/>
          <p:nvPr/>
        </p:nvCxnSpPr>
        <p:spPr bwMode="auto">
          <a:xfrm flipH="1" flipV="1">
            <a:off x="2150807" y="2739519"/>
            <a:ext cx="493420" cy="53212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animBg="1"/>
      <p:bldP spid="16"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914" y="1697393"/>
            <a:ext cx="7899399" cy="4182901"/>
          </a:xfrm>
          <a:prstGeom prst="rect">
            <a:avLst/>
          </a:prstGeom>
        </p:spPr>
      </p:pic>
      <p:sp>
        <p:nvSpPr>
          <p:cNvPr id="51202"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Schedule Questionnaire</a:t>
            </a:r>
          </a:p>
        </p:txBody>
      </p:sp>
      <p:sp>
        <p:nvSpPr>
          <p:cNvPr id="5120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693D3EA-DDC1-4EB1-BFF1-5F1BA3E03B95}" type="slidenum">
              <a:rPr lang="en-US" smtClean="0">
                <a:solidFill>
                  <a:schemeClr val="tx1"/>
                </a:solidFill>
                <a:latin typeface="+mj-lt"/>
              </a:rPr>
              <a:pPr eaLnBrk="1" hangingPunct="1"/>
              <a:t>34</a:t>
            </a:fld>
            <a:endParaRPr lang="en-US" dirty="0" smtClean="0">
              <a:solidFill>
                <a:schemeClr val="tx1"/>
              </a:solidFill>
              <a:latin typeface="+mj-lt"/>
            </a:endParaRPr>
          </a:p>
        </p:txBody>
      </p:sp>
      <p:cxnSp>
        <p:nvCxnSpPr>
          <p:cNvPr id="5" name="Straight Arrow Connector 4"/>
          <p:cNvCxnSpPr/>
          <p:nvPr/>
        </p:nvCxnSpPr>
        <p:spPr bwMode="auto">
          <a:xfrm flipH="1" flipV="1">
            <a:off x="1392964" y="3315768"/>
            <a:ext cx="1965533" cy="69857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1207" name="TextBox 5"/>
          <p:cNvSpPr txBox="1">
            <a:spLocks noChangeArrowheads="1"/>
          </p:cNvSpPr>
          <p:nvPr/>
        </p:nvSpPr>
        <p:spPr bwMode="auto">
          <a:xfrm>
            <a:off x="3358497" y="3942244"/>
            <a:ext cx="2734654"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Click on the Questionnaires Link</a:t>
            </a:r>
          </a:p>
        </p:txBody>
      </p:sp>
      <p:sp>
        <p:nvSpPr>
          <p:cNvPr id="3" name="Rectangle 2"/>
          <p:cNvSpPr/>
          <p:nvPr/>
        </p:nvSpPr>
        <p:spPr>
          <a:xfrm>
            <a:off x="650383" y="3200400"/>
            <a:ext cx="742581" cy="17386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9913" y="1669076"/>
            <a:ext cx="7899400" cy="4315047"/>
          </a:xfrm>
          <a:prstGeom prst="rect">
            <a:avLst/>
          </a:prstGeom>
        </p:spPr>
      </p:pic>
      <p:sp>
        <p:nvSpPr>
          <p:cNvPr id="52226"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Schedule Questionnaire</a:t>
            </a:r>
          </a:p>
        </p:txBody>
      </p:sp>
      <p:sp>
        <p:nvSpPr>
          <p:cNvPr id="5222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4BFF5C9-81F2-4672-91E2-5EF8633F4E85}" type="slidenum">
              <a:rPr lang="en-US" smtClean="0">
                <a:solidFill>
                  <a:schemeClr val="tx1"/>
                </a:solidFill>
                <a:latin typeface="+mj-lt"/>
              </a:rPr>
              <a:pPr eaLnBrk="1" hangingPunct="1"/>
              <a:t>35</a:t>
            </a:fld>
            <a:endParaRPr lang="en-US" dirty="0" smtClean="0">
              <a:solidFill>
                <a:schemeClr val="tx1"/>
              </a:solidFill>
              <a:latin typeface="+mj-lt"/>
            </a:endParaRPr>
          </a:p>
        </p:txBody>
      </p:sp>
      <p:cxnSp>
        <p:nvCxnSpPr>
          <p:cNvPr id="3" name="Straight Arrow Connector 2"/>
          <p:cNvCxnSpPr/>
          <p:nvPr/>
        </p:nvCxnSpPr>
        <p:spPr bwMode="auto">
          <a:xfrm>
            <a:off x="4710992" y="3391692"/>
            <a:ext cx="2554445" cy="95637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2230" name="TextBox 4"/>
          <p:cNvSpPr txBox="1">
            <a:spLocks noChangeArrowheads="1"/>
          </p:cNvSpPr>
          <p:nvPr/>
        </p:nvSpPr>
        <p:spPr bwMode="auto">
          <a:xfrm>
            <a:off x="2587695" y="3165416"/>
            <a:ext cx="4267200"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Click on Schedule Questionnaire Manually button</a:t>
            </a:r>
          </a:p>
        </p:txBody>
      </p:sp>
      <p:sp>
        <p:nvSpPr>
          <p:cNvPr id="2" name="TextBox 1"/>
          <p:cNvSpPr txBox="1"/>
          <p:nvPr/>
        </p:nvSpPr>
        <p:spPr>
          <a:xfrm>
            <a:off x="2960976" y="5520948"/>
            <a:ext cx="3117274" cy="830997"/>
          </a:xfrm>
          <a:prstGeom prst="rect">
            <a:avLst/>
          </a:prstGeom>
          <a:solidFill>
            <a:schemeClr val="bg1"/>
          </a:solidFill>
          <a:ln>
            <a:solidFill>
              <a:srgbClr val="FF3300"/>
            </a:solidFill>
          </a:ln>
        </p:spPr>
        <p:txBody>
          <a:bodyPr wrap="square" rtlCol="0" anchor="ctr">
            <a:spAutoFit/>
          </a:bodyPr>
          <a:lstStyle/>
          <a:p>
            <a:pPr algn="l"/>
            <a:r>
              <a:rPr lang="en-US" sz="1200" i="1" dirty="0" smtClean="0">
                <a:solidFill>
                  <a:srgbClr val="FF0000"/>
                </a:solidFill>
              </a:rPr>
              <a:t>NOTE: Initially, agencies can only schedule questionnaires manually.  Event-triggered questionnaires (CPR) will be managed by GTA</a:t>
            </a:r>
            <a:endParaRPr lang="en-US" sz="1200" i="1" dirty="0">
              <a:solidFill>
                <a:srgbClr val="FF0000"/>
              </a:solidFill>
            </a:endParaRPr>
          </a:p>
        </p:txBody>
      </p:sp>
      <p:sp>
        <p:nvSpPr>
          <p:cNvPr id="5" name="Rectangle 4"/>
          <p:cNvSpPr/>
          <p:nvPr/>
        </p:nvSpPr>
        <p:spPr>
          <a:xfrm>
            <a:off x="7265437" y="4262907"/>
            <a:ext cx="1015678" cy="180304"/>
          </a:xfrm>
          <a:prstGeom prst="rect">
            <a:avLst/>
          </a:prstGeom>
          <a:no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69912" y="1638300"/>
            <a:ext cx="7922299" cy="4453218"/>
          </a:xfrm>
          <a:prstGeom prst="rect">
            <a:avLst/>
          </a:prstGeom>
        </p:spPr>
      </p:pic>
      <p:sp>
        <p:nvSpPr>
          <p:cNvPr id="53250"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Complete Questionnaire Screen</a:t>
            </a:r>
          </a:p>
        </p:txBody>
      </p:sp>
      <p:sp>
        <p:nvSpPr>
          <p:cNvPr id="5325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78C482E-1BD8-4871-88C5-1318785D0AE5}" type="slidenum">
              <a:rPr lang="en-US" smtClean="0">
                <a:solidFill>
                  <a:schemeClr val="tx1"/>
                </a:solidFill>
                <a:latin typeface="+mn-lt"/>
              </a:rPr>
              <a:pPr eaLnBrk="1" hangingPunct="1"/>
              <a:t>36</a:t>
            </a:fld>
            <a:endParaRPr lang="en-US" dirty="0" smtClean="0">
              <a:solidFill>
                <a:schemeClr val="tx1"/>
              </a:solidFill>
              <a:latin typeface="+mn-lt"/>
            </a:endParaRPr>
          </a:p>
        </p:txBody>
      </p:sp>
      <p:sp>
        <p:nvSpPr>
          <p:cNvPr id="2" name="TextBox 1"/>
          <p:cNvSpPr txBox="1">
            <a:spLocks noChangeArrowheads="1"/>
          </p:cNvSpPr>
          <p:nvPr/>
        </p:nvSpPr>
        <p:spPr bwMode="auto">
          <a:xfrm>
            <a:off x="4525833" y="2933310"/>
            <a:ext cx="1905000" cy="143673"/>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1</a:t>
            </a:r>
            <a:r>
              <a:rPr lang="en-US" sz="1400" dirty="0">
                <a:solidFill>
                  <a:schemeClr val="tx1"/>
                </a:solidFill>
              </a:rPr>
              <a:t>. </a:t>
            </a:r>
            <a:r>
              <a:rPr lang="en-US" sz="1200" dirty="0">
                <a:solidFill>
                  <a:schemeClr val="tx1"/>
                </a:solidFill>
              </a:rPr>
              <a:t>Select Project Data</a:t>
            </a:r>
          </a:p>
        </p:txBody>
      </p:sp>
      <p:sp>
        <p:nvSpPr>
          <p:cNvPr id="3" name="TextBox 2"/>
          <p:cNvSpPr txBox="1">
            <a:spLocks noChangeArrowheads="1"/>
          </p:cNvSpPr>
          <p:nvPr/>
        </p:nvSpPr>
        <p:spPr bwMode="auto">
          <a:xfrm>
            <a:off x="3745175" y="3409138"/>
            <a:ext cx="1650475" cy="14174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2. Default is Standard</a:t>
            </a:r>
          </a:p>
        </p:txBody>
      </p:sp>
      <p:sp>
        <p:nvSpPr>
          <p:cNvPr id="4" name="TextBox 3"/>
          <p:cNvSpPr txBox="1">
            <a:spLocks noChangeArrowheads="1"/>
          </p:cNvSpPr>
          <p:nvPr/>
        </p:nvSpPr>
        <p:spPr bwMode="auto">
          <a:xfrm>
            <a:off x="4656008" y="3666673"/>
            <a:ext cx="3549650" cy="14214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3. Select PPM Validation Review from Drop Down </a:t>
            </a:r>
          </a:p>
        </p:txBody>
      </p:sp>
      <p:sp>
        <p:nvSpPr>
          <p:cNvPr id="5" name="TextBox 4"/>
          <p:cNvSpPr txBox="1">
            <a:spLocks noChangeArrowheads="1"/>
          </p:cNvSpPr>
          <p:nvPr/>
        </p:nvSpPr>
        <p:spPr bwMode="auto">
          <a:xfrm>
            <a:off x="491415" y="3971841"/>
            <a:ext cx="1643619" cy="156359"/>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4. Insert today’s date</a:t>
            </a:r>
          </a:p>
        </p:txBody>
      </p:sp>
      <p:sp>
        <p:nvSpPr>
          <p:cNvPr id="8" name="TextBox 7"/>
          <p:cNvSpPr txBox="1">
            <a:spLocks noChangeArrowheads="1"/>
          </p:cNvSpPr>
          <p:nvPr/>
        </p:nvSpPr>
        <p:spPr bwMode="auto">
          <a:xfrm>
            <a:off x="5354613" y="5045702"/>
            <a:ext cx="1136650" cy="14214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smtClean="0">
                <a:solidFill>
                  <a:schemeClr val="tx1"/>
                </a:solidFill>
              </a:rPr>
              <a:t>8. </a:t>
            </a:r>
            <a:r>
              <a:rPr lang="en-US" sz="1200" dirty="0">
                <a:solidFill>
                  <a:schemeClr val="tx1"/>
                </a:solidFill>
              </a:rPr>
              <a:t>Select Next</a:t>
            </a:r>
          </a:p>
        </p:txBody>
      </p:sp>
      <p:sp>
        <p:nvSpPr>
          <p:cNvPr id="9" name="TextBox 8"/>
          <p:cNvSpPr txBox="1">
            <a:spLocks noChangeArrowheads="1"/>
          </p:cNvSpPr>
          <p:nvPr/>
        </p:nvSpPr>
        <p:spPr bwMode="auto">
          <a:xfrm>
            <a:off x="3097090" y="5564142"/>
            <a:ext cx="2627312" cy="1015663"/>
          </a:xfrm>
          <a:prstGeom prst="rect">
            <a:avLst/>
          </a:prstGeom>
          <a:solidFill>
            <a:schemeClr val="bg1"/>
          </a:solidFill>
          <a:ln>
            <a:solidFill>
              <a:srgbClr val="FF3300"/>
            </a:solidFill>
          </a:ln>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i="1" dirty="0">
                <a:solidFill>
                  <a:srgbClr val="FF0000"/>
                </a:solidFill>
              </a:rPr>
              <a:t>NOTE:  The system will default to having the questionnaires pre-populated with answers from earlier iterations.  If you do not want this option, remove the checkmark.</a:t>
            </a:r>
          </a:p>
        </p:txBody>
      </p:sp>
      <p:sp>
        <p:nvSpPr>
          <p:cNvPr id="7" name="TextBox 6"/>
          <p:cNvSpPr txBox="1">
            <a:spLocks noChangeArrowheads="1"/>
          </p:cNvSpPr>
          <p:nvPr/>
        </p:nvSpPr>
        <p:spPr bwMode="auto">
          <a:xfrm>
            <a:off x="2562083" y="4644989"/>
            <a:ext cx="2781300" cy="14214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smtClean="0">
                <a:solidFill>
                  <a:schemeClr val="tx1"/>
                </a:solidFill>
              </a:rPr>
              <a:t>7. Enter the reason for Questionnaire</a:t>
            </a:r>
            <a:endParaRPr lang="en-US" sz="1200" dirty="0">
              <a:solidFill>
                <a:schemeClr val="tx1"/>
              </a:solidFill>
            </a:endParaRPr>
          </a:p>
        </p:txBody>
      </p:sp>
      <p:sp>
        <p:nvSpPr>
          <p:cNvPr id="15" name="TextBox 14"/>
          <p:cNvSpPr txBox="1">
            <a:spLocks noChangeArrowheads="1"/>
          </p:cNvSpPr>
          <p:nvPr/>
        </p:nvSpPr>
        <p:spPr bwMode="auto">
          <a:xfrm>
            <a:off x="4572039" y="4173102"/>
            <a:ext cx="960437" cy="14214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smtClean="0">
                <a:solidFill>
                  <a:schemeClr val="tx1"/>
                </a:solidFill>
              </a:rPr>
              <a:t>6. Enter “1”</a:t>
            </a:r>
            <a:endParaRPr lang="en-US" sz="1200" dirty="0">
              <a:solidFill>
                <a:schemeClr val="tx1"/>
              </a:solidFill>
            </a:endParaRPr>
          </a:p>
        </p:txBody>
      </p:sp>
      <p:sp>
        <p:nvSpPr>
          <p:cNvPr id="12" name="TextBox 11"/>
          <p:cNvSpPr txBox="1"/>
          <p:nvPr/>
        </p:nvSpPr>
        <p:spPr>
          <a:xfrm>
            <a:off x="4541425" y="3962266"/>
            <a:ext cx="988463" cy="156359"/>
          </a:xfrm>
          <a:prstGeom prst="rect">
            <a:avLst/>
          </a:prstGeom>
          <a:solidFill>
            <a:srgbClr val="CCFF33"/>
          </a:solidFill>
        </p:spPr>
        <p:txBody>
          <a:bodyPr wrap="square" rtlCol="0" anchor="ctr">
            <a:spAutoFit/>
          </a:bodyPr>
          <a:lstStyle/>
          <a:p>
            <a:r>
              <a:rPr lang="en-US" sz="1200" dirty="0" smtClean="0">
                <a:solidFill>
                  <a:schemeClr val="tx1"/>
                </a:solidFill>
              </a:rPr>
              <a:t>5. Enter “5”</a:t>
            </a:r>
            <a:endParaRPr lang="en-US" sz="1200" dirty="0">
              <a:solidFill>
                <a:schemeClr val="tx1"/>
              </a:solidFill>
            </a:endParaRPr>
          </a:p>
        </p:txBody>
      </p:sp>
      <p:cxnSp>
        <p:nvCxnSpPr>
          <p:cNvPr id="14" name="Straight Arrow Connector 13"/>
          <p:cNvCxnSpPr/>
          <p:nvPr/>
        </p:nvCxnSpPr>
        <p:spPr>
          <a:xfrm flipH="1" flipV="1">
            <a:off x="2668555" y="3864909"/>
            <a:ext cx="1480457" cy="16992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7" grpId="0" animBg="1"/>
      <p:bldP spid="15"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0619" y="1638300"/>
            <a:ext cx="7878479" cy="4279174"/>
          </a:xfrm>
          <a:prstGeom prst="rect">
            <a:avLst/>
          </a:prstGeom>
        </p:spPr>
      </p:pic>
      <p:sp>
        <p:nvSpPr>
          <p:cNvPr id="54274"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Select Respondents</a:t>
            </a:r>
          </a:p>
        </p:txBody>
      </p:sp>
      <p:sp>
        <p:nvSpPr>
          <p:cNvPr id="5427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31BB655-732E-4B9F-8489-8DA95827263A}" type="slidenum">
              <a:rPr lang="en-US" smtClean="0">
                <a:solidFill>
                  <a:schemeClr val="tx1"/>
                </a:solidFill>
                <a:latin typeface="+mj-lt"/>
              </a:rPr>
              <a:pPr eaLnBrk="1" hangingPunct="1"/>
              <a:t>37</a:t>
            </a:fld>
            <a:endParaRPr lang="en-US" dirty="0" smtClean="0">
              <a:solidFill>
                <a:schemeClr val="tx1"/>
              </a:solidFill>
              <a:latin typeface="+mj-lt"/>
            </a:endParaRPr>
          </a:p>
        </p:txBody>
      </p:sp>
      <p:sp>
        <p:nvSpPr>
          <p:cNvPr id="2" name="TextBox 1"/>
          <p:cNvSpPr txBox="1">
            <a:spLocks noChangeArrowheads="1"/>
          </p:cNvSpPr>
          <p:nvPr/>
        </p:nvSpPr>
        <p:spPr bwMode="auto">
          <a:xfrm>
            <a:off x="2782397" y="3759394"/>
            <a:ext cx="1604963" cy="39240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agency from Drop Down</a:t>
            </a:r>
          </a:p>
        </p:txBody>
      </p:sp>
      <p:sp>
        <p:nvSpPr>
          <p:cNvPr id="3" name="TextBox 2"/>
          <p:cNvSpPr txBox="1">
            <a:spLocks noChangeArrowheads="1"/>
          </p:cNvSpPr>
          <p:nvPr/>
        </p:nvSpPr>
        <p:spPr bwMode="auto">
          <a:xfrm>
            <a:off x="5809957" y="3180640"/>
            <a:ext cx="2100262" cy="39359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Select Individuals to receive questionnaires</a:t>
            </a:r>
          </a:p>
        </p:txBody>
      </p:sp>
      <p:cxnSp>
        <p:nvCxnSpPr>
          <p:cNvPr id="6" name="Straight Arrow Connector 5"/>
          <p:cNvCxnSpPr/>
          <p:nvPr/>
        </p:nvCxnSpPr>
        <p:spPr bwMode="auto">
          <a:xfrm flipH="1">
            <a:off x="5332263" y="3377437"/>
            <a:ext cx="477694" cy="732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a:spLocks noChangeArrowheads="1"/>
          </p:cNvSpPr>
          <p:nvPr/>
        </p:nvSpPr>
        <p:spPr bwMode="auto">
          <a:xfrm>
            <a:off x="5015172" y="4720621"/>
            <a:ext cx="1041400"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Select OK</a:t>
            </a:r>
          </a:p>
        </p:txBody>
      </p:sp>
      <p:cxnSp>
        <p:nvCxnSpPr>
          <p:cNvPr id="9" name="Straight Arrow Connector 8"/>
          <p:cNvCxnSpPr/>
          <p:nvPr/>
        </p:nvCxnSpPr>
        <p:spPr bwMode="auto">
          <a:xfrm flipV="1">
            <a:off x="6056572" y="4829646"/>
            <a:ext cx="603250" cy="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bwMode="auto">
          <a:xfrm flipH="1" flipV="1">
            <a:off x="2490365" y="3955594"/>
            <a:ext cx="292032" cy="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4729207" y="3822832"/>
            <a:ext cx="2250091" cy="461665"/>
          </a:xfrm>
          <a:prstGeom prst="rect">
            <a:avLst/>
          </a:prstGeom>
          <a:solidFill>
            <a:schemeClr val="bg1"/>
          </a:solidFill>
          <a:ln>
            <a:solidFill>
              <a:srgbClr val="FF3300"/>
            </a:solidFill>
          </a:ln>
        </p:spPr>
        <p:txBody>
          <a:bodyPr wrap="square" rtlCol="0" anchor="ctr">
            <a:spAutoFit/>
          </a:bodyPr>
          <a:lstStyle/>
          <a:p>
            <a:pPr algn="l"/>
            <a:r>
              <a:rPr lang="en-US" sz="1200" i="1" dirty="0" smtClean="0">
                <a:solidFill>
                  <a:srgbClr val="FF0000"/>
                </a:solidFill>
              </a:rPr>
              <a:t>NOTE: Only individuals assigned to the project display</a:t>
            </a:r>
            <a:endParaRPr lang="en-US" sz="1200" i="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4650"/>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Questionnaire Validation</a:t>
            </a:r>
          </a:p>
        </p:txBody>
      </p:sp>
      <p:sp>
        <p:nvSpPr>
          <p:cNvPr id="5529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7CD84C23-6FC6-4F61-81B8-2A1DCAE9C17B}" type="slidenum">
              <a:rPr lang="en-US" smtClean="0">
                <a:solidFill>
                  <a:schemeClr val="tx1"/>
                </a:solidFill>
                <a:latin typeface="+mn-lt"/>
              </a:rPr>
              <a:pPr eaLnBrk="1" hangingPunct="1"/>
              <a:t>38</a:t>
            </a:fld>
            <a:endParaRPr lang="en-US" dirty="0" smtClean="0">
              <a:solidFill>
                <a:schemeClr val="tx1"/>
              </a:solidFill>
              <a:latin typeface="+mn-lt"/>
            </a:endParaRPr>
          </a:p>
        </p:txBody>
      </p:sp>
      <p:cxnSp>
        <p:nvCxnSpPr>
          <p:cNvPr id="4" name="Straight Arrow Connector 3"/>
          <p:cNvCxnSpPr/>
          <p:nvPr/>
        </p:nvCxnSpPr>
        <p:spPr bwMode="auto">
          <a:xfrm flipH="1">
            <a:off x="2757817" y="3784922"/>
            <a:ext cx="2103550" cy="154449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a:spLocks noChangeArrowheads="1"/>
          </p:cNvSpPr>
          <p:nvPr/>
        </p:nvSpPr>
        <p:spPr bwMode="auto">
          <a:xfrm>
            <a:off x="4861367" y="3654598"/>
            <a:ext cx="3464101" cy="30777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Verify:  </a:t>
            </a:r>
            <a:r>
              <a:rPr lang="en-US" sz="1400" dirty="0" smtClean="0">
                <a:solidFill>
                  <a:schemeClr val="tx1"/>
                </a:solidFill>
              </a:rPr>
              <a:t>Two </a:t>
            </a:r>
            <a:r>
              <a:rPr lang="en-US" sz="1400" dirty="0">
                <a:solidFill>
                  <a:schemeClr val="tx1"/>
                </a:solidFill>
              </a:rPr>
              <a:t>questionnaires scheduled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43426" y="557404"/>
            <a:ext cx="6629400" cy="658812"/>
          </a:xfrm>
        </p:spPr>
        <p:txBody>
          <a:bodyPr>
            <a:normAutofit fontScale="90000"/>
          </a:bodyPr>
          <a:lstStyle/>
          <a:p>
            <a:r>
              <a:rPr lang="en-US" sz="3100" dirty="0">
                <a:latin typeface="Georgia" panose="02040502050405020303" pitchFamily="18" charset="0"/>
              </a:rPr>
              <a:t>Responding to a Questionnaire </a:t>
            </a:r>
            <a:r>
              <a:rPr lang="en-US" b="0" dirty="0" smtClean="0">
                <a:solidFill>
                  <a:schemeClr val="tx1"/>
                </a:solidFill>
                <a:latin typeface="Georgia" panose="02040502050405020303" pitchFamily="18" charset="0"/>
              </a:rPr>
              <a:t>- </a:t>
            </a:r>
            <a:r>
              <a:rPr lang="en-US" sz="2700" dirty="0">
                <a:solidFill>
                  <a:srgbClr val="0070C0"/>
                </a:solidFill>
                <a:latin typeface="Georgia" panose="02040502050405020303" pitchFamily="18" charset="0"/>
              </a:rPr>
              <a:t>Video</a:t>
            </a:r>
          </a:p>
        </p:txBody>
      </p:sp>
      <p:pic>
        <p:nvPicPr>
          <p:cNvPr id="4" name="Responding to Questionnaires.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00200"/>
            <a:ext cx="7920038" cy="4525963"/>
          </a:xfrm>
        </p:spPr>
      </p:pic>
      <p:sp>
        <p:nvSpPr>
          <p:cNvPr id="56323"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70468C0-CD8A-4E34-8DF8-F1483D71277E}" type="slidenum">
              <a:rPr lang="en-US" smtClean="0">
                <a:solidFill>
                  <a:schemeClr val="tx1"/>
                </a:solidFill>
                <a:latin typeface="+mj-lt"/>
              </a:rPr>
              <a:pPr eaLnBrk="1" hangingPunct="1"/>
              <a:t>39</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69687A6-9199-49C1-AA51-ACB7A982FE76}" type="slidenum">
              <a:rPr lang="en-US" smtClean="0">
                <a:solidFill>
                  <a:schemeClr val="tx1"/>
                </a:solidFill>
                <a:latin typeface="+mj-lt"/>
              </a:rPr>
              <a:pPr eaLnBrk="1" hangingPunct="1"/>
              <a:t>4</a:t>
            </a:fld>
            <a:endParaRPr lang="en-US" dirty="0" smtClean="0">
              <a:solidFill>
                <a:schemeClr val="tx1"/>
              </a:solidFill>
              <a:latin typeface="+mj-lt"/>
            </a:endParaRP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7" y="1533348"/>
            <a:ext cx="6988175" cy="4778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2"/>
          <p:cNvSpPr txBox="1">
            <a:spLocks noChangeArrowheads="1"/>
          </p:cNvSpPr>
          <p:nvPr/>
        </p:nvSpPr>
        <p:spPr bwMode="auto">
          <a:xfrm>
            <a:off x="450254" y="627540"/>
            <a:ext cx="571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2800" dirty="0">
                <a:solidFill>
                  <a:schemeClr val="tx1"/>
                </a:solidFill>
                <a:latin typeface="Georgia" panose="02040502050405020303" pitchFamily="18" charset="0"/>
              </a:rPr>
              <a:t>Process Flow</a:t>
            </a:r>
          </a:p>
        </p:txBody>
      </p:sp>
      <p:cxnSp>
        <p:nvCxnSpPr>
          <p:cNvPr id="3" name="Straight Connector 2"/>
          <p:cNvCxnSpPr/>
          <p:nvPr/>
        </p:nvCxnSpPr>
        <p:spPr bwMode="auto">
          <a:xfrm>
            <a:off x="4570413" y="1028700"/>
            <a:ext cx="6042" cy="1463291"/>
          </a:xfrm>
          <a:prstGeom prst="line">
            <a:avLst/>
          </a:prstGeom>
          <a:ln>
            <a:headEnd type="none" w="med" len="med"/>
            <a:tailEnd type="none" w="med" len="med"/>
          </a:ln>
          <a:extLst/>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2150347" y="1376624"/>
            <a:ext cx="1678075" cy="461665"/>
          </a:xfrm>
          <a:prstGeom prst="rect">
            <a:avLst/>
          </a:prstGeom>
          <a:noFill/>
        </p:spPr>
        <p:txBody>
          <a:bodyPr wrap="square" rtlCol="0">
            <a:spAutoFit/>
          </a:bodyPr>
          <a:lstStyle/>
          <a:p>
            <a:r>
              <a:rPr lang="en-US" sz="2400" b="1" dirty="0" smtClean="0">
                <a:solidFill>
                  <a:srgbClr val="FF0000"/>
                </a:solidFill>
              </a:rPr>
              <a:t>PPM</a:t>
            </a:r>
            <a:endParaRPr lang="en-US" sz="2400" b="1" dirty="0"/>
          </a:p>
        </p:txBody>
      </p:sp>
      <p:sp>
        <p:nvSpPr>
          <p:cNvPr id="5" name="Rectangle 4"/>
          <p:cNvSpPr/>
          <p:nvPr/>
        </p:nvSpPr>
        <p:spPr>
          <a:xfrm>
            <a:off x="4576455" y="1376624"/>
            <a:ext cx="851515" cy="461665"/>
          </a:xfrm>
          <a:prstGeom prst="rect">
            <a:avLst/>
          </a:prstGeom>
        </p:spPr>
        <p:txBody>
          <a:bodyPr wrap="none">
            <a:spAutoFit/>
          </a:bodyPr>
          <a:lstStyle/>
          <a:p>
            <a:r>
              <a:rPr lang="en-US" sz="2400" b="1" dirty="0" smtClean="0">
                <a:solidFill>
                  <a:schemeClr val="accent6">
                    <a:lumMod val="75000"/>
                  </a:schemeClr>
                </a:solidFill>
              </a:rPr>
              <a:t>APO</a:t>
            </a:r>
            <a:endParaRPr lang="en-US" sz="2400" b="1" dirty="0">
              <a:solidFill>
                <a:schemeClr val="accent6">
                  <a:lumMod val="75000"/>
                </a:schemeClr>
              </a:solidFill>
            </a:endParaRPr>
          </a:p>
        </p:txBody>
      </p:sp>
      <p:sp>
        <p:nvSpPr>
          <p:cNvPr id="6" name="Right Arrow 5"/>
          <p:cNvSpPr/>
          <p:nvPr/>
        </p:nvSpPr>
        <p:spPr bwMode="auto">
          <a:xfrm>
            <a:off x="3828422" y="1376624"/>
            <a:ext cx="653143" cy="55266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4650"/>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6"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Questionnaire email</a:t>
            </a:r>
          </a:p>
        </p:txBody>
      </p:sp>
      <p:sp>
        <p:nvSpPr>
          <p:cNvPr id="5734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6A77AA7-7589-4907-A864-CC1DECD23E0D}" type="slidenum">
              <a:rPr lang="en-US" smtClean="0">
                <a:solidFill>
                  <a:schemeClr val="tx1"/>
                </a:solidFill>
                <a:latin typeface="+mj-lt"/>
              </a:rPr>
              <a:pPr eaLnBrk="1" hangingPunct="1"/>
              <a:t>40</a:t>
            </a:fld>
            <a:endParaRPr lang="en-US" dirty="0" smtClean="0">
              <a:solidFill>
                <a:schemeClr val="tx1"/>
              </a:solidFill>
              <a:latin typeface="+mj-lt"/>
            </a:endParaRPr>
          </a:p>
        </p:txBody>
      </p:sp>
      <p:sp>
        <p:nvSpPr>
          <p:cNvPr id="12" name="TextBox 11"/>
          <p:cNvSpPr txBox="1">
            <a:spLocks noChangeArrowheads="1"/>
          </p:cNvSpPr>
          <p:nvPr/>
        </p:nvSpPr>
        <p:spPr bwMode="auto">
          <a:xfrm>
            <a:off x="5327328" y="5421822"/>
            <a:ext cx="1679575"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5. Click on this link</a:t>
            </a:r>
          </a:p>
        </p:txBody>
      </p:sp>
      <p:cxnSp>
        <p:nvCxnSpPr>
          <p:cNvPr id="9" name="Straight Arrow Connector 8"/>
          <p:cNvCxnSpPr>
            <a:stCxn id="5" idx="1"/>
          </p:cNvCxnSpPr>
          <p:nvPr/>
        </p:nvCxnSpPr>
        <p:spPr bwMode="auto">
          <a:xfrm flipH="1" flipV="1">
            <a:off x="2045616" y="3827160"/>
            <a:ext cx="1662782" cy="53031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062773" y="2190936"/>
            <a:ext cx="2327916" cy="210784"/>
          </a:xfrm>
          <a:prstGeom prst="rect">
            <a:avLst/>
          </a:prstGeom>
          <a:solidFill>
            <a:srgbClr val="FFFF00">
              <a:alpha val="40000"/>
            </a:srgbClr>
          </a:solidFill>
          <a:ln>
            <a:solidFill>
              <a:schemeClr val="tx1"/>
            </a:solidFill>
            <a:prstDash val="sysDot"/>
          </a:ln>
        </p:spPr>
        <p:txBody>
          <a:bodyPr wrap="square" rtlCol="0">
            <a:spAutoFit/>
          </a:bodyPr>
          <a:lstStyle/>
          <a:p>
            <a:endParaRPr lang="en-US" dirty="0"/>
          </a:p>
        </p:txBody>
      </p:sp>
      <p:cxnSp>
        <p:nvCxnSpPr>
          <p:cNvPr id="11" name="Straight Arrow Connector 10"/>
          <p:cNvCxnSpPr>
            <a:stCxn id="2" idx="1"/>
          </p:cNvCxnSpPr>
          <p:nvPr/>
        </p:nvCxnSpPr>
        <p:spPr bwMode="auto">
          <a:xfrm flipH="1" flipV="1">
            <a:off x="2878536" y="2349024"/>
            <a:ext cx="350355" cy="14824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a:spLocks noChangeArrowheads="1"/>
          </p:cNvSpPr>
          <p:nvPr/>
        </p:nvSpPr>
        <p:spPr bwMode="auto">
          <a:xfrm>
            <a:off x="3228891" y="2401720"/>
            <a:ext cx="4244976"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You will receive an automated </a:t>
            </a:r>
            <a:r>
              <a:rPr lang="en-US" sz="1400" dirty="0" smtClean="0">
                <a:solidFill>
                  <a:schemeClr val="tx1"/>
                </a:solidFill>
              </a:rPr>
              <a:t>email from GEMS</a:t>
            </a:r>
            <a:endParaRPr lang="en-US" sz="1400" dirty="0">
              <a:solidFill>
                <a:schemeClr val="tx1"/>
              </a:solidFill>
            </a:endParaRPr>
          </a:p>
        </p:txBody>
      </p:sp>
      <p:sp>
        <p:nvSpPr>
          <p:cNvPr id="3" name="TextBox 2"/>
          <p:cNvSpPr txBox="1">
            <a:spLocks noChangeArrowheads="1"/>
          </p:cNvSpPr>
          <p:nvPr/>
        </p:nvSpPr>
        <p:spPr bwMode="auto">
          <a:xfrm>
            <a:off x="7006903" y="3361992"/>
            <a:ext cx="1490663" cy="231386"/>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Verify Project</a:t>
            </a:r>
          </a:p>
        </p:txBody>
      </p:sp>
      <p:sp>
        <p:nvSpPr>
          <p:cNvPr id="4" name="TextBox 3"/>
          <p:cNvSpPr txBox="1">
            <a:spLocks noChangeArrowheads="1"/>
          </p:cNvSpPr>
          <p:nvPr/>
        </p:nvSpPr>
        <p:spPr bwMode="auto">
          <a:xfrm>
            <a:off x="4810487" y="3595765"/>
            <a:ext cx="2025650" cy="231386"/>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3. Verify questionnaire</a:t>
            </a:r>
          </a:p>
        </p:txBody>
      </p:sp>
      <p:sp>
        <p:nvSpPr>
          <p:cNvPr id="5" name="TextBox 4"/>
          <p:cNvSpPr txBox="1">
            <a:spLocks noChangeArrowheads="1"/>
          </p:cNvSpPr>
          <p:nvPr/>
        </p:nvSpPr>
        <p:spPr bwMode="auto">
          <a:xfrm>
            <a:off x="3708398" y="4233422"/>
            <a:ext cx="3765469" cy="24811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endParaRPr lang="en-US" sz="1200" dirty="0">
              <a:solidFill>
                <a:schemeClr val="tx1"/>
              </a:solidFill>
            </a:endParaRPr>
          </a:p>
          <a:p>
            <a:pPr algn="l" eaLnBrk="1" hangingPunct="1"/>
            <a:r>
              <a:rPr lang="en-US" sz="1400" dirty="0">
                <a:solidFill>
                  <a:schemeClr val="tx1"/>
                </a:solidFill>
              </a:rPr>
              <a:t>4. This displays “Reason for Scheduling” </a:t>
            </a:r>
            <a:r>
              <a:rPr lang="en-US" sz="1400" dirty="0" smtClean="0">
                <a:solidFill>
                  <a:schemeClr val="tx1"/>
                </a:solidFill>
              </a:rPr>
              <a:t>text</a:t>
            </a:r>
            <a:endParaRPr lang="en-US" sz="1400" dirty="0">
              <a:solidFill>
                <a:schemeClr val="tx1"/>
              </a:solidFill>
            </a:endParaRPr>
          </a:p>
          <a:p>
            <a:pPr eaLnBrk="1" hangingPunct="1"/>
            <a:endParaRPr lang="en-US" sz="1400" dirty="0"/>
          </a:p>
        </p:txBody>
      </p:sp>
      <p:cxnSp>
        <p:nvCxnSpPr>
          <p:cNvPr id="6" name="Straight Arrow Connector 5"/>
          <p:cNvCxnSpPr/>
          <p:nvPr/>
        </p:nvCxnSpPr>
        <p:spPr bwMode="auto">
          <a:xfrm flipH="1" flipV="1">
            <a:off x="6716806" y="3200400"/>
            <a:ext cx="290097" cy="27728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bwMode="auto">
          <a:xfrm flipH="1" flipV="1">
            <a:off x="4148418" y="3557381"/>
            <a:ext cx="662069" cy="17468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4" name="Straight Arrow Connector 13"/>
          <p:cNvCxnSpPr>
            <a:stCxn id="12" idx="1"/>
          </p:cNvCxnSpPr>
          <p:nvPr/>
        </p:nvCxnSpPr>
        <p:spPr bwMode="auto">
          <a:xfrm flipH="1" flipV="1">
            <a:off x="3318764" y="4996604"/>
            <a:ext cx="2008564" cy="53032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2" grpId="0" animBg="1"/>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Questionnaire Response</a:t>
            </a:r>
          </a:p>
        </p:txBody>
      </p:sp>
      <p:sp>
        <p:nvSpPr>
          <p:cNvPr id="5837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E9E1CC3-103E-40A3-AE77-D3552D87969A}" type="slidenum">
              <a:rPr lang="en-US" smtClean="0">
                <a:solidFill>
                  <a:schemeClr val="tx1"/>
                </a:solidFill>
                <a:latin typeface="+mj-lt"/>
              </a:rPr>
              <a:pPr eaLnBrk="1" hangingPunct="1"/>
              <a:t>41</a:t>
            </a:fld>
            <a:endParaRPr lang="en-US" dirty="0" smtClean="0">
              <a:solidFill>
                <a:schemeClr val="tx1"/>
              </a:solidFill>
              <a:latin typeface="+mj-lt"/>
            </a:endParaRP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21854"/>
            <a:ext cx="7896225" cy="4778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TextBox 1"/>
          <p:cNvSpPr txBox="1">
            <a:spLocks noChangeArrowheads="1"/>
          </p:cNvSpPr>
          <p:nvPr/>
        </p:nvSpPr>
        <p:spPr bwMode="auto">
          <a:xfrm>
            <a:off x="2649755" y="4879795"/>
            <a:ext cx="2353829" cy="254361"/>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Click on Begin Assessment</a:t>
            </a:r>
          </a:p>
        </p:txBody>
      </p:sp>
      <p:cxnSp>
        <p:nvCxnSpPr>
          <p:cNvPr id="4" name="Straight Arrow Connector 3"/>
          <p:cNvCxnSpPr>
            <a:stCxn id="58373" idx="0"/>
          </p:cNvCxnSpPr>
          <p:nvPr/>
        </p:nvCxnSpPr>
        <p:spPr bwMode="auto">
          <a:xfrm flipV="1">
            <a:off x="3826670" y="3846443"/>
            <a:ext cx="691355" cy="103335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43426" y="572706"/>
            <a:ext cx="6629400" cy="630237"/>
          </a:xfrm>
        </p:spPr>
        <p:txBody>
          <a:bodyPr>
            <a:normAutofit/>
          </a:bodyPr>
          <a:lstStyle/>
          <a:p>
            <a:r>
              <a:rPr lang="en-US" sz="2800" dirty="0">
                <a:latin typeface="Georgia" panose="02040502050405020303" pitchFamily="18" charset="0"/>
                <a:cs typeface="Arial" pitchFamily="34" charset="0"/>
              </a:rPr>
              <a:t>Begin Assessment</a:t>
            </a:r>
          </a:p>
        </p:txBody>
      </p:sp>
      <p:sp>
        <p:nvSpPr>
          <p:cNvPr id="5939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0469565-2CE5-443B-B86B-BE824E13C245}" type="slidenum">
              <a:rPr lang="en-US" smtClean="0">
                <a:solidFill>
                  <a:schemeClr val="tx1"/>
                </a:solidFill>
                <a:latin typeface="+mj-lt"/>
              </a:rPr>
              <a:pPr eaLnBrk="1" hangingPunct="1"/>
              <a:t>42</a:t>
            </a:fld>
            <a:endParaRPr lang="en-US" dirty="0" smtClean="0">
              <a:solidFill>
                <a:schemeClr val="tx1"/>
              </a:solidFill>
              <a:latin typeface="+mj-lt"/>
            </a:endParaRP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582293"/>
            <a:ext cx="7899400" cy="487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TextBox 1"/>
          <p:cNvSpPr txBox="1">
            <a:spLocks noChangeArrowheads="1"/>
          </p:cNvSpPr>
          <p:nvPr/>
        </p:nvSpPr>
        <p:spPr bwMode="auto">
          <a:xfrm>
            <a:off x="3170801" y="4590870"/>
            <a:ext cx="2012950" cy="254361"/>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Answer  </a:t>
            </a:r>
            <a:r>
              <a:rPr lang="en-US" sz="1400" u="sng" dirty="0">
                <a:solidFill>
                  <a:schemeClr val="tx1"/>
                </a:solidFill>
              </a:rPr>
              <a:t>All </a:t>
            </a:r>
            <a:r>
              <a:rPr lang="en-US" sz="1400" dirty="0">
                <a:solidFill>
                  <a:schemeClr val="tx1"/>
                </a:solidFill>
              </a:rPr>
              <a:t>  questions</a:t>
            </a:r>
          </a:p>
        </p:txBody>
      </p:sp>
      <p:sp>
        <p:nvSpPr>
          <p:cNvPr id="59398" name="TextBox 12"/>
          <p:cNvSpPr txBox="1">
            <a:spLocks noChangeArrowheads="1"/>
          </p:cNvSpPr>
          <p:nvPr/>
        </p:nvSpPr>
        <p:spPr bwMode="auto">
          <a:xfrm>
            <a:off x="3308913" y="5520562"/>
            <a:ext cx="3749675" cy="646113"/>
          </a:xfrm>
          <a:prstGeom prst="rect">
            <a:avLst/>
          </a:prstGeom>
          <a:solidFill>
            <a:schemeClr val="bg1"/>
          </a:solidFill>
          <a:ln>
            <a:solidFill>
              <a:srgbClr val="FF3300"/>
            </a:solidFill>
          </a:ln>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i="1" dirty="0">
                <a:solidFill>
                  <a:srgbClr val="FF0000"/>
                </a:solidFill>
              </a:rPr>
              <a:t>NOTE:  For those questions followed by a text box, text is </a:t>
            </a:r>
            <a:r>
              <a:rPr lang="en-US" sz="1200" b="1" i="1" dirty="0">
                <a:solidFill>
                  <a:srgbClr val="FF0000"/>
                </a:solidFill>
              </a:rPr>
              <a:t>required</a:t>
            </a:r>
            <a:r>
              <a:rPr lang="en-US" sz="1200" i="1" dirty="0">
                <a:solidFill>
                  <a:srgbClr val="FF0000"/>
                </a:solidFill>
              </a:rPr>
              <a:t>. The system will not allow you to move forward without entering text.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87494" y="572706"/>
            <a:ext cx="6629400" cy="630237"/>
          </a:xfrm>
        </p:spPr>
        <p:txBody>
          <a:bodyPr>
            <a:normAutofit/>
          </a:bodyPr>
          <a:lstStyle/>
          <a:p>
            <a:r>
              <a:rPr lang="en-US" sz="2800" dirty="0">
                <a:latin typeface="Georgia" panose="02040502050405020303" pitchFamily="18" charset="0"/>
                <a:cs typeface="Arial" pitchFamily="34" charset="0"/>
              </a:rPr>
              <a:t>Assessment Complete</a:t>
            </a:r>
          </a:p>
        </p:txBody>
      </p:sp>
      <p:sp>
        <p:nvSpPr>
          <p:cNvPr id="6041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41C36D43-B309-4ECD-927F-1DBC9442EDCA}" type="slidenum">
              <a:rPr lang="en-US" smtClean="0">
                <a:solidFill>
                  <a:schemeClr val="tx1"/>
                </a:solidFill>
                <a:latin typeface="+mj-lt"/>
              </a:rPr>
              <a:pPr eaLnBrk="1" hangingPunct="1"/>
              <a:t>43</a:t>
            </a:fld>
            <a:endParaRPr lang="en-US" dirty="0" smtClean="0">
              <a:solidFill>
                <a:schemeClr val="tx1"/>
              </a:solidFill>
              <a:latin typeface="+mj-lt"/>
            </a:endParaRP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6238"/>
            <a:ext cx="7921625" cy="4778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21" name="TextBox 1"/>
          <p:cNvSpPr txBox="1">
            <a:spLocks noChangeArrowheads="1"/>
          </p:cNvSpPr>
          <p:nvPr/>
        </p:nvSpPr>
        <p:spPr bwMode="auto">
          <a:xfrm>
            <a:off x="3876675" y="3831384"/>
            <a:ext cx="1828800" cy="23123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Progress Indicators</a:t>
            </a:r>
          </a:p>
        </p:txBody>
      </p:sp>
      <p:cxnSp>
        <p:nvCxnSpPr>
          <p:cNvPr id="4" name="Straight Arrow Connector 3"/>
          <p:cNvCxnSpPr/>
          <p:nvPr/>
        </p:nvCxnSpPr>
        <p:spPr bwMode="auto">
          <a:xfrm flipH="1" flipV="1">
            <a:off x="3390900" y="3762375"/>
            <a:ext cx="485775" cy="17145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bwMode="auto">
          <a:xfrm flipH="1">
            <a:off x="2971800" y="3933825"/>
            <a:ext cx="904875" cy="22225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0424" name="TextBox 6"/>
          <p:cNvSpPr txBox="1">
            <a:spLocks noChangeArrowheads="1"/>
          </p:cNvSpPr>
          <p:nvPr/>
        </p:nvSpPr>
        <p:spPr bwMode="auto">
          <a:xfrm>
            <a:off x="4221163" y="4629150"/>
            <a:ext cx="1354137" cy="646331"/>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1.  Submit</a:t>
            </a:r>
          </a:p>
          <a:p>
            <a:pPr algn="l" eaLnBrk="1" hangingPunct="1"/>
            <a:r>
              <a:rPr lang="en-US" sz="1200" dirty="0">
                <a:solidFill>
                  <a:schemeClr val="tx1"/>
                </a:solidFill>
              </a:rPr>
              <a:t>2.  Save &amp; Exit</a:t>
            </a:r>
          </a:p>
          <a:p>
            <a:pPr algn="l" eaLnBrk="1" hangingPunct="1"/>
            <a:r>
              <a:rPr lang="en-US" sz="1200" dirty="0">
                <a:solidFill>
                  <a:schemeClr val="tx1"/>
                </a:solidFill>
              </a:rPr>
              <a:t>3.  Discard &amp; Exit</a:t>
            </a:r>
          </a:p>
        </p:txBody>
      </p:sp>
      <p:cxnSp>
        <p:nvCxnSpPr>
          <p:cNvPr id="9" name="Straight Arrow Connector 8"/>
          <p:cNvCxnSpPr/>
          <p:nvPr/>
        </p:nvCxnSpPr>
        <p:spPr bwMode="auto">
          <a:xfrm flipH="1">
            <a:off x="2686050" y="4791075"/>
            <a:ext cx="1633538" cy="68580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bwMode="auto">
          <a:xfrm flipV="1">
            <a:off x="5348288" y="4440238"/>
            <a:ext cx="471487" cy="51117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flipV="1">
            <a:off x="5492750" y="4857750"/>
            <a:ext cx="327025" cy="27622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0428" name="TextBox 17"/>
          <p:cNvSpPr txBox="1">
            <a:spLocks noChangeArrowheads="1"/>
          </p:cNvSpPr>
          <p:nvPr/>
        </p:nvSpPr>
        <p:spPr bwMode="auto">
          <a:xfrm>
            <a:off x="4221163" y="4465638"/>
            <a:ext cx="1271587" cy="20955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Three Options</a:t>
            </a:r>
            <a:r>
              <a:rPr lang="en-US" sz="1400" dirty="0">
                <a:solidFill>
                  <a:schemeClr val="tx1"/>
                </a:solidFill>
              </a:rPr>
              <a:t>:</a:t>
            </a:r>
          </a:p>
        </p:txBody>
      </p:sp>
      <p:sp>
        <p:nvSpPr>
          <p:cNvPr id="60429" name="TextBox 23"/>
          <p:cNvSpPr txBox="1">
            <a:spLocks noChangeArrowheads="1"/>
          </p:cNvSpPr>
          <p:nvPr/>
        </p:nvSpPr>
        <p:spPr bwMode="auto">
          <a:xfrm>
            <a:off x="3727450" y="41560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endParaRPr lang="en-US" dirty="0"/>
          </a:p>
        </p:txBody>
      </p:sp>
      <p:sp>
        <p:nvSpPr>
          <p:cNvPr id="60430" name="TextBox 24"/>
          <p:cNvSpPr txBox="1">
            <a:spLocks noChangeArrowheads="1"/>
          </p:cNvSpPr>
          <p:nvPr/>
        </p:nvSpPr>
        <p:spPr bwMode="auto">
          <a:xfrm>
            <a:off x="4476750" y="4695825"/>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endParaRPr lang="en-US" dirty="0"/>
          </a:p>
        </p:txBody>
      </p:sp>
      <p:sp>
        <p:nvSpPr>
          <p:cNvPr id="60431" name="TextBox 25"/>
          <p:cNvSpPr txBox="1">
            <a:spLocks noChangeArrowheads="1"/>
          </p:cNvSpPr>
          <p:nvPr/>
        </p:nvSpPr>
        <p:spPr bwMode="auto">
          <a:xfrm>
            <a:off x="4476750" y="4592122"/>
            <a:ext cx="641350" cy="369332"/>
          </a:xfrm>
          <a:prstGeom prst="rect">
            <a:avLst/>
          </a:prstGeom>
          <a:noFill/>
          <a:ln>
            <a:noFill/>
          </a:ln>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87494" y="572706"/>
            <a:ext cx="6629400" cy="630237"/>
          </a:xfrm>
        </p:spPr>
        <p:txBody>
          <a:bodyPr>
            <a:normAutofit/>
          </a:bodyPr>
          <a:lstStyle/>
          <a:p>
            <a:r>
              <a:rPr lang="en-US" sz="2800" dirty="0">
                <a:latin typeface="Georgia" panose="02040502050405020303" pitchFamily="18" charset="0"/>
                <a:cs typeface="Arial" pitchFamily="34" charset="0"/>
              </a:rPr>
              <a:t>Assessment Complete</a:t>
            </a:r>
          </a:p>
        </p:txBody>
      </p:sp>
      <p:sp>
        <p:nvSpPr>
          <p:cNvPr id="6144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BB43B8A-A20B-406E-92CB-C75F48727360}" type="slidenum">
              <a:rPr lang="en-US" smtClean="0">
                <a:solidFill>
                  <a:schemeClr val="tx1"/>
                </a:solidFill>
              </a:rPr>
              <a:pPr eaLnBrk="1" hangingPunct="1"/>
              <a:t>44</a:t>
            </a:fld>
            <a:endParaRPr lang="en-US" dirty="0" smtClean="0">
              <a:solidFill>
                <a:schemeClr val="tx1"/>
              </a:solidFill>
            </a:endParaRP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6238"/>
            <a:ext cx="7896225" cy="4778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5" name="TextBox 1"/>
          <p:cNvSpPr txBox="1">
            <a:spLocks noChangeArrowheads="1"/>
          </p:cNvSpPr>
          <p:nvPr/>
        </p:nvSpPr>
        <p:spPr bwMode="auto">
          <a:xfrm>
            <a:off x="4722813" y="4421188"/>
            <a:ext cx="3252787"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b="1" dirty="0">
                <a:solidFill>
                  <a:srgbClr val="FF0000"/>
                </a:solidFill>
              </a:rPr>
              <a:t>NOTE:  </a:t>
            </a:r>
            <a:r>
              <a:rPr lang="en-US" sz="1200" dirty="0">
                <a:solidFill>
                  <a:srgbClr val="FF0000"/>
                </a:solidFill>
              </a:rPr>
              <a:t>You will need to wait until the Production site is updated </a:t>
            </a:r>
            <a:r>
              <a:rPr lang="en-US" sz="1200" dirty="0" smtClean="0">
                <a:solidFill>
                  <a:srgbClr val="FF0000"/>
                </a:solidFill>
              </a:rPr>
              <a:t>(48 </a:t>
            </a:r>
            <a:r>
              <a:rPr lang="en-US" sz="1200" dirty="0">
                <a:solidFill>
                  <a:srgbClr val="FF0000"/>
                </a:solidFill>
              </a:rPr>
              <a:t>minutes after the hour) to view results of questionnaire response.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9319" y="1638300"/>
            <a:ext cx="7459101" cy="4654441"/>
          </a:xfrm>
          <a:prstGeom prst="rect">
            <a:avLst/>
          </a:prstGeom>
        </p:spPr>
      </p:pic>
      <p:sp>
        <p:nvSpPr>
          <p:cNvPr id="47106" name="Title 1"/>
          <p:cNvSpPr>
            <a:spLocks noGrp="1"/>
          </p:cNvSpPr>
          <p:nvPr>
            <p:ph type="title"/>
          </p:nvPr>
        </p:nvSpPr>
        <p:spPr>
          <a:xfrm>
            <a:off x="465460" y="572706"/>
            <a:ext cx="6629400" cy="630237"/>
          </a:xfrm>
        </p:spPr>
        <p:txBody>
          <a:bodyPr>
            <a:normAutofit/>
          </a:bodyPr>
          <a:lstStyle/>
          <a:p>
            <a:r>
              <a:rPr lang="en-US" sz="2800" dirty="0" smtClean="0">
                <a:latin typeface="Georgia" panose="02040502050405020303" pitchFamily="18" charset="0"/>
                <a:cs typeface="Arial" pitchFamily="34" charset="0"/>
              </a:rPr>
              <a:t>Validate Proposal Responses</a:t>
            </a:r>
            <a:endParaRPr lang="en-US" sz="2800" dirty="0">
              <a:latin typeface="Georgia" panose="02040502050405020303" pitchFamily="18" charset="0"/>
              <a:cs typeface="Arial" pitchFamily="34" charset="0"/>
            </a:endParaRPr>
          </a:p>
        </p:txBody>
      </p:sp>
      <p:sp>
        <p:nvSpPr>
          <p:cNvPr id="4710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AA768A6-55BC-4F50-95AB-26C002ABDD2D}" type="slidenum">
              <a:rPr lang="en-US" smtClean="0">
                <a:solidFill>
                  <a:schemeClr val="tx1"/>
                </a:solidFill>
                <a:latin typeface="+mj-lt"/>
              </a:rPr>
              <a:pPr eaLnBrk="1" hangingPunct="1"/>
              <a:t>45</a:t>
            </a:fld>
            <a:endParaRPr lang="en-US" dirty="0" smtClean="0">
              <a:solidFill>
                <a:schemeClr val="tx1"/>
              </a:solidFill>
              <a:latin typeface="+mj-lt"/>
            </a:endParaRPr>
          </a:p>
        </p:txBody>
      </p:sp>
      <p:sp>
        <p:nvSpPr>
          <p:cNvPr id="5" name="TextBox 4"/>
          <p:cNvSpPr txBox="1">
            <a:spLocks noChangeArrowheads="1"/>
          </p:cNvSpPr>
          <p:nvPr/>
        </p:nvSpPr>
        <p:spPr bwMode="auto">
          <a:xfrm>
            <a:off x="660921" y="3136412"/>
            <a:ext cx="2238375" cy="393104"/>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Dashboards, and then PPM </a:t>
            </a:r>
          </a:p>
        </p:txBody>
      </p:sp>
      <p:sp>
        <p:nvSpPr>
          <p:cNvPr id="7" name="TextBox 6"/>
          <p:cNvSpPr txBox="1">
            <a:spLocks noChangeArrowheads="1"/>
          </p:cNvSpPr>
          <p:nvPr/>
        </p:nvSpPr>
        <p:spPr bwMode="auto">
          <a:xfrm>
            <a:off x="3869377" y="2201806"/>
            <a:ext cx="1905000" cy="39359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Select the Project Proposal Tab</a:t>
            </a:r>
          </a:p>
        </p:txBody>
      </p:sp>
      <p:cxnSp>
        <p:nvCxnSpPr>
          <p:cNvPr id="9" name="Straight Arrow Connector 8"/>
          <p:cNvCxnSpPr/>
          <p:nvPr/>
        </p:nvCxnSpPr>
        <p:spPr bwMode="auto">
          <a:xfrm flipH="1" flipV="1">
            <a:off x="2726108" y="2288793"/>
            <a:ext cx="1143269" cy="7771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1" name="TextBox 10"/>
          <p:cNvSpPr txBox="1">
            <a:spLocks noChangeArrowheads="1"/>
          </p:cNvSpPr>
          <p:nvPr/>
        </p:nvSpPr>
        <p:spPr bwMode="auto">
          <a:xfrm>
            <a:off x="4777457" y="3452286"/>
            <a:ext cx="2563380" cy="35736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3. Select Project and then your project from drop down</a:t>
            </a:r>
          </a:p>
        </p:txBody>
      </p:sp>
      <p:cxnSp>
        <p:nvCxnSpPr>
          <p:cNvPr id="13" name="Straight Arrow Connector 12"/>
          <p:cNvCxnSpPr/>
          <p:nvPr/>
        </p:nvCxnSpPr>
        <p:spPr bwMode="auto">
          <a:xfrm flipH="1" flipV="1">
            <a:off x="2513380" y="2518638"/>
            <a:ext cx="2264077" cy="1104779"/>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cxnSp>
        <p:nvCxnSpPr>
          <p:cNvPr id="4" name="Straight Arrow Connector 3"/>
          <p:cNvCxnSpPr>
            <a:stCxn id="5" idx="0"/>
          </p:cNvCxnSpPr>
          <p:nvPr/>
        </p:nvCxnSpPr>
        <p:spPr bwMode="auto">
          <a:xfrm flipH="1" flipV="1">
            <a:off x="1236925" y="1854437"/>
            <a:ext cx="543184" cy="128197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7"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76477" y="572706"/>
            <a:ext cx="6629400" cy="630237"/>
          </a:xfrm>
        </p:spPr>
        <p:txBody>
          <a:bodyPr>
            <a:normAutofit/>
          </a:bodyPr>
          <a:lstStyle/>
          <a:p>
            <a:r>
              <a:rPr lang="en-US" sz="2800" dirty="0">
                <a:latin typeface="Georgia" panose="02040502050405020303" pitchFamily="18" charset="0"/>
                <a:cs typeface="Arial" pitchFamily="34" charset="0"/>
              </a:rPr>
              <a:t>View Proposal</a:t>
            </a:r>
          </a:p>
        </p:txBody>
      </p:sp>
      <p:sp>
        <p:nvSpPr>
          <p:cNvPr id="481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45B4714-BD73-4FAE-9A8B-9D12070A9BFB}" type="slidenum">
              <a:rPr lang="en-US" smtClean="0">
                <a:solidFill>
                  <a:schemeClr val="tx1"/>
                </a:solidFill>
                <a:latin typeface="+mj-lt"/>
              </a:rPr>
              <a:pPr eaLnBrk="1" hangingPunct="1"/>
              <a:t>46</a:t>
            </a:fld>
            <a:endParaRPr lang="en-US" dirty="0" smtClean="0">
              <a:solidFill>
                <a:schemeClr val="tx1"/>
              </a:solidFill>
              <a:latin typeface="+mj-lt"/>
            </a:endParaRPr>
          </a:p>
        </p:txBody>
      </p:sp>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4650"/>
            <a:ext cx="8012112" cy="47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2049462" y="2965448"/>
            <a:ext cx="5926137" cy="819152"/>
          </a:xfrm>
          <a:prstGeom prst="ellipse">
            <a:avLst/>
          </a:prstGeom>
          <a:solidFill>
            <a:srgbClr val="FFFF00">
              <a:alpha val="30196"/>
            </a:srgbClr>
          </a:solidFill>
          <a:ln w="9525" cap="flat" cmpd="sng" algn="ctr">
            <a:solidFill>
              <a:schemeClr val="tx1"/>
            </a:solidFill>
            <a:prstDash val="sys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TA PPM Dashboard Video 1 .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569912" y="1638300"/>
            <a:ext cx="7816427" cy="4396740"/>
          </a:xfrm>
          <a:prstGeom prst="rect">
            <a:avLst/>
          </a:prstGeom>
        </p:spPr>
      </p:pic>
      <p:sp>
        <p:nvSpPr>
          <p:cNvPr id="62466" name="Title 1"/>
          <p:cNvSpPr>
            <a:spLocks noGrp="1"/>
          </p:cNvSpPr>
          <p:nvPr>
            <p:ph type="title"/>
          </p:nvPr>
        </p:nvSpPr>
        <p:spPr>
          <a:xfrm>
            <a:off x="443426" y="550708"/>
            <a:ext cx="6629400" cy="671512"/>
          </a:xfrm>
        </p:spPr>
        <p:txBody>
          <a:bodyPr>
            <a:normAutofit/>
          </a:bodyPr>
          <a:lstStyle/>
          <a:p>
            <a:r>
              <a:rPr lang="en-US" sz="2800" dirty="0">
                <a:latin typeface="Georgia" panose="02040502050405020303" pitchFamily="18" charset="0"/>
              </a:rPr>
              <a:t>Review PPM Dashboard </a:t>
            </a:r>
            <a:r>
              <a:rPr lang="en-US" sz="3100" dirty="0">
                <a:latin typeface="Georgia" panose="02040502050405020303" pitchFamily="18" charset="0"/>
              </a:rPr>
              <a:t>- </a:t>
            </a:r>
            <a:r>
              <a:rPr lang="en-US" sz="2400" dirty="0">
                <a:solidFill>
                  <a:srgbClr val="0070C0"/>
                </a:solidFill>
                <a:latin typeface="Georgia" panose="02040502050405020303" pitchFamily="18" charset="0"/>
              </a:rPr>
              <a:t>Video</a:t>
            </a:r>
          </a:p>
        </p:txBody>
      </p:sp>
      <p:sp>
        <p:nvSpPr>
          <p:cNvPr id="62468"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AD19CCA-A9F4-493F-927A-10C1C0555205}" type="slidenum">
              <a:rPr lang="en-US" smtClean="0">
                <a:solidFill>
                  <a:schemeClr val="tx1"/>
                </a:solidFill>
                <a:latin typeface="+mj-lt"/>
              </a:rPr>
              <a:pPr eaLnBrk="1" hangingPunct="1"/>
              <a:t>47</a:t>
            </a:fld>
            <a:endParaRPr lang="en-US" dirty="0" smtClean="0">
              <a:solidFill>
                <a:schemeClr val="tx1"/>
              </a:solidFill>
              <a:latin typeface="+mj-lt"/>
            </a:endParaRPr>
          </a:p>
        </p:txBody>
      </p:sp>
      <p:pic>
        <p:nvPicPr>
          <p:cNvPr id="1044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464" y="1638300"/>
            <a:ext cx="7999321"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9913" y="1638300"/>
            <a:ext cx="7899400" cy="4899224"/>
          </a:xfrm>
          <a:prstGeom prst="rect">
            <a:avLst/>
          </a:prstGeom>
        </p:spPr>
      </p:pic>
      <p:sp>
        <p:nvSpPr>
          <p:cNvPr id="63490" name="Title 1"/>
          <p:cNvSpPr>
            <a:spLocks noGrp="1"/>
          </p:cNvSpPr>
          <p:nvPr>
            <p:ph type="title"/>
          </p:nvPr>
        </p:nvSpPr>
        <p:spPr>
          <a:xfrm>
            <a:off x="443426" y="572706"/>
            <a:ext cx="6629400" cy="630237"/>
          </a:xfrm>
        </p:spPr>
        <p:txBody>
          <a:bodyPr>
            <a:normAutofit/>
          </a:bodyPr>
          <a:lstStyle/>
          <a:p>
            <a:r>
              <a:rPr lang="en-US" sz="2800" dirty="0">
                <a:latin typeface="Georgia" panose="02040502050405020303" pitchFamily="18" charset="0"/>
                <a:cs typeface="Arial" pitchFamily="34" charset="0"/>
              </a:rPr>
              <a:t>PPM Dashboard</a:t>
            </a:r>
          </a:p>
        </p:txBody>
      </p:sp>
      <p:sp>
        <p:nvSpPr>
          <p:cNvPr id="6349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138AAF0-DDD4-4FC4-92F0-CEEA1853AF61}" type="slidenum">
              <a:rPr lang="en-US" smtClean="0">
                <a:solidFill>
                  <a:schemeClr val="tx1"/>
                </a:solidFill>
                <a:latin typeface="+mj-lt"/>
              </a:rPr>
              <a:pPr eaLnBrk="1" hangingPunct="1"/>
              <a:t>48</a:t>
            </a:fld>
            <a:endParaRPr lang="en-US" dirty="0" smtClean="0">
              <a:solidFill>
                <a:schemeClr val="tx1"/>
              </a:solidFill>
              <a:latin typeface="+mj-lt"/>
            </a:endParaRPr>
          </a:p>
        </p:txBody>
      </p:sp>
      <p:sp>
        <p:nvSpPr>
          <p:cNvPr id="2" name="TextBox 1"/>
          <p:cNvSpPr txBox="1">
            <a:spLocks noChangeArrowheads="1"/>
          </p:cNvSpPr>
          <p:nvPr/>
        </p:nvSpPr>
        <p:spPr bwMode="auto">
          <a:xfrm>
            <a:off x="569914" y="2855079"/>
            <a:ext cx="2474913" cy="231386"/>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Dashboards, PPM</a:t>
            </a:r>
          </a:p>
        </p:txBody>
      </p:sp>
      <p:cxnSp>
        <p:nvCxnSpPr>
          <p:cNvPr id="4" name="Straight Arrow Connector 3"/>
          <p:cNvCxnSpPr/>
          <p:nvPr/>
        </p:nvCxnSpPr>
        <p:spPr bwMode="auto">
          <a:xfrm flipH="1" flipV="1">
            <a:off x="1143000" y="1892300"/>
            <a:ext cx="664371" cy="96277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a:spLocks noChangeArrowheads="1"/>
          </p:cNvSpPr>
          <p:nvPr/>
        </p:nvSpPr>
        <p:spPr bwMode="auto">
          <a:xfrm>
            <a:off x="3375138" y="3740497"/>
            <a:ext cx="2913063" cy="231386"/>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Click on Proposal Validation Tab</a:t>
            </a:r>
          </a:p>
        </p:txBody>
      </p:sp>
      <p:pic>
        <p:nvPicPr>
          <p:cNvPr id="8" name="Picture 7"/>
          <p:cNvPicPr>
            <a:picLocks noChangeAspect="1"/>
          </p:cNvPicPr>
          <p:nvPr/>
        </p:nvPicPr>
        <p:blipFill>
          <a:blip r:embed="rId4"/>
          <a:stretch>
            <a:fillRect/>
          </a:stretch>
        </p:blipFill>
        <p:spPr>
          <a:xfrm>
            <a:off x="1755775" y="3086465"/>
            <a:ext cx="5629275" cy="3286125"/>
          </a:xfrm>
          <a:prstGeom prst="rect">
            <a:avLst/>
          </a:prstGeom>
        </p:spPr>
      </p:pic>
      <p:cxnSp>
        <p:nvCxnSpPr>
          <p:cNvPr id="7" name="Straight Arrow Connector 6"/>
          <p:cNvCxnSpPr/>
          <p:nvPr/>
        </p:nvCxnSpPr>
        <p:spPr bwMode="auto">
          <a:xfrm flipH="1" flipV="1">
            <a:off x="3253698" y="2347187"/>
            <a:ext cx="1380215" cy="92941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4657725" y="3160098"/>
            <a:ext cx="2579349" cy="307777"/>
          </a:xfrm>
          <a:prstGeom prst="rect">
            <a:avLst/>
          </a:prstGeom>
          <a:solidFill>
            <a:srgbClr val="CCFF33"/>
          </a:solidFill>
        </p:spPr>
        <p:txBody>
          <a:bodyPr wrap="square" rtlCol="0">
            <a:spAutoFit/>
          </a:bodyPr>
          <a:lstStyle/>
          <a:p>
            <a:pPr algn="l"/>
            <a:r>
              <a:rPr lang="en-US" sz="1400" dirty="0" smtClean="0">
                <a:solidFill>
                  <a:schemeClr val="tx1"/>
                </a:solidFill>
              </a:rPr>
              <a:t>2. Select Proposal Validation</a:t>
            </a:r>
            <a:endParaRPr lang="en-US" sz="1400" dirty="0">
              <a:solidFill>
                <a:schemeClr val="tx1"/>
              </a:solidFill>
            </a:endParaRPr>
          </a:p>
        </p:txBody>
      </p:sp>
    </p:spTree>
    <p:extLst>
      <p:ext uri="{BB962C8B-B14F-4D97-AF65-F5344CB8AC3E}">
        <p14:creationId xmlns:p14="http://schemas.microsoft.com/office/powerpoint/2010/main" val="415726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50"/>
            <a:ext cx="7899399"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4" name="Title 1"/>
          <p:cNvSpPr>
            <a:spLocks noGrp="1"/>
          </p:cNvSpPr>
          <p:nvPr>
            <p:ph type="title"/>
          </p:nvPr>
        </p:nvSpPr>
        <p:spPr>
          <a:xfrm>
            <a:off x="476477" y="572706"/>
            <a:ext cx="6629400" cy="630237"/>
          </a:xfrm>
        </p:spPr>
        <p:txBody>
          <a:bodyPr>
            <a:normAutofit/>
          </a:bodyPr>
          <a:lstStyle/>
          <a:p>
            <a:r>
              <a:rPr lang="en-US" sz="2800" dirty="0">
                <a:latin typeface="Georgia" panose="02040502050405020303" pitchFamily="18" charset="0"/>
                <a:cs typeface="Arial" pitchFamily="34" charset="0"/>
              </a:rPr>
              <a:t>Validate Results</a:t>
            </a:r>
          </a:p>
        </p:txBody>
      </p:sp>
      <p:sp>
        <p:nvSpPr>
          <p:cNvPr id="6451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F9F90F6-5BAD-470B-A7A3-18BC67573A54}" type="slidenum">
              <a:rPr lang="en-US" smtClean="0">
                <a:solidFill>
                  <a:schemeClr val="tx1"/>
                </a:solidFill>
                <a:latin typeface="+mj-lt"/>
              </a:rPr>
              <a:pPr eaLnBrk="1" hangingPunct="1"/>
              <a:t>49</a:t>
            </a:fld>
            <a:endParaRPr lang="en-US" dirty="0" smtClean="0">
              <a:solidFill>
                <a:schemeClr val="tx1"/>
              </a:solidFill>
              <a:latin typeface="+mj-lt"/>
            </a:endParaRPr>
          </a:p>
        </p:txBody>
      </p:sp>
      <p:sp>
        <p:nvSpPr>
          <p:cNvPr id="2" name="TextBox 1"/>
          <p:cNvSpPr txBox="1">
            <a:spLocks noChangeArrowheads="1"/>
          </p:cNvSpPr>
          <p:nvPr/>
        </p:nvSpPr>
        <p:spPr bwMode="auto">
          <a:xfrm>
            <a:off x="4476214" y="2606563"/>
            <a:ext cx="1538287" cy="1905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Project</a:t>
            </a:r>
          </a:p>
        </p:txBody>
      </p:sp>
      <p:cxnSp>
        <p:nvCxnSpPr>
          <p:cNvPr id="4" name="Straight Arrow Connector 3"/>
          <p:cNvCxnSpPr>
            <a:stCxn id="2" idx="1"/>
          </p:cNvCxnSpPr>
          <p:nvPr/>
        </p:nvCxnSpPr>
        <p:spPr bwMode="auto">
          <a:xfrm flipH="1" flipV="1">
            <a:off x="3851601" y="2649426"/>
            <a:ext cx="624613" cy="5238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a:spLocks noChangeArrowheads="1"/>
          </p:cNvSpPr>
          <p:nvPr/>
        </p:nvSpPr>
        <p:spPr bwMode="auto">
          <a:xfrm>
            <a:off x="1816426" y="4527550"/>
            <a:ext cx="2035175" cy="1905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Check Overall Score</a:t>
            </a:r>
          </a:p>
        </p:txBody>
      </p:sp>
      <p:cxnSp>
        <p:nvCxnSpPr>
          <p:cNvPr id="9" name="Straight Arrow Connector 8"/>
          <p:cNvCxnSpPr>
            <a:stCxn id="7" idx="0"/>
          </p:cNvCxnSpPr>
          <p:nvPr/>
        </p:nvCxnSpPr>
        <p:spPr bwMode="auto">
          <a:xfrm flipH="1" flipV="1">
            <a:off x="2361825" y="3757641"/>
            <a:ext cx="449704" cy="76990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3" name="TextBox 12"/>
          <p:cNvSpPr txBox="1">
            <a:spLocks noChangeArrowheads="1"/>
          </p:cNvSpPr>
          <p:nvPr/>
        </p:nvSpPr>
        <p:spPr bwMode="auto">
          <a:xfrm>
            <a:off x="5484298" y="4285636"/>
            <a:ext cx="1862137" cy="432414"/>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3. Verify </a:t>
            </a:r>
            <a:r>
              <a:rPr lang="en-US" sz="1400" dirty="0" smtClean="0">
                <a:solidFill>
                  <a:schemeClr val="tx1"/>
                </a:solidFill>
              </a:rPr>
              <a:t>Attachment. (Business Case)</a:t>
            </a:r>
            <a:endParaRPr lang="en-US" sz="1400" dirty="0">
              <a:solidFill>
                <a:schemeClr val="tx1"/>
              </a:solidFill>
            </a:endParaRPr>
          </a:p>
        </p:txBody>
      </p:sp>
      <p:cxnSp>
        <p:nvCxnSpPr>
          <p:cNvPr id="15" name="Straight Arrow Connector 14"/>
          <p:cNvCxnSpPr>
            <a:stCxn id="13" idx="0"/>
          </p:cNvCxnSpPr>
          <p:nvPr/>
        </p:nvCxnSpPr>
        <p:spPr bwMode="auto">
          <a:xfrm flipH="1" flipV="1">
            <a:off x="6090937" y="3757641"/>
            <a:ext cx="324430" cy="52799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6" name="TextBox 15"/>
          <p:cNvSpPr txBox="1">
            <a:spLocks noChangeArrowheads="1"/>
          </p:cNvSpPr>
          <p:nvPr/>
        </p:nvSpPr>
        <p:spPr bwMode="auto">
          <a:xfrm>
            <a:off x="7018337" y="5113319"/>
            <a:ext cx="1450975" cy="52228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4. Confirm Due Diligence Score</a:t>
            </a:r>
          </a:p>
        </p:txBody>
      </p:sp>
      <p:cxnSp>
        <p:nvCxnSpPr>
          <p:cNvPr id="18" name="Straight Arrow Connector 17"/>
          <p:cNvCxnSpPr/>
          <p:nvPr/>
        </p:nvCxnSpPr>
        <p:spPr bwMode="auto">
          <a:xfrm flipV="1">
            <a:off x="7743824" y="3757641"/>
            <a:ext cx="315447" cy="138001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9" name="TextBox 18"/>
          <p:cNvSpPr txBox="1">
            <a:spLocks noChangeArrowheads="1"/>
          </p:cNvSpPr>
          <p:nvPr/>
        </p:nvSpPr>
        <p:spPr bwMode="auto">
          <a:xfrm>
            <a:off x="5588279" y="6202362"/>
            <a:ext cx="1654175" cy="211138"/>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5. Exit Dashboard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3"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ase">
              <a:spcAft>
                <a:spcPct val="0"/>
              </a:spcAft>
            </a:pPr>
            <a:r>
              <a:rPr lang="en-US" sz="2800" dirty="0">
                <a:latin typeface="Georgia" panose="02040502050405020303" pitchFamily="18" charset="0"/>
                <a:ea typeface="+mn-ea"/>
                <a:cs typeface="+mn-cs"/>
              </a:rPr>
              <a:t>Training Index</a:t>
            </a:r>
          </a:p>
        </p:txBody>
      </p:sp>
      <p:sp>
        <p:nvSpPr>
          <p:cNvPr id="3" name="Content Placeholder 2"/>
          <p:cNvSpPr>
            <a:spLocks noGrp="1"/>
          </p:cNvSpPr>
          <p:nvPr>
            <p:ph idx="1"/>
          </p:nvPr>
        </p:nvSpPr>
        <p:spPr/>
        <p:txBody>
          <a:bodyPr>
            <a:normAutofit/>
          </a:bodyPr>
          <a:lstStyle/>
          <a:p>
            <a:pPr>
              <a:spcAft>
                <a:spcPts val="600"/>
              </a:spcAft>
            </a:pPr>
            <a:r>
              <a:rPr lang="en-US" dirty="0" smtClean="0">
                <a:latin typeface="Georgia" panose="02040502050405020303" pitchFamily="18" charset="0"/>
              </a:rPr>
              <a:t>PPM Slides 			6-64</a:t>
            </a:r>
          </a:p>
          <a:p>
            <a:pPr>
              <a:spcAft>
                <a:spcPts val="600"/>
              </a:spcAft>
            </a:pPr>
            <a:r>
              <a:rPr lang="en-US" dirty="0" smtClean="0">
                <a:latin typeface="Georgia" panose="02040502050405020303" pitchFamily="18" charset="0"/>
              </a:rPr>
              <a:t>Adding Resources		22</a:t>
            </a:r>
          </a:p>
          <a:p>
            <a:pPr>
              <a:spcAft>
                <a:spcPts val="600"/>
              </a:spcAft>
            </a:pPr>
            <a:r>
              <a:rPr lang="en-US" dirty="0" smtClean="0">
                <a:latin typeface="Georgia" panose="02040502050405020303" pitchFamily="18" charset="0"/>
              </a:rPr>
              <a:t>Scheduling a Questionnaire	32</a:t>
            </a:r>
          </a:p>
          <a:p>
            <a:pPr>
              <a:spcAft>
                <a:spcPts val="600"/>
              </a:spcAft>
            </a:pPr>
            <a:r>
              <a:rPr lang="en-US" dirty="0" smtClean="0">
                <a:latin typeface="Georgia" panose="02040502050405020303" pitchFamily="18" charset="0"/>
              </a:rPr>
              <a:t>APO Slides			65-109</a:t>
            </a:r>
          </a:p>
          <a:p>
            <a:pPr>
              <a:spcAft>
                <a:spcPts val="600"/>
              </a:spcAft>
            </a:pPr>
            <a:r>
              <a:rPr lang="en-US" dirty="0" smtClean="0">
                <a:latin typeface="Georgia" panose="02040502050405020303" pitchFamily="18" charset="0"/>
              </a:rPr>
              <a:t>Issues				68</a:t>
            </a:r>
          </a:p>
          <a:p>
            <a:pPr>
              <a:spcAft>
                <a:spcPts val="600"/>
              </a:spcAft>
            </a:pPr>
            <a:r>
              <a:rPr lang="en-US" dirty="0" smtClean="0">
                <a:latin typeface="Georgia" panose="02040502050405020303" pitchFamily="18" charset="0"/>
              </a:rPr>
              <a:t>Risks				81</a:t>
            </a:r>
          </a:p>
          <a:p>
            <a:pPr>
              <a:spcAft>
                <a:spcPts val="600"/>
              </a:spcAft>
            </a:pPr>
            <a:r>
              <a:rPr lang="en-US" dirty="0">
                <a:latin typeface="Georgia" panose="02040502050405020303" pitchFamily="18" charset="0"/>
              </a:rPr>
              <a:t>Stage Gate </a:t>
            </a:r>
            <a:r>
              <a:rPr lang="en-US" dirty="0" smtClean="0">
                <a:latin typeface="Georgia" panose="02040502050405020303" pitchFamily="18" charset="0"/>
              </a:rPr>
              <a:t>Reviews</a:t>
            </a:r>
            <a:r>
              <a:rPr lang="en-US" dirty="0">
                <a:latin typeface="Georgia" panose="02040502050405020303" pitchFamily="18" charset="0"/>
              </a:rPr>
              <a:t>		</a:t>
            </a:r>
            <a:r>
              <a:rPr lang="en-US" dirty="0" smtClean="0">
                <a:latin typeface="Georgia" panose="02040502050405020303" pitchFamily="18" charset="0"/>
              </a:rPr>
              <a:t>94</a:t>
            </a:r>
          </a:p>
          <a:p>
            <a:pPr>
              <a:spcAft>
                <a:spcPts val="600"/>
              </a:spcAft>
            </a:pPr>
            <a:r>
              <a:rPr lang="en-US" dirty="0" smtClean="0">
                <a:latin typeface="Georgia" panose="02040502050405020303" pitchFamily="18" charset="0"/>
              </a:rPr>
              <a:t>Critical Panel			107</a:t>
            </a:r>
            <a:r>
              <a:rPr lang="en-US" dirty="0">
                <a:latin typeface="Georgia" panose="02040502050405020303" pitchFamily="18" charset="0"/>
              </a:rPr>
              <a:t>	</a:t>
            </a:r>
            <a:r>
              <a:rPr lang="en-US" sz="1800" dirty="0" smtClean="0">
                <a:latin typeface="Georgia" panose="02040502050405020303" pitchFamily="18" charset="0"/>
              </a:rPr>
              <a:t>		</a:t>
            </a:r>
            <a:endParaRPr lang="en-US" sz="1800" dirty="0">
              <a:latin typeface="Georgia" panose="02040502050405020303" pitchFamily="18" charset="0"/>
            </a:endParaRPr>
          </a:p>
        </p:txBody>
      </p:sp>
      <p:sp>
        <p:nvSpPr>
          <p:cNvPr id="5" name="Slide Number Placeholder 4"/>
          <p:cNvSpPr>
            <a:spLocks noGrp="1"/>
          </p:cNvSpPr>
          <p:nvPr>
            <p:ph type="sldNum" sz="quarter" idx="12"/>
          </p:nvPr>
        </p:nvSpPr>
        <p:spPr/>
        <p:txBody>
          <a:bodyPr/>
          <a:lstStyle/>
          <a:p>
            <a:fld id="{B23CBF67-A91B-4536-BE1C-654C04EB6CFF}" type="slidenum">
              <a:rPr lang="en-US" smtClean="0"/>
              <a:t>5</a:t>
            </a:fld>
            <a:endParaRPr lang="en-US" dirty="0"/>
          </a:p>
        </p:txBody>
      </p:sp>
    </p:spTree>
    <p:extLst>
      <p:ext uri="{BB962C8B-B14F-4D97-AF65-F5344CB8AC3E}">
        <p14:creationId xmlns:p14="http://schemas.microsoft.com/office/powerpoint/2010/main" val="16548311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TA PPM Dashboard Video 2 .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69913" y="1562541"/>
            <a:ext cx="7920038" cy="4525963"/>
          </a:xfrm>
        </p:spPr>
      </p:pic>
      <p:sp>
        <p:nvSpPr>
          <p:cNvPr id="2" name="Title 1"/>
          <p:cNvSpPr>
            <a:spLocks noGrp="1"/>
          </p:cNvSpPr>
          <p:nvPr>
            <p:ph type="title"/>
          </p:nvPr>
        </p:nvSpPr>
        <p:spPr>
          <a:xfrm>
            <a:off x="476477" y="600502"/>
            <a:ext cx="6629400" cy="573206"/>
          </a:xfrm>
        </p:spPr>
        <p:txBody>
          <a:bodyPr>
            <a:normAutofit/>
          </a:bodyPr>
          <a:lstStyle/>
          <a:p>
            <a:r>
              <a:rPr lang="en-US" sz="2800" dirty="0">
                <a:latin typeface="Georgia" panose="02040502050405020303" pitchFamily="18" charset="0"/>
              </a:rPr>
              <a:t>Validate Results </a:t>
            </a:r>
            <a:r>
              <a:rPr lang="en-US" sz="3100" dirty="0">
                <a:latin typeface="Georgia" panose="02040502050405020303" pitchFamily="18" charset="0"/>
              </a:rPr>
              <a:t>- </a:t>
            </a:r>
            <a:r>
              <a:rPr lang="en-US" sz="2400" dirty="0">
                <a:solidFill>
                  <a:srgbClr val="0070C0"/>
                </a:solidFill>
                <a:latin typeface="Georgia" panose="02040502050405020303" pitchFamily="18" charset="0"/>
              </a:rPr>
              <a:t>Video </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50</a:t>
            </a:fld>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913" y="1539523"/>
            <a:ext cx="8032220" cy="4572000"/>
          </a:xfrm>
          <a:prstGeom prst="rect">
            <a:avLst/>
          </a:prstGeom>
        </p:spPr>
      </p:pic>
    </p:spTree>
    <p:extLst>
      <p:ext uri="{BB962C8B-B14F-4D97-AF65-F5344CB8AC3E}">
        <p14:creationId xmlns:p14="http://schemas.microsoft.com/office/powerpoint/2010/main" val="238135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00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1000"/>
                            </p:stCondLst>
                            <p:childTnLst>
                              <p:par>
                                <p:cTn id="8" presetID="2" presetClass="mediacall" presetSubtype="0" fill="hold" nodeType="afterEffect">
                                  <p:stCondLst>
                                    <p:cond delay="0"/>
                                  </p:stCondLst>
                                  <p:childTnLst>
                                    <p:cmd type="call" cmd="togglePause">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65460" y="601412"/>
            <a:ext cx="7162800" cy="569626"/>
          </a:xfrm>
        </p:spPr>
        <p:txBody>
          <a:bodyPr>
            <a:normAutofit/>
          </a:bodyPr>
          <a:lstStyle/>
          <a:p>
            <a:r>
              <a:rPr lang="en-US" sz="2800" dirty="0">
                <a:latin typeface="Georgia" panose="02040502050405020303" pitchFamily="18" charset="0"/>
              </a:rPr>
              <a:t>Send Out Additional PPM Questionnaires</a:t>
            </a:r>
          </a:p>
        </p:txBody>
      </p:sp>
      <p:sp>
        <p:nvSpPr>
          <p:cNvPr id="3" name="Content Placeholder 2"/>
          <p:cNvSpPr>
            <a:spLocks noGrp="1"/>
          </p:cNvSpPr>
          <p:nvPr>
            <p:ph idx="1"/>
          </p:nvPr>
        </p:nvSpPr>
        <p:spPr>
          <a:xfrm>
            <a:off x="631825" y="1551711"/>
            <a:ext cx="7543800" cy="4872901"/>
          </a:xfrm>
          <a:ln>
            <a:noFill/>
          </a:ln>
        </p:spPr>
        <p:txBody>
          <a:bodyPr>
            <a:normAutofit lnSpcReduction="10000"/>
          </a:bodyPr>
          <a:lstStyle/>
          <a:p>
            <a:pPr marL="0" indent="0">
              <a:buFontTx/>
              <a:buNone/>
              <a:defRPr/>
            </a:pPr>
            <a:r>
              <a:rPr lang="en-US" b="0" dirty="0" smtClean="0">
                <a:solidFill>
                  <a:schemeClr val="tx1"/>
                </a:solidFill>
                <a:latin typeface="Georgia" panose="02040502050405020303" pitchFamily="18" charset="0"/>
                <a:ea typeface="+mj-ea"/>
                <a:cs typeface="+mj-cs"/>
              </a:rPr>
              <a:t>The following PPM-Specific Questionnaires should be manually sent to each of your team members.  You can send a single questionnaire to multiple people.  For example, the Business Owner and Business Analysts can be sent the </a:t>
            </a:r>
            <a:r>
              <a:rPr lang="en-US" b="0" dirty="0">
                <a:solidFill>
                  <a:schemeClr val="tx1"/>
                </a:solidFill>
                <a:latin typeface="Georgia" panose="02040502050405020303" pitchFamily="18" charset="0"/>
              </a:rPr>
              <a:t>PPM-Business-Business </a:t>
            </a:r>
            <a:r>
              <a:rPr lang="en-US" b="0" dirty="0" smtClean="0">
                <a:solidFill>
                  <a:schemeClr val="tx1"/>
                </a:solidFill>
                <a:latin typeface="Georgia" panose="02040502050405020303" pitchFamily="18" charset="0"/>
              </a:rPr>
              <a:t>Owner questionnaire.</a:t>
            </a:r>
          </a:p>
          <a:p>
            <a:pPr marL="0" indent="0">
              <a:spcBef>
                <a:spcPts val="400"/>
              </a:spcBef>
              <a:buFontTx/>
              <a:buNone/>
              <a:defRPr/>
            </a:pPr>
            <a:endParaRPr lang="en-US" b="0" dirty="0">
              <a:solidFill>
                <a:schemeClr val="tx1"/>
              </a:solidFill>
              <a:latin typeface="Georgia" panose="02040502050405020303" pitchFamily="18" charset="0"/>
            </a:endParaRPr>
          </a:p>
          <a:p>
            <a:pPr lvl="2">
              <a:defRPr/>
            </a:pPr>
            <a:r>
              <a:rPr lang="en-US" sz="2000" b="0" dirty="0" smtClean="0">
                <a:solidFill>
                  <a:schemeClr val="tx1"/>
                </a:solidFill>
                <a:latin typeface="Georgia" panose="02040502050405020303" pitchFamily="18" charset="0"/>
                <a:ea typeface="+mj-ea"/>
                <a:cs typeface="+mj-cs"/>
              </a:rPr>
              <a:t>PPM-Business-Business </a:t>
            </a:r>
            <a:r>
              <a:rPr lang="en-US" sz="2000" b="0" dirty="0">
                <a:solidFill>
                  <a:schemeClr val="tx1"/>
                </a:solidFill>
                <a:latin typeface="Georgia" panose="02040502050405020303" pitchFamily="18" charset="0"/>
                <a:ea typeface="+mj-ea"/>
                <a:cs typeface="+mj-cs"/>
              </a:rPr>
              <a:t>Owner</a:t>
            </a:r>
          </a:p>
          <a:p>
            <a:pPr lvl="2">
              <a:defRPr/>
            </a:pPr>
            <a:r>
              <a:rPr lang="en-US" sz="2000" b="0" dirty="0">
                <a:solidFill>
                  <a:schemeClr val="tx1"/>
                </a:solidFill>
                <a:latin typeface="Georgia" panose="02040502050405020303" pitchFamily="18" charset="0"/>
                <a:ea typeface="+mj-ea"/>
                <a:cs typeface="+mj-cs"/>
              </a:rPr>
              <a:t>PPM-Business-Sponsor</a:t>
            </a:r>
          </a:p>
          <a:p>
            <a:pPr lvl="2">
              <a:defRPr/>
            </a:pPr>
            <a:r>
              <a:rPr lang="en-US" sz="2000" b="0" dirty="0">
                <a:solidFill>
                  <a:schemeClr val="tx1"/>
                </a:solidFill>
                <a:latin typeface="Georgia" panose="02040502050405020303" pitchFamily="18" charset="0"/>
                <a:ea typeface="+mj-ea"/>
                <a:cs typeface="+mj-cs"/>
              </a:rPr>
              <a:t>PPM-CIO</a:t>
            </a:r>
          </a:p>
          <a:p>
            <a:pPr lvl="2">
              <a:defRPr/>
            </a:pPr>
            <a:r>
              <a:rPr lang="en-US" sz="2000" b="0" dirty="0">
                <a:solidFill>
                  <a:schemeClr val="tx1"/>
                </a:solidFill>
                <a:latin typeface="Georgia" panose="02040502050405020303" pitchFamily="18" charset="0"/>
                <a:ea typeface="+mj-ea"/>
                <a:cs typeface="+mj-cs"/>
              </a:rPr>
              <a:t>PPM-IT-Development</a:t>
            </a:r>
          </a:p>
          <a:p>
            <a:pPr lvl="2">
              <a:defRPr/>
            </a:pPr>
            <a:r>
              <a:rPr lang="en-US" sz="2000" b="0" dirty="0">
                <a:solidFill>
                  <a:schemeClr val="tx1"/>
                </a:solidFill>
                <a:latin typeface="Georgia" panose="02040502050405020303" pitchFamily="18" charset="0"/>
                <a:ea typeface="+mj-ea"/>
                <a:cs typeface="+mj-cs"/>
              </a:rPr>
              <a:t>PPM-IT-Support</a:t>
            </a:r>
          </a:p>
          <a:p>
            <a:pPr lvl="2">
              <a:defRPr/>
            </a:pPr>
            <a:r>
              <a:rPr lang="en-US" sz="2000" b="0" dirty="0">
                <a:solidFill>
                  <a:schemeClr val="tx1"/>
                </a:solidFill>
                <a:latin typeface="Georgia" panose="02040502050405020303" pitchFamily="18" charset="0"/>
                <a:ea typeface="+mj-ea"/>
                <a:cs typeface="+mj-cs"/>
              </a:rPr>
              <a:t>PPM-PMO</a:t>
            </a:r>
          </a:p>
          <a:p>
            <a:pPr>
              <a:defRPr/>
            </a:pPr>
            <a:endParaRPr lang="en-US" dirty="0"/>
          </a:p>
          <a:p>
            <a:pPr>
              <a:defRPr/>
            </a:pPr>
            <a:endParaRPr lang="en-US" dirty="0"/>
          </a:p>
        </p:txBody>
      </p:sp>
      <p:sp>
        <p:nvSpPr>
          <p:cNvPr id="74756"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3F8E035-2A55-4FE0-9AF0-44F6956F599E}" type="slidenum">
              <a:rPr lang="en-US" smtClean="0">
                <a:solidFill>
                  <a:schemeClr val="tx1"/>
                </a:solidFill>
                <a:latin typeface="+mj-lt"/>
              </a:rPr>
              <a:pPr eaLnBrk="1" hangingPunct="1"/>
              <a:t>51</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a:bodyPr>
          <a:lstStyle/>
          <a:p>
            <a:r>
              <a:rPr lang="en-US" sz="2800" dirty="0" smtClean="0">
                <a:latin typeface="Georgia" panose="02040502050405020303" pitchFamily="18" charset="0"/>
                <a:cs typeface="Arial" pitchFamily="34" charset="0"/>
              </a:rPr>
              <a:t>Send Out Additional Questionnaires</a:t>
            </a:r>
            <a:endParaRPr lang="en-US" sz="2800" dirty="0">
              <a:latin typeface="Georgia" panose="02040502050405020303" pitchFamily="18" charset="0"/>
              <a:cs typeface="Arial" pitchFamily="34" charset="0"/>
            </a:endParaRPr>
          </a:p>
        </p:txBody>
      </p:sp>
      <p:sp>
        <p:nvSpPr>
          <p:cNvPr id="3" name="Content Placeholder 2"/>
          <p:cNvSpPr>
            <a:spLocks noGrp="1"/>
          </p:cNvSpPr>
          <p:nvPr>
            <p:ph idx="1"/>
          </p:nvPr>
        </p:nvSpPr>
        <p:spPr/>
        <p:txBody>
          <a:bodyPr/>
          <a:lstStyle/>
          <a:p>
            <a:endParaRPr lang="en-US" dirty="0" smtClean="0">
              <a:latin typeface="Georgia" panose="02040502050405020303" pitchFamily="18" charset="0"/>
            </a:endParaRPr>
          </a:p>
          <a:p>
            <a:r>
              <a:rPr lang="en-US" dirty="0" smtClean="0">
                <a:latin typeface="Georgia" panose="02040502050405020303" pitchFamily="18" charset="0"/>
              </a:rPr>
              <a:t>At this stage you may want to add additional project resources, architect roles for example, that may not have been assigned during the early initiation phase.</a:t>
            </a:r>
          </a:p>
          <a:p>
            <a:endParaRPr lang="en-US" dirty="0" smtClean="0">
              <a:latin typeface="Georgia" panose="02040502050405020303" pitchFamily="18" charset="0"/>
            </a:endParaRPr>
          </a:p>
          <a:p>
            <a:r>
              <a:rPr lang="en-US" dirty="0" smtClean="0">
                <a:latin typeface="Georgia" panose="02040502050405020303" pitchFamily="18" charset="0"/>
              </a:rPr>
              <a:t>The process is the same, add the resource from the GEMS pool to your project and send them a manual questionnaire.</a:t>
            </a:r>
            <a:endParaRPr lang="en-US" dirty="0">
              <a:latin typeface="Georgia" panose="02040502050405020303" pitchFamily="18" charset="0"/>
            </a:endParaRPr>
          </a:p>
        </p:txBody>
      </p:sp>
      <p:sp>
        <p:nvSpPr>
          <p:cNvPr id="737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B1733374-A6E8-467A-A7D3-4EC462E90F0C}" type="slidenum">
              <a:rPr lang="en-US" smtClean="0">
                <a:solidFill>
                  <a:schemeClr val="tx1"/>
                </a:solidFill>
                <a:latin typeface="+mj-lt"/>
              </a:rPr>
              <a:pPr eaLnBrk="1" hangingPunct="1"/>
              <a:t>52</a:t>
            </a:fld>
            <a:endParaRPr lang="en-US" dirty="0" smtClean="0">
              <a:solidFill>
                <a:schemeClr val="tx1"/>
              </a:solidFill>
              <a:latin typeface="+mj-lt"/>
            </a:endParaRPr>
          </a:p>
        </p:txBody>
      </p:sp>
    </p:spTree>
    <p:extLst>
      <p:ext uri="{BB962C8B-B14F-4D97-AF65-F5344CB8AC3E}">
        <p14:creationId xmlns:p14="http://schemas.microsoft.com/office/powerpoint/2010/main" val="3012874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TA PPM Dashboard Video 3 .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38300"/>
            <a:ext cx="7977723" cy="4487863"/>
          </a:xfrm>
        </p:spPr>
      </p:pic>
      <p:sp>
        <p:nvSpPr>
          <p:cNvPr id="75778" name="Title 1"/>
          <p:cNvSpPr>
            <a:spLocks noGrp="1"/>
          </p:cNvSpPr>
          <p:nvPr>
            <p:ph type="title"/>
          </p:nvPr>
        </p:nvSpPr>
        <p:spPr>
          <a:xfrm>
            <a:off x="476477" y="583894"/>
            <a:ext cx="6629400" cy="605928"/>
          </a:xfrm>
        </p:spPr>
        <p:txBody>
          <a:bodyPr>
            <a:normAutofit/>
          </a:bodyPr>
          <a:lstStyle/>
          <a:p>
            <a:r>
              <a:rPr lang="en-US" sz="2800" dirty="0">
                <a:latin typeface="Georgia" panose="02040502050405020303" pitchFamily="18" charset="0"/>
              </a:rPr>
              <a:t>Verify Questionnaire Results - </a:t>
            </a:r>
            <a:r>
              <a:rPr lang="en-US" sz="2400" dirty="0">
                <a:solidFill>
                  <a:srgbClr val="0070C0"/>
                </a:solidFill>
                <a:latin typeface="Georgia" panose="02040502050405020303" pitchFamily="18" charset="0"/>
              </a:rPr>
              <a:t>Video</a:t>
            </a:r>
          </a:p>
        </p:txBody>
      </p:sp>
      <p:sp>
        <p:nvSpPr>
          <p:cNvPr id="75780"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428BDAF-805A-4EEA-A2A7-D6D15341D335}" type="slidenum">
              <a:rPr lang="en-US" smtClean="0">
                <a:solidFill>
                  <a:schemeClr val="tx1"/>
                </a:solidFill>
                <a:latin typeface="+mj-lt"/>
              </a:rPr>
              <a:pPr eaLnBrk="1" hangingPunct="1"/>
              <a:t>53</a:t>
            </a:fld>
            <a:endParaRPr lang="en-US" dirty="0" smtClean="0">
              <a:solidFill>
                <a:schemeClr val="tx1"/>
              </a:solidFill>
              <a:latin typeface="+mj-lt"/>
            </a:endParaRPr>
          </a:p>
        </p:txBody>
      </p:sp>
      <p:pic>
        <p:nvPicPr>
          <p:cNvPr id="1034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92" y="1638300"/>
            <a:ext cx="8097397" cy="4660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1000"/>
                                  </p:stCondLst>
                                  <p:childTnLst>
                                    <p:cmd type="call" cmd="togglePause">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50"/>
            <a:ext cx="7907049"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2" name="Title 1"/>
          <p:cNvSpPr>
            <a:spLocks noGrp="1"/>
          </p:cNvSpPr>
          <p:nvPr>
            <p:ph type="title"/>
          </p:nvPr>
        </p:nvSpPr>
        <p:spPr>
          <a:xfrm>
            <a:off x="443426" y="572706"/>
            <a:ext cx="6629400" cy="630237"/>
          </a:xfrm>
        </p:spPr>
        <p:txBody>
          <a:bodyPr>
            <a:normAutofit/>
          </a:bodyPr>
          <a:lstStyle/>
          <a:p>
            <a:r>
              <a:rPr lang="en-US" sz="2800" dirty="0">
                <a:latin typeface="Georgia" panose="02040502050405020303" pitchFamily="18" charset="0"/>
                <a:cs typeface="Arial" pitchFamily="34" charset="0"/>
              </a:rPr>
              <a:t>Proposal Scores</a:t>
            </a:r>
          </a:p>
        </p:txBody>
      </p:sp>
      <p:sp>
        <p:nvSpPr>
          <p:cNvPr id="7680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BC4295B-BE58-4497-AB87-46A60EA465AE}" type="slidenum">
              <a:rPr lang="en-US" smtClean="0">
                <a:solidFill>
                  <a:schemeClr val="tx1"/>
                </a:solidFill>
                <a:latin typeface="+mj-lt"/>
              </a:rPr>
              <a:pPr eaLnBrk="1" hangingPunct="1"/>
              <a:t>54</a:t>
            </a:fld>
            <a:endParaRPr lang="en-US" dirty="0" smtClean="0">
              <a:solidFill>
                <a:schemeClr val="tx1"/>
              </a:solidFill>
              <a:latin typeface="+mj-lt"/>
            </a:endParaRPr>
          </a:p>
        </p:txBody>
      </p:sp>
      <p:sp>
        <p:nvSpPr>
          <p:cNvPr id="76805" name="TextBox 1"/>
          <p:cNvSpPr txBox="1">
            <a:spLocks noChangeArrowheads="1"/>
          </p:cNvSpPr>
          <p:nvPr/>
        </p:nvSpPr>
        <p:spPr bwMode="auto">
          <a:xfrm>
            <a:off x="4652963" y="4271963"/>
            <a:ext cx="3441700" cy="1905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Review Scores based on Questionnaires</a:t>
            </a:r>
          </a:p>
        </p:txBody>
      </p:sp>
      <p:cxnSp>
        <p:nvCxnSpPr>
          <p:cNvPr id="4" name="Straight Arrow Connector 3"/>
          <p:cNvCxnSpPr/>
          <p:nvPr/>
        </p:nvCxnSpPr>
        <p:spPr bwMode="auto">
          <a:xfrm flipV="1">
            <a:off x="6373813" y="3581400"/>
            <a:ext cx="295692" cy="690564"/>
          </a:xfrm>
          <a:prstGeom prst="straightConnector1">
            <a:avLst/>
          </a:prstGeom>
          <a:ln>
            <a:solidFill>
              <a:srgbClr val="FF0000"/>
            </a:solidFill>
            <a:headEnd type="none" w="med" len="med"/>
            <a:tailEnd type="arrow"/>
          </a:ln>
          <a:extLst/>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a:stCxn id="76805" idx="0"/>
          </p:cNvCxnSpPr>
          <p:nvPr/>
        </p:nvCxnSpPr>
        <p:spPr bwMode="auto">
          <a:xfrm flipV="1">
            <a:off x="6373813" y="3581400"/>
            <a:ext cx="772945" cy="690563"/>
          </a:xfrm>
          <a:prstGeom prst="straightConnector1">
            <a:avLst/>
          </a:prstGeom>
          <a:ln>
            <a:solidFill>
              <a:srgbClr val="FF0000"/>
            </a:solidFill>
            <a:headEnd type="none" w="med" len="med"/>
            <a:tailEnd type="arrow"/>
          </a:ln>
          <a:extLst/>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a:stCxn id="76805" idx="0"/>
          </p:cNvCxnSpPr>
          <p:nvPr/>
        </p:nvCxnSpPr>
        <p:spPr bwMode="auto">
          <a:xfrm flipV="1">
            <a:off x="6373813" y="3542464"/>
            <a:ext cx="1268413" cy="729499"/>
          </a:xfrm>
          <a:prstGeom prst="straightConnector1">
            <a:avLst/>
          </a:prstGeom>
          <a:ln>
            <a:solidFill>
              <a:srgbClr val="FF0000"/>
            </a:solidFill>
            <a:headEnd type="none" w="med" len="med"/>
            <a:tailEnd type="arrow"/>
          </a:ln>
          <a:extLst/>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bwMode="auto">
          <a:xfrm flipH="1">
            <a:off x="4616117" y="4462463"/>
            <a:ext cx="1788694" cy="590800"/>
          </a:xfrm>
          <a:prstGeom prst="straightConnector1">
            <a:avLst/>
          </a:prstGeom>
          <a:ln>
            <a:solidFill>
              <a:srgbClr val="FF0000"/>
            </a:solidFill>
            <a:headEnd type="none" w="med" len="med"/>
            <a:tailEnd type="arrow"/>
          </a:ln>
          <a:extLst/>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bwMode="auto">
          <a:xfrm flipH="1">
            <a:off x="4016163" y="4462463"/>
            <a:ext cx="2357650" cy="453301"/>
          </a:xfrm>
          <a:prstGeom prst="straightConnector1">
            <a:avLst/>
          </a:prstGeom>
          <a:ln>
            <a:solidFill>
              <a:srgbClr val="FF0000"/>
            </a:solidFill>
            <a:headEnd type="none" w="med" len="med"/>
            <a:tailEnd type="arrow"/>
          </a:ln>
          <a:extLst/>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TA PPM Dashboard Video 4 .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7688" y="1638300"/>
            <a:ext cx="7921625" cy="4525963"/>
          </a:xfrm>
        </p:spPr>
      </p:pic>
      <p:sp>
        <p:nvSpPr>
          <p:cNvPr id="78850" name="Title 1"/>
          <p:cNvSpPr>
            <a:spLocks noGrp="1"/>
          </p:cNvSpPr>
          <p:nvPr>
            <p:ph type="title"/>
          </p:nvPr>
        </p:nvSpPr>
        <p:spPr>
          <a:xfrm>
            <a:off x="443426" y="556580"/>
            <a:ext cx="6629400" cy="647700"/>
          </a:xfrm>
        </p:spPr>
        <p:txBody>
          <a:bodyPr>
            <a:normAutofit/>
          </a:bodyPr>
          <a:lstStyle/>
          <a:p>
            <a:r>
              <a:rPr lang="en-US" sz="2800" dirty="0">
                <a:latin typeface="Georgia" panose="02040502050405020303" pitchFamily="18" charset="0"/>
              </a:rPr>
              <a:t>Evaluate Specific Questions - </a:t>
            </a:r>
            <a:r>
              <a:rPr lang="en-US" sz="2400" dirty="0">
                <a:solidFill>
                  <a:srgbClr val="0070C0"/>
                </a:solidFill>
                <a:latin typeface="Georgia" panose="02040502050405020303" pitchFamily="18" charset="0"/>
              </a:rPr>
              <a:t>Video</a:t>
            </a:r>
          </a:p>
        </p:txBody>
      </p:sp>
      <p:sp>
        <p:nvSpPr>
          <p:cNvPr id="78852"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F2F285C-4289-42E0-B523-8F6576EDEB4B}" type="slidenum">
              <a:rPr lang="en-US" smtClean="0">
                <a:solidFill>
                  <a:schemeClr val="tx1"/>
                </a:solidFill>
                <a:latin typeface="+mj-lt"/>
              </a:rPr>
              <a:pPr eaLnBrk="1" hangingPunct="1"/>
              <a:t>55</a:t>
            </a:fld>
            <a:endParaRPr lang="en-US" dirty="0" smtClean="0">
              <a:solidFill>
                <a:schemeClr val="tx1"/>
              </a:solidFill>
              <a:latin typeface="+mj-lt"/>
            </a:endParaRPr>
          </a:p>
        </p:txBody>
      </p:sp>
      <p:pic>
        <p:nvPicPr>
          <p:cNvPr id="1064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756" y="1592792"/>
            <a:ext cx="8009643" cy="470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6498"/>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43426" y="542197"/>
            <a:ext cx="7175500" cy="682625"/>
          </a:xfrm>
        </p:spPr>
        <p:txBody>
          <a:bodyPr>
            <a:normAutofit/>
          </a:bodyPr>
          <a:lstStyle/>
          <a:p>
            <a:r>
              <a:rPr lang="en-US" sz="2800" dirty="0">
                <a:latin typeface="Georgia" panose="02040502050405020303" pitchFamily="18" charset="0"/>
              </a:rPr>
              <a:t>Move from Proposal (PPM) to Project (APO)</a:t>
            </a:r>
          </a:p>
        </p:txBody>
      </p:sp>
      <p:sp>
        <p:nvSpPr>
          <p:cNvPr id="3" name="Content Placeholder 2"/>
          <p:cNvSpPr>
            <a:spLocks noGrp="1"/>
          </p:cNvSpPr>
          <p:nvPr>
            <p:ph idx="1"/>
          </p:nvPr>
        </p:nvSpPr>
        <p:spPr>
          <a:xfrm>
            <a:off x="685800" y="1532965"/>
            <a:ext cx="7543800" cy="4639235"/>
          </a:xfrm>
          <a:ln>
            <a:noFill/>
          </a:ln>
        </p:spPr>
        <p:txBody>
          <a:bodyPr/>
          <a:lstStyle/>
          <a:p>
            <a:pPr marL="0" indent="0">
              <a:buNone/>
              <a:defRPr/>
            </a:pPr>
            <a:endParaRPr lang="en-US" sz="2400" b="0" dirty="0" smtClean="0">
              <a:solidFill>
                <a:schemeClr val="tx1"/>
              </a:solidFill>
              <a:latin typeface="Georgia" panose="02040502050405020303" pitchFamily="18" charset="0"/>
              <a:ea typeface="+mj-ea"/>
            </a:endParaRPr>
          </a:p>
          <a:p>
            <a:pPr>
              <a:spcAft>
                <a:spcPts val="600"/>
              </a:spcAft>
              <a:defRPr/>
            </a:pPr>
            <a:r>
              <a:rPr lang="en-US" sz="2400" b="0" dirty="0" smtClean="0">
                <a:solidFill>
                  <a:schemeClr val="tx1"/>
                </a:solidFill>
                <a:latin typeface="Georgia" panose="02040502050405020303" pitchFamily="18" charset="0"/>
                <a:ea typeface="+mj-ea"/>
              </a:rPr>
              <a:t>Verify the completeness of the data.</a:t>
            </a:r>
            <a:endParaRPr lang="en-US" sz="2400" b="0" dirty="0">
              <a:solidFill>
                <a:schemeClr val="tx1"/>
              </a:solidFill>
              <a:latin typeface="Georgia" panose="02040502050405020303" pitchFamily="18" charset="0"/>
              <a:ea typeface="+mj-ea"/>
            </a:endParaRPr>
          </a:p>
          <a:p>
            <a:pPr>
              <a:spcAft>
                <a:spcPts val="600"/>
              </a:spcAft>
              <a:defRPr/>
            </a:pPr>
            <a:r>
              <a:rPr lang="en-US" sz="2400" b="0" dirty="0" smtClean="0">
                <a:solidFill>
                  <a:schemeClr val="tx1"/>
                </a:solidFill>
                <a:latin typeface="Georgia" panose="02040502050405020303" pitchFamily="18" charset="0"/>
                <a:ea typeface="+mj-ea"/>
              </a:rPr>
              <a:t>Update Project Data as Necessary</a:t>
            </a:r>
          </a:p>
          <a:p>
            <a:pPr>
              <a:spcAft>
                <a:spcPts val="600"/>
              </a:spcAft>
              <a:defRPr/>
            </a:pPr>
            <a:r>
              <a:rPr lang="en-US" sz="2400" b="0" dirty="0" smtClean="0">
                <a:solidFill>
                  <a:schemeClr val="tx1"/>
                </a:solidFill>
                <a:latin typeface="Georgia" panose="02040502050405020303" pitchFamily="18" charset="0"/>
                <a:ea typeface="+mj-ea"/>
              </a:rPr>
              <a:t>Add additional resources and/or roles</a:t>
            </a:r>
          </a:p>
          <a:p>
            <a:pPr>
              <a:spcAft>
                <a:spcPts val="600"/>
              </a:spcAft>
              <a:defRPr/>
            </a:pPr>
            <a:r>
              <a:rPr lang="en-US" sz="2400" b="0" dirty="0" smtClean="0">
                <a:solidFill>
                  <a:schemeClr val="tx1"/>
                </a:solidFill>
                <a:latin typeface="Georgia" panose="02040502050405020303" pitchFamily="18" charset="0"/>
                <a:ea typeface="+mj-ea"/>
              </a:rPr>
              <a:t>Assign a “System PM” if your project is selected for the monthly Enterprise Critical Panel Review  </a:t>
            </a:r>
            <a:r>
              <a:rPr lang="en-US" sz="2000" b="0" dirty="0" smtClean="0">
                <a:solidFill>
                  <a:schemeClr val="tx1"/>
                </a:solidFill>
                <a:latin typeface="Georgia" panose="02040502050405020303" pitchFamily="18" charset="0"/>
                <a:ea typeface="+mj-ea"/>
              </a:rPr>
              <a:t>(name displays on CPR Dashboard)</a:t>
            </a:r>
          </a:p>
          <a:p>
            <a:pPr>
              <a:spcAft>
                <a:spcPts val="600"/>
              </a:spcAft>
              <a:defRPr/>
            </a:pPr>
            <a:r>
              <a:rPr lang="en-US" dirty="0" smtClean="0">
                <a:latin typeface="Georgia" panose="02040502050405020303" pitchFamily="18" charset="0"/>
                <a:ea typeface="+mj-ea"/>
              </a:rPr>
              <a:t>Confirm project flow status was moved from “Proposed” to “Active”</a:t>
            </a:r>
            <a:endParaRPr lang="en-US" sz="2400" b="0" dirty="0" smtClean="0">
              <a:solidFill>
                <a:schemeClr val="tx1"/>
              </a:solidFill>
              <a:latin typeface="Georgia" panose="02040502050405020303" pitchFamily="18" charset="0"/>
              <a:ea typeface="+mj-ea"/>
            </a:endParaRPr>
          </a:p>
          <a:p>
            <a:pPr>
              <a:defRPr/>
            </a:pPr>
            <a:endParaRPr lang="en-US" sz="2000" b="0" dirty="0" smtClean="0">
              <a:solidFill>
                <a:schemeClr val="tx1"/>
              </a:solidFill>
              <a:latin typeface="+mj-lt"/>
              <a:ea typeface="+mj-ea"/>
              <a:cs typeface="+mj-cs"/>
            </a:endParaRPr>
          </a:p>
          <a:p>
            <a:pPr>
              <a:defRPr/>
            </a:pPr>
            <a:endParaRPr lang="en-US" sz="2000" b="0" dirty="0">
              <a:solidFill>
                <a:schemeClr val="tx1"/>
              </a:solidFill>
              <a:latin typeface="+mj-lt"/>
              <a:ea typeface="+mj-ea"/>
              <a:cs typeface="+mj-cs"/>
            </a:endParaRPr>
          </a:p>
        </p:txBody>
      </p:sp>
      <p:sp>
        <p:nvSpPr>
          <p:cNvPr id="77828"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C70E49B-52D3-41FA-AE59-AD7CFE6BD579}" type="slidenum">
              <a:rPr lang="en-US" smtClean="0">
                <a:solidFill>
                  <a:schemeClr val="tx1"/>
                </a:solidFill>
                <a:latin typeface="+mj-lt"/>
              </a:rPr>
              <a:pPr eaLnBrk="1" hangingPunct="1"/>
              <a:t>56</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93302" y="2813148"/>
            <a:ext cx="5754221" cy="3587652"/>
          </a:xfrm>
          <a:prstGeom prst="rect">
            <a:avLst/>
          </a:prstGeom>
        </p:spPr>
      </p:pic>
      <p:sp>
        <p:nvSpPr>
          <p:cNvPr id="2" name="Title 1"/>
          <p:cNvSpPr>
            <a:spLocks noGrp="1"/>
          </p:cNvSpPr>
          <p:nvPr>
            <p:ph type="title"/>
          </p:nvPr>
        </p:nvSpPr>
        <p:spPr/>
        <p:txBody>
          <a:bodyPr>
            <a:normAutofit/>
          </a:bodyPr>
          <a:lstStyle/>
          <a:p>
            <a:r>
              <a:rPr lang="en-US" sz="2800" dirty="0">
                <a:latin typeface="Georgia" panose="02040502050405020303" pitchFamily="18" charset="0"/>
              </a:rPr>
              <a:t>Adding a </a:t>
            </a:r>
            <a:r>
              <a:rPr lang="en-US" sz="2800" dirty="0" smtClean="0">
                <a:latin typeface="Georgia" panose="02040502050405020303" pitchFamily="18" charset="0"/>
              </a:rPr>
              <a:t>Critical Panel PM</a:t>
            </a:r>
            <a:endParaRPr lang="en-US" sz="2800" dirty="0">
              <a:latin typeface="Georgia" panose="02040502050405020303" pitchFamily="18" charset="0"/>
            </a:endParaRPr>
          </a:p>
        </p:txBody>
      </p:sp>
      <p:sp>
        <p:nvSpPr>
          <p:cNvPr id="3" name="Content Placeholder 2"/>
          <p:cNvSpPr>
            <a:spLocks noGrp="1"/>
          </p:cNvSpPr>
          <p:nvPr>
            <p:ph idx="1"/>
          </p:nvPr>
        </p:nvSpPr>
        <p:spPr>
          <a:ln>
            <a:noFill/>
          </a:ln>
        </p:spPr>
        <p:txBody>
          <a:bodyPr/>
          <a:lstStyle/>
          <a:p>
            <a:pPr marL="0" indent="0">
              <a:spcBef>
                <a:spcPct val="0"/>
              </a:spcBef>
              <a:buNone/>
            </a:pPr>
            <a:r>
              <a:rPr lang="en-US" b="0" dirty="0" smtClean="0">
                <a:solidFill>
                  <a:schemeClr val="tx1"/>
                </a:solidFill>
                <a:latin typeface="Georgia" panose="02040502050405020303" pitchFamily="18" charset="0"/>
                <a:ea typeface="+mj-ea"/>
                <a:cs typeface="+mj-cs"/>
              </a:rPr>
              <a:t>You </a:t>
            </a:r>
            <a:r>
              <a:rPr lang="en-US" b="0" dirty="0">
                <a:solidFill>
                  <a:schemeClr val="tx1"/>
                </a:solidFill>
                <a:latin typeface="Georgia" panose="02040502050405020303" pitchFamily="18" charset="0"/>
                <a:ea typeface="+mj-ea"/>
                <a:cs typeface="+mj-cs"/>
              </a:rPr>
              <a:t>can assign a </a:t>
            </a:r>
            <a:r>
              <a:rPr lang="en-US" b="0" dirty="0" smtClean="0">
                <a:solidFill>
                  <a:schemeClr val="tx1"/>
                </a:solidFill>
                <a:latin typeface="Georgia" panose="02040502050405020303" pitchFamily="18" charset="0"/>
                <a:ea typeface="+mj-ea"/>
                <a:cs typeface="+mj-cs"/>
              </a:rPr>
              <a:t>System </a:t>
            </a:r>
            <a:r>
              <a:rPr lang="en-US" dirty="0" smtClean="0">
                <a:latin typeface="Georgia" panose="02040502050405020303" pitchFamily="18" charset="0"/>
                <a:ea typeface="+mj-ea"/>
                <a:cs typeface="+mj-cs"/>
              </a:rPr>
              <a:t>Project </a:t>
            </a:r>
            <a:r>
              <a:rPr lang="en-US" dirty="0">
                <a:latin typeface="Georgia" panose="02040502050405020303" pitchFamily="18" charset="0"/>
                <a:ea typeface="+mj-ea"/>
                <a:cs typeface="+mj-cs"/>
              </a:rPr>
              <a:t>Manager, </a:t>
            </a:r>
            <a:r>
              <a:rPr lang="en-US" dirty="0">
                <a:latin typeface="Georgia" panose="02040502050405020303" pitchFamily="18" charset="0"/>
              </a:rPr>
              <a:t>Critical Panel PM </a:t>
            </a:r>
            <a:r>
              <a:rPr lang="en-US" dirty="0" smtClean="0">
                <a:latin typeface="Georgia" panose="02040502050405020303" pitchFamily="18" charset="0"/>
              </a:rPr>
              <a:t>&amp; </a:t>
            </a:r>
            <a:r>
              <a:rPr lang="en-US" dirty="0" smtClean="0">
                <a:latin typeface="Georgia" panose="02040502050405020303" pitchFamily="18" charset="0"/>
                <a:ea typeface="+mj-ea"/>
                <a:cs typeface="+mj-cs"/>
              </a:rPr>
              <a:t>PMO; </a:t>
            </a:r>
            <a:r>
              <a:rPr lang="en-US" dirty="0">
                <a:latin typeface="Georgia" panose="02040502050405020303" pitchFamily="18" charset="0"/>
                <a:ea typeface="+mj-ea"/>
                <a:cs typeface="+mj-cs"/>
              </a:rPr>
              <a:t>however </a:t>
            </a:r>
            <a:r>
              <a:rPr lang="en-US" dirty="0" smtClean="0">
                <a:latin typeface="Georgia" panose="02040502050405020303" pitchFamily="18" charset="0"/>
                <a:ea typeface="+mj-ea"/>
                <a:cs typeface="+mj-cs"/>
              </a:rPr>
              <a:t>the PMO </a:t>
            </a:r>
            <a:r>
              <a:rPr lang="en-US" u="sng" dirty="0" smtClean="0">
                <a:latin typeface="Georgia" panose="02040502050405020303" pitchFamily="18" charset="0"/>
                <a:ea typeface="+mj-ea"/>
                <a:cs typeface="+mj-cs"/>
              </a:rPr>
              <a:t>will not </a:t>
            </a:r>
            <a:r>
              <a:rPr lang="en-US" dirty="0" smtClean="0">
                <a:latin typeface="Georgia" panose="02040502050405020303" pitchFamily="18" charset="0"/>
                <a:ea typeface="+mj-ea"/>
                <a:cs typeface="+mj-cs"/>
              </a:rPr>
              <a:t>receive </a:t>
            </a:r>
            <a:r>
              <a:rPr lang="en-US" dirty="0">
                <a:latin typeface="Georgia" panose="02040502050405020303" pitchFamily="18" charset="0"/>
                <a:ea typeface="+mj-ea"/>
                <a:cs typeface="+mj-cs"/>
              </a:rPr>
              <a:t>the monthly PM status and comments questionnaires</a:t>
            </a:r>
            <a:r>
              <a:rPr lang="en-US" dirty="0">
                <a:latin typeface="+mj-lt"/>
                <a:ea typeface="+mj-ea"/>
                <a:cs typeface="+mj-cs"/>
              </a:rPr>
              <a:t>.</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57</a:t>
            </a:fld>
            <a:endParaRPr lang="en-US" dirty="0"/>
          </a:p>
        </p:txBody>
      </p:sp>
      <p:sp>
        <p:nvSpPr>
          <p:cNvPr id="5" name="TextBox 4"/>
          <p:cNvSpPr txBox="1"/>
          <p:nvPr/>
        </p:nvSpPr>
        <p:spPr>
          <a:xfrm>
            <a:off x="2882738" y="4777991"/>
            <a:ext cx="2178778" cy="210215"/>
          </a:xfrm>
          <a:prstGeom prst="rect">
            <a:avLst/>
          </a:prstGeom>
          <a:solidFill>
            <a:srgbClr val="CCFF33"/>
          </a:solidFill>
        </p:spPr>
        <p:txBody>
          <a:bodyPr wrap="square" rtlCol="0" anchor="ctr">
            <a:spAutoFit/>
          </a:bodyPr>
          <a:lstStyle/>
          <a:p>
            <a:pPr algn="l"/>
            <a:r>
              <a:rPr lang="en-US" sz="1400" dirty="0" smtClean="0">
                <a:solidFill>
                  <a:schemeClr val="tx1"/>
                </a:solidFill>
              </a:rPr>
              <a:t>3 Separate “PM” Roles</a:t>
            </a:r>
            <a:endParaRPr lang="en-US" sz="1400" dirty="0">
              <a:solidFill>
                <a:schemeClr val="tx1"/>
              </a:solidFill>
            </a:endParaRPr>
          </a:p>
        </p:txBody>
      </p:sp>
      <p:cxnSp>
        <p:nvCxnSpPr>
          <p:cNvPr id="11" name="Straight Arrow Connector 10"/>
          <p:cNvCxnSpPr/>
          <p:nvPr/>
        </p:nvCxnSpPr>
        <p:spPr bwMode="auto">
          <a:xfrm>
            <a:off x="5061516" y="4883098"/>
            <a:ext cx="991189" cy="33156"/>
          </a:xfrm>
          <a:prstGeom prst="straightConnector1">
            <a:avLst/>
          </a:prstGeom>
          <a:ln w="1270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bwMode="auto">
          <a:xfrm flipV="1">
            <a:off x="5061516" y="4655127"/>
            <a:ext cx="954321" cy="227972"/>
          </a:xfrm>
          <a:prstGeom prst="straightConnector1">
            <a:avLst/>
          </a:prstGeom>
          <a:ln w="1270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3"/>
          </p:cNvCxnSpPr>
          <p:nvPr/>
        </p:nvCxnSpPr>
        <p:spPr bwMode="auto">
          <a:xfrm flipV="1">
            <a:off x="5061516" y="4824029"/>
            <a:ext cx="991189" cy="59070"/>
          </a:xfrm>
          <a:prstGeom prst="straightConnector1">
            <a:avLst/>
          </a:prstGeom>
          <a:ln w="1270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14011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Complete Gate 1  (Major Milestone)</a:t>
            </a:r>
          </a:p>
        </p:txBody>
      </p:sp>
      <p:sp>
        <p:nvSpPr>
          <p:cNvPr id="8192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125679A-CDA4-410D-AAA0-858C1B36743E}" type="slidenum">
              <a:rPr lang="en-US" smtClean="0">
                <a:solidFill>
                  <a:schemeClr val="tx1"/>
                </a:solidFill>
                <a:latin typeface="+mj-lt"/>
              </a:rPr>
              <a:pPr eaLnBrk="1" hangingPunct="1"/>
              <a:t>58</a:t>
            </a:fld>
            <a:endParaRPr lang="en-US" dirty="0" smtClean="0">
              <a:solidFill>
                <a:schemeClr val="tx1"/>
              </a:solidFill>
              <a:latin typeface="+mj-lt"/>
            </a:endParaRPr>
          </a:p>
        </p:txBody>
      </p:sp>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6238"/>
            <a:ext cx="7899400" cy="4778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TextBox 1"/>
          <p:cNvSpPr txBox="1">
            <a:spLocks noChangeArrowheads="1"/>
          </p:cNvSpPr>
          <p:nvPr/>
        </p:nvSpPr>
        <p:spPr bwMode="auto">
          <a:xfrm>
            <a:off x="5691225" y="2344066"/>
            <a:ext cx="2594632" cy="86737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Option 1:</a:t>
            </a:r>
          </a:p>
          <a:p>
            <a:pPr algn="l" eaLnBrk="1" hangingPunct="1"/>
            <a:endParaRPr lang="en-US" sz="1400" dirty="0">
              <a:solidFill>
                <a:schemeClr val="tx1"/>
              </a:solidFill>
            </a:endParaRPr>
          </a:p>
          <a:p>
            <a:pPr algn="l" eaLnBrk="1" hangingPunct="1"/>
            <a:r>
              <a:rPr lang="en-US" sz="1400" dirty="0">
                <a:solidFill>
                  <a:schemeClr val="tx1"/>
                </a:solidFill>
              </a:rPr>
              <a:t>Send a Manual Questionnaire for Gate 1 to PM</a:t>
            </a:r>
          </a:p>
        </p:txBody>
      </p:sp>
      <p:cxnSp>
        <p:nvCxnSpPr>
          <p:cNvPr id="4" name="Straight Arrow Connector 3"/>
          <p:cNvCxnSpPr>
            <a:stCxn id="81925" idx="1"/>
          </p:cNvCxnSpPr>
          <p:nvPr/>
        </p:nvCxnSpPr>
        <p:spPr bwMode="auto">
          <a:xfrm flipH="1">
            <a:off x="2528925" y="2777751"/>
            <a:ext cx="3162300" cy="92312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3236833" y="2084106"/>
            <a:ext cx="2382105" cy="307777"/>
          </a:xfrm>
          <a:prstGeom prst="rect">
            <a:avLst/>
          </a:prstGeom>
          <a:solidFill>
            <a:schemeClr val="bg1"/>
          </a:solidFill>
          <a:ln>
            <a:solidFill>
              <a:srgbClr val="FF3300"/>
            </a:solidFill>
          </a:ln>
        </p:spPr>
        <p:txBody>
          <a:bodyPr wrap="square" rtlCol="0">
            <a:spAutoFit/>
          </a:bodyPr>
          <a:lstStyle/>
          <a:p>
            <a:pPr algn="l"/>
            <a:r>
              <a:rPr lang="en-US" sz="1400" i="1" dirty="0" smtClean="0">
                <a:solidFill>
                  <a:srgbClr val="FF0000"/>
                </a:solidFill>
              </a:rPr>
              <a:t>NOTE: 2 Options for Gate 1</a:t>
            </a:r>
            <a:endParaRPr lang="en-US" sz="1400" i="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50"/>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6"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Complete Gate 1  (Major Milestone)</a:t>
            </a:r>
          </a:p>
        </p:txBody>
      </p:sp>
      <p:sp>
        <p:nvSpPr>
          <p:cNvPr id="8294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A93290B-7B64-48A3-9C61-C78CF683F322}" type="slidenum">
              <a:rPr lang="en-US" smtClean="0">
                <a:solidFill>
                  <a:schemeClr val="tx1"/>
                </a:solidFill>
                <a:latin typeface="+mj-lt"/>
              </a:rPr>
              <a:pPr eaLnBrk="1" hangingPunct="1"/>
              <a:t>59</a:t>
            </a:fld>
            <a:endParaRPr lang="en-US" dirty="0" smtClean="0">
              <a:solidFill>
                <a:schemeClr val="tx1"/>
              </a:solidFill>
              <a:latin typeface="+mj-lt"/>
            </a:endParaRPr>
          </a:p>
        </p:txBody>
      </p:sp>
      <p:sp>
        <p:nvSpPr>
          <p:cNvPr id="82949" name="TextBox 1"/>
          <p:cNvSpPr txBox="1">
            <a:spLocks noChangeArrowheads="1"/>
          </p:cNvSpPr>
          <p:nvPr/>
        </p:nvSpPr>
        <p:spPr bwMode="auto">
          <a:xfrm>
            <a:off x="627788" y="3534568"/>
            <a:ext cx="2924175" cy="1169988"/>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Option 2</a:t>
            </a:r>
          </a:p>
          <a:p>
            <a:pPr algn="l" eaLnBrk="1" hangingPunct="1"/>
            <a:endParaRPr lang="en-US" sz="1400" dirty="0">
              <a:solidFill>
                <a:schemeClr val="tx1"/>
              </a:solidFill>
            </a:endParaRPr>
          </a:p>
          <a:p>
            <a:pPr algn="l" eaLnBrk="1" hangingPunct="1"/>
            <a:r>
              <a:rPr lang="en-US" sz="1400" dirty="0">
                <a:solidFill>
                  <a:schemeClr val="tx1"/>
                </a:solidFill>
              </a:rPr>
              <a:t>Change Project Phase to Design</a:t>
            </a:r>
          </a:p>
          <a:p>
            <a:pPr algn="l" eaLnBrk="1" hangingPunct="1"/>
            <a:r>
              <a:rPr lang="en-US" sz="1400" dirty="0">
                <a:solidFill>
                  <a:schemeClr val="tx1"/>
                </a:solidFill>
              </a:rPr>
              <a:t>Gate 1 Questionnaire will automatically be sent to </a:t>
            </a:r>
            <a:r>
              <a:rPr lang="en-US" sz="1400" dirty="0" smtClean="0">
                <a:solidFill>
                  <a:schemeClr val="tx1"/>
                </a:solidFill>
              </a:rPr>
              <a:t>PM/PMO.</a:t>
            </a:r>
            <a:endParaRPr lang="en-US" sz="1400" dirty="0">
              <a:solidFill>
                <a:schemeClr val="tx1"/>
              </a:solidFill>
            </a:endParaRPr>
          </a:p>
        </p:txBody>
      </p:sp>
      <p:cxnSp>
        <p:nvCxnSpPr>
          <p:cNvPr id="4" name="Straight Arrow Connector 3"/>
          <p:cNvCxnSpPr>
            <a:stCxn id="82949" idx="3"/>
          </p:cNvCxnSpPr>
          <p:nvPr/>
        </p:nvCxnSpPr>
        <p:spPr bwMode="auto">
          <a:xfrm flipV="1">
            <a:off x="3551963" y="3919818"/>
            <a:ext cx="1820137" cy="199744"/>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Rectangle 1"/>
          <p:cNvSpPr/>
          <p:nvPr/>
        </p:nvSpPr>
        <p:spPr>
          <a:xfrm>
            <a:off x="4570413" y="3764604"/>
            <a:ext cx="2452957" cy="24319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4213" y="2206625"/>
            <a:ext cx="7772400" cy="1470025"/>
          </a:xfrm>
        </p:spPr>
        <p:txBody>
          <a:bodyPr/>
          <a:lstStyle/>
          <a:p>
            <a:r>
              <a:rPr lang="en-US" dirty="0" smtClean="0">
                <a:latin typeface="Georgia" panose="02040502050405020303" pitchFamily="18" charset="0"/>
              </a:rPr>
              <a:t>GEMS Phase I Training</a:t>
            </a:r>
            <a:endParaRPr lang="en-US" dirty="0">
              <a:latin typeface="Georgia" panose="02040502050405020303" pitchFamily="18" charset="0"/>
            </a:endParaRPr>
          </a:p>
        </p:txBody>
      </p:sp>
      <p:sp>
        <p:nvSpPr>
          <p:cNvPr id="4" name="Subtitle 3"/>
          <p:cNvSpPr>
            <a:spLocks noGrp="1"/>
          </p:cNvSpPr>
          <p:nvPr>
            <p:ph type="subTitle" idx="1"/>
          </p:nvPr>
        </p:nvSpPr>
        <p:spPr>
          <a:xfrm>
            <a:off x="1013791" y="3886200"/>
            <a:ext cx="7096539" cy="831850"/>
          </a:xfrm>
        </p:spPr>
        <p:txBody>
          <a:bodyPr>
            <a:normAutofit/>
          </a:bodyPr>
          <a:lstStyle/>
          <a:p>
            <a:r>
              <a:rPr lang="en-US" dirty="0" smtClean="0">
                <a:solidFill>
                  <a:schemeClr val="tx1"/>
                </a:solidFill>
                <a:latin typeface="Georgia" panose="02040502050405020303" pitchFamily="18" charset="0"/>
              </a:rPr>
              <a:t>PPM – Proposal, New Projects  Phase</a:t>
            </a:r>
            <a:endParaRPr lang="en-US" dirty="0">
              <a:solidFill>
                <a:schemeClr val="tx1"/>
              </a:solidFill>
              <a:latin typeface="Georgia" panose="02040502050405020303" pitchFamily="18" charset="0"/>
            </a:endParaRPr>
          </a:p>
        </p:txBody>
      </p:sp>
      <p:sp>
        <p:nvSpPr>
          <p:cNvPr id="5" name="Slide Number Placeholder 4"/>
          <p:cNvSpPr>
            <a:spLocks noGrp="1"/>
          </p:cNvSpPr>
          <p:nvPr>
            <p:ph type="sldNum" sz="quarter" idx="12"/>
          </p:nvPr>
        </p:nvSpPr>
        <p:spPr/>
        <p:txBody>
          <a:bodyPr/>
          <a:lstStyle/>
          <a:p>
            <a:fld id="{B23CBF67-A91B-4536-BE1C-654C04EB6CFF}" type="slidenum">
              <a:rPr lang="en-US" smtClean="0"/>
              <a:pPr/>
              <a:t>6</a:t>
            </a:fld>
            <a:endParaRPr lang="en-US" dirty="0"/>
          </a:p>
        </p:txBody>
      </p:sp>
    </p:spTree>
    <p:extLst>
      <p:ext uri="{BB962C8B-B14F-4D97-AF65-F5344CB8AC3E}">
        <p14:creationId xmlns:p14="http://schemas.microsoft.com/office/powerpoint/2010/main" val="25710779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4651"/>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0"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Confirm Gate 1</a:t>
            </a:r>
          </a:p>
        </p:txBody>
      </p:sp>
      <p:sp>
        <p:nvSpPr>
          <p:cNvPr id="8397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DB80FA5-9FD4-48F9-99FE-79076B7D7548}" type="slidenum">
              <a:rPr lang="en-US" smtClean="0">
                <a:solidFill>
                  <a:schemeClr val="tx1"/>
                </a:solidFill>
                <a:latin typeface="+mj-lt"/>
              </a:rPr>
              <a:pPr eaLnBrk="1" hangingPunct="1"/>
              <a:t>60</a:t>
            </a:fld>
            <a:endParaRPr lang="en-US" dirty="0" smtClean="0">
              <a:solidFill>
                <a:schemeClr val="tx1"/>
              </a:solidFill>
              <a:latin typeface="+mj-lt"/>
            </a:endParaRPr>
          </a:p>
        </p:txBody>
      </p:sp>
      <p:sp>
        <p:nvSpPr>
          <p:cNvPr id="2" name="TextBox 1"/>
          <p:cNvSpPr txBox="1">
            <a:spLocks noChangeArrowheads="1"/>
          </p:cNvSpPr>
          <p:nvPr/>
        </p:nvSpPr>
        <p:spPr bwMode="auto">
          <a:xfrm>
            <a:off x="1315584" y="2126956"/>
            <a:ext cx="2379663" cy="23123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Dashboards </a:t>
            </a:r>
            <a:r>
              <a:rPr lang="en-US" sz="1400" b="1" dirty="0" smtClean="0">
                <a:solidFill>
                  <a:schemeClr val="tx1"/>
                </a:solidFill>
              </a:rPr>
              <a:t>PPM</a:t>
            </a:r>
            <a:endParaRPr lang="en-US" sz="1400" b="1" dirty="0">
              <a:solidFill>
                <a:schemeClr val="tx1"/>
              </a:solidFill>
            </a:endParaRPr>
          </a:p>
        </p:txBody>
      </p:sp>
      <p:cxnSp>
        <p:nvCxnSpPr>
          <p:cNvPr id="4" name="Straight Arrow Connector 3"/>
          <p:cNvCxnSpPr/>
          <p:nvPr/>
        </p:nvCxnSpPr>
        <p:spPr bwMode="auto">
          <a:xfrm flipH="1" flipV="1">
            <a:off x="1027587" y="1974157"/>
            <a:ext cx="287997" cy="26841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 name="TextBox 5"/>
          <p:cNvSpPr txBox="1">
            <a:spLocks noChangeArrowheads="1"/>
          </p:cNvSpPr>
          <p:nvPr/>
        </p:nvSpPr>
        <p:spPr bwMode="auto">
          <a:xfrm>
            <a:off x="1507349" y="3622874"/>
            <a:ext cx="2870200"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smtClean="0">
                <a:solidFill>
                  <a:schemeClr val="tx1"/>
                </a:solidFill>
              </a:rPr>
              <a:t>3. </a:t>
            </a:r>
            <a:r>
              <a:rPr lang="en-US" sz="1400" dirty="0">
                <a:solidFill>
                  <a:schemeClr val="tx1"/>
                </a:solidFill>
              </a:rPr>
              <a:t>Select Project from Drop Down</a:t>
            </a:r>
          </a:p>
        </p:txBody>
      </p:sp>
      <p:cxnSp>
        <p:nvCxnSpPr>
          <p:cNvPr id="9" name="Straight Arrow Connector 8"/>
          <p:cNvCxnSpPr>
            <a:stCxn id="6" idx="0"/>
          </p:cNvCxnSpPr>
          <p:nvPr/>
        </p:nvCxnSpPr>
        <p:spPr bwMode="auto">
          <a:xfrm flipH="1" flipV="1">
            <a:off x="2782957" y="2524539"/>
            <a:ext cx="159492" cy="109833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0" name="TextBox 9"/>
          <p:cNvSpPr txBox="1">
            <a:spLocks noChangeArrowheads="1"/>
          </p:cNvSpPr>
          <p:nvPr/>
        </p:nvSpPr>
        <p:spPr bwMode="auto">
          <a:xfrm>
            <a:off x="5162255" y="4151995"/>
            <a:ext cx="2516188"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smtClean="0">
                <a:solidFill>
                  <a:schemeClr val="tx1"/>
                </a:solidFill>
              </a:rPr>
              <a:t>4. </a:t>
            </a:r>
            <a:r>
              <a:rPr lang="en-US" sz="1400" dirty="0">
                <a:solidFill>
                  <a:schemeClr val="tx1"/>
                </a:solidFill>
              </a:rPr>
              <a:t>Confirm Gate Progression</a:t>
            </a:r>
          </a:p>
        </p:txBody>
      </p:sp>
      <p:cxnSp>
        <p:nvCxnSpPr>
          <p:cNvPr id="12" name="Straight Arrow Connector 11"/>
          <p:cNvCxnSpPr>
            <a:stCxn id="10" idx="0"/>
          </p:cNvCxnSpPr>
          <p:nvPr/>
        </p:nvCxnSpPr>
        <p:spPr bwMode="auto">
          <a:xfrm flipH="1" flipV="1">
            <a:off x="5957758" y="3473570"/>
            <a:ext cx="462591" cy="67842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5957758" y="2995245"/>
            <a:ext cx="1878952" cy="210215"/>
          </a:xfrm>
          <a:prstGeom prst="rect">
            <a:avLst/>
          </a:prstGeom>
          <a:solidFill>
            <a:srgbClr val="CCFF33"/>
          </a:solidFill>
        </p:spPr>
        <p:txBody>
          <a:bodyPr wrap="square" rtlCol="0" anchor="ctr">
            <a:spAutoFit/>
          </a:bodyPr>
          <a:lstStyle/>
          <a:p>
            <a:pPr algn="l"/>
            <a:r>
              <a:rPr lang="en-US" sz="1400" dirty="0" smtClean="0">
                <a:solidFill>
                  <a:schemeClr val="tx1"/>
                </a:solidFill>
              </a:rPr>
              <a:t>2. Select Gate 1 Tab</a:t>
            </a:r>
            <a:endParaRPr lang="en-US" sz="1400" dirty="0">
              <a:solidFill>
                <a:schemeClr val="tx1"/>
              </a:solidFill>
            </a:endParaRPr>
          </a:p>
        </p:txBody>
      </p:sp>
      <p:cxnSp>
        <p:nvCxnSpPr>
          <p:cNvPr id="19" name="Straight Arrow Connector 18"/>
          <p:cNvCxnSpPr>
            <a:stCxn id="13" idx="0"/>
          </p:cNvCxnSpPr>
          <p:nvPr/>
        </p:nvCxnSpPr>
        <p:spPr bwMode="auto">
          <a:xfrm flipH="1" flipV="1">
            <a:off x="6546766" y="2396464"/>
            <a:ext cx="350468" cy="59878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Rectangle 2"/>
          <p:cNvSpPr/>
          <p:nvPr/>
        </p:nvSpPr>
        <p:spPr>
          <a:xfrm>
            <a:off x="6250147" y="2256788"/>
            <a:ext cx="428017" cy="115619"/>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3"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TA PPM Dashboard Video 5.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7920038" cy="4525963"/>
          </a:xfrm>
        </p:spPr>
      </p:pic>
      <p:sp>
        <p:nvSpPr>
          <p:cNvPr id="2" name="Title 1"/>
          <p:cNvSpPr>
            <a:spLocks noGrp="1"/>
          </p:cNvSpPr>
          <p:nvPr>
            <p:ph type="title"/>
          </p:nvPr>
        </p:nvSpPr>
        <p:spPr>
          <a:xfrm>
            <a:off x="487493" y="533412"/>
            <a:ext cx="7038833" cy="709683"/>
          </a:xfrm>
        </p:spPr>
        <p:txBody>
          <a:bodyPr>
            <a:normAutofit/>
          </a:bodyPr>
          <a:lstStyle/>
          <a:p>
            <a:r>
              <a:rPr lang="en-US" sz="2800" dirty="0">
                <a:latin typeface="Georgia" panose="02040502050405020303" pitchFamily="18" charset="0"/>
              </a:rPr>
              <a:t>Approve and Unapprove Projects - </a:t>
            </a:r>
            <a:r>
              <a:rPr lang="en-US" sz="2400" dirty="0">
                <a:solidFill>
                  <a:srgbClr val="0070C0"/>
                </a:solidFill>
                <a:latin typeface="Georgia" panose="02040502050405020303" pitchFamily="18" charset="0"/>
              </a:rPr>
              <a:t>Video</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61</a:t>
            </a:fld>
            <a:endParaRPr lang="en-US" dirty="0"/>
          </a:p>
        </p:txBody>
      </p:sp>
      <p:pic>
        <p:nvPicPr>
          <p:cNvPr id="1024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056" y="1509339"/>
            <a:ext cx="7919136" cy="474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29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403"/>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091" y="1644650"/>
            <a:ext cx="7817672"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4" name="Title 1"/>
          <p:cNvSpPr>
            <a:spLocks noGrp="1"/>
          </p:cNvSpPr>
          <p:nvPr>
            <p:ph type="title"/>
          </p:nvPr>
        </p:nvSpPr>
        <p:spPr>
          <a:xfrm>
            <a:off x="487494" y="572706"/>
            <a:ext cx="6629400" cy="630237"/>
          </a:xfrm>
        </p:spPr>
        <p:txBody>
          <a:bodyPr>
            <a:normAutofit/>
          </a:bodyPr>
          <a:lstStyle/>
          <a:p>
            <a:r>
              <a:rPr lang="en-US" sz="2800" dirty="0">
                <a:latin typeface="Georgia" panose="02040502050405020303" pitchFamily="18" charset="0"/>
                <a:cs typeface="Arial" pitchFamily="34" charset="0"/>
              </a:rPr>
              <a:t>Approve Project</a:t>
            </a:r>
          </a:p>
        </p:txBody>
      </p:sp>
      <p:sp>
        <p:nvSpPr>
          <p:cNvPr id="7987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3C7AB1B-FAE6-4C53-A900-1CA4A17B77C6}" type="slidenum">
              <a:rPr lang="en-US" smtClean="0">
                <a:solidFill>
                  <a:schemeClr val="tx1"/>
                </a:solidFill>
                <a:latin typeface="+mj-lt"/>
              </a:rPr>
              <a:pPr eaLnBrk="1" hangingPunct="1"/>
              <a:t>62</a:t>
            </a:fld>
            <a:endParaRPr lang="en-US" dirty="0" smtClean="0">
              <a:solidFill>
                <a:schemeClr val="tx1"/>
              </a:solidFill>
              <a:latin typeface="+mj-lt"/>
            </a:endParaRPr>
          </a:p>
        </p:txBody>
      </p:sp>
      <p:sp>
        <p:nvSpPr>
          <p:cNvPr id="79877" name="TextBox 1"/>
          <p:cNvSpPr txBox="1">
            <a:spLocks noChangeArrowheads="1"/>
          </p:cNvSpPr>
          <p:nvPr/>
        </p:nvSpPr>
        <p:spPr bwMode="auto">
          <a:xfrm>
            <a:off x="6029930" y="4014414"/>
            <a:ext cx="2201863" cy="23123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smtClean="0">
                <a:solidFill>
                  <a:schemeClr val="tx1"/>
                </a:solidFill>
              </a:rPr>
              <a:t>3. Select </a:t>
            </a:r>
            <a:r>
              <a:rPr lang="en-US" sz="1400" dirty="0">
                <a:solidFill>
                  <a:schemeClr val="tx1"/>
                </a:solidFill>
              </a:rPr>
              <a:t>Approve Project</a:t>
            </a:r>
          </a:p>
        </p:txBody>
      </p:sp>
      <p:cxnSp>
        <p:nvCxnSpPr>
          <p:cNvPr id="4" name="Straight Arrow Connector 3"/>
          <p:cNvCxnSpPr/>
          <p:nvPr/>
        </p:nvCxnSpPr>
        <p:spPr bwMode="auto">
          <a:xfrm flipH="1" flipV="1">
            <a:off x="6887180" y="2988620"/>
            <a:ext cx="242888" cy="102552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3907868" y="2563635"/>
            <a:ext cx="2015677" cy="432414"/>
          </a:xfrm>
          <a:prstGeom prst="rect">
            <a:avLst/>
          </a:prstGeom>
          <a:solidFill>
            <a:srgbClr val="CCFF33"/>
          </a:solidFill>
        </p:spPr>
        <p:txBody>
          <a:bodyPr wrap="square" rtlCol="0" anchor="ctr">
            <a:spAutoFit/>
          </a:bodyPr>
          <a:lstStyle/>
          <a:p>
            <a:pPr algn="l"/>
            <a:r>
              <a:rPr lang="en-US" sz="1400" dirty="0" smtClean="0">
                <a:solidFill>
                  <a:schemeClr val="tx1"/>
                </a:solidFill>
              </a:rPr>
              <a:t>1. Select Proposal Validation Tab in PPM</a:t>
            </a:r>
            <a:endParaRPr lang="en-US" sz="1400" dirty="0">
              <a:solidFill>
                <a:schemeClr val="tx1"/>
              </a:solidFill>
            </a:endParaRPr>
          </a:p>
        </p:txBody>
      </p:sp>
      <p:cxnSp>
        <p:nvCxnSpPr>
          <p:cNvPr id="5" name="Straight Arrow Connector 4"/>
          <p:cNvCxnSpPr/>
          <p:nvPr/>
        </p:nvCxnSpPr>
        <p:spPr bwMode="auto">
          <a:xfrm flipH="1" flipV="1">
            <a:off x="3423120" y="2405285"/>
            <a:ext cx="484749" cy="37455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1344812" y="3932793"/>
            <a:ext cx="1921267" cy="231237"/>
          </a:xfrm>
          <a:prstGeom prst="rect">
            <a:avLst/>
          </a:prstGeom>
          <a:solidFill>
            <a:srgbClr val="CCFF33"/>
          </a:solidFill>
        </p:spPr>
        <p:txBody>
          <a:bodyPr wrap="square" rtlCol="0" anchor="ctr">
            <a:spAutoFit/>
          </a:bodyPr>
          <a:lstStyle/>
          <a:p>
            <a:pPr algn="l"/>
            <a:r>
              <a:rPr lang="en-US" sz="1400" dirty="0" smtClean="0">
                <a:solidFill>
                  <a:schemeClr val="tx1"/>
                </a:solidFill>
              </a:rPr>
              <a:t>2. Select your Project</a:t>
            </a:r>
            <a:endParaRPr lang="en-US" sz="1400" dirty="0">
              <a:solidFill>
                <a:schemeClr val="tx1"/>
              </a:solidFill>
            </a:endParaRPr>
          </a:p>
        </p:txBody>
      </p:sp>
      <p:cxnSp>
        <p:nvCxnSpPr>
          <p:cNvPr id="8" name="Straight Arrow Connector 7"/>
          <p:cNvCxnSpPr/>
          <p:nvPr/>
        </p:nvCxnSpPr>
        <p:spPr bwMode="auto">
          <a:xfrm flipH="1" flipV="1">
            <a:off x="1129055" y="3308942"/>
            <a:ext cx="215757" cy="62385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P spid="2"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91" y="1644650"/>
            <a:ext cx="7803108"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898" name="Title 1"/>
          <p:cNvSpPr>
            <a:spLocks noGrp="1"/>
          </p:cNvSpPr>
          <p:nvPr>
            <p:ph type="title"/>
          </p:nvPr>
        </p:nvSpPr>
        <p:spPr>
          <a:xfrm>
            <a:off x="487494" y="572706"/>
            <a:ext cx="6629400" cy="630237"/>
          </a:xfrm>
        </p:spPr>
        <p:txBody>
          <a:bodyPr>
            <a:normAutofit/>
          </a:bodyPr>
          <a:lstStyle/>
          <a:p>
            <a:r>
              <a:rPr lang="en-US" sz="2800" dirty="0">
                <a:latin typeface="Georgia" panose="02040502050405020303" pitchFamily="18" charset="0"/>
                <a:cs typeface="Arial" pitchFamily="34" charset="0"/>
              </a:rPr>
              <a:t>Approval Validation</a:t>
            </a:r>
          </a:p>
        </p:txBody>
      </p:sp>
      <p:sp>
        <p:nvSpPr>
          <p:cNvPr id="8089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9166D0B-0434-4849-8959-311C5016D689}" type="slidenum">
              <a:rPr lang="en-US" smtClean="0">
                <a:solidFill>
                  <a:schemeClr val="tx1"/>
                </a:solidFill>
                <a:latin typeface="+mj-lt"/>
              </a:rPr>
              <a:pPr eaLnBrk="1" hangingPunct="1"/>
              <a:t>63</a:t>
            </a:fld>
            <a:endParaRPr lang="en-US" dirty="0" smtClean="0">
              <a:solidFill>
                <a:schemeClr val="tx1"/>
              </a:solidFill>
              <a:latin typeface="+mj-lt"/>
            </a:endParaRPr>
          </a:p>
        </p:txBody>
      </p:sp>
      <p:cxnSp>
        <p:nvCxnSpPr>
          <p:cNvPr id="3" name="Straight Arrow Connector 2"/>
          <p:cNvCxnSpPr/>
          <p:nvPr/>
        </p:nvCxnSpPr>
        <p:spPr bwMode="auto">
          <a:xfrm flipH="1">
            <a:off x="5314794" y="3684141"/>
            <a:ext cx="586544" cy="64803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0902" name="TextBox 5"/>
          <p:cNvSpPr txBox="1">
            <a:spLocks noChangeArrowheads="1"/>
          </p:cNvSpPr>
          <p:nvPr/>
        </p:nvSpPr>
        <p:spPr bwMode="auto">
          <a:xfrm>
            <a:off x="4934869" y="3149002"/>
            <a:ext cx="1965325" cy="52387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Check Mark (In-flight) = Approved Project</a:t>
            </a:r>
          </a:p>
        </p:txBody>
      </p:sp>
      <p:sp>
        <p:nvSpPr>
          <p:cNvPr id="2" name="TextBox 1"/>
          <p:cNvSpPr txBox="1"/>
          <p:nvPr/>
        </p:nvSpPr>
        <p:spPr>
          <a:xfrm>
            <a:off x="2296532" y="2583448"/>
            <a:ext cx="1519895" cy="432414"/>
          </a:xfrm>
          <a:prstGeom prst="rect">
            <a:avLst/>
          </a:prstGeom>
          <a:solidFill>
            <a:srgbClr val="CCFF33"/>
          </a:solidFill>
        </p:spPr>
        <p:txBody>
          <a:bodyPr wrap="square" rtlCol="0" anchor="ctr">
            <a:spAutoFit/>
          </a:bodyPr>
          <a:lstStyle/>
          <a:p>
            <a:pPr algn="l"/>
            <a:r>
              <a:rPr lang="en-US" sz="1400" dirty="0" smtClean="0">
                <a:solidFill>
                  <a:schemeClr val="tx1"/>
                </a:solidFill>
              </a:rPr>
              <a:t>1. Select Master Selection Tab</a:t>
            </a:r>
            <a:endParaRPr lang="en-US" sz="1400" dirty="0">
              <a:solidFill>
                <a:schemeClr val="tx1"/>
              </a:solidFill>
            </a:endParaRPr>
          </a:p>
        </p:txBody>
      </p:sp>
      <p:cxnSp>
        <p:nvCxnSpPr>
          <p:cNvPr id="5" name="Straight Arrow Connector 4"/>
          <p:cNvCxnSpPr/>
          <p:nvPr/>
        </p:nvCxnSpPr>
        <p:spPr bwMode="auto">
          <a:xfrm flipH="1" flipV="1">
            <a:off x="1869814" y="2245120"/>
            <a:ext cx="426718" cy="33832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1694443" y="3684141"/>
            <a:ext cx="1998633" cy="244086"/>
          </a:xfrm>
          <a:prstGeom prst="rect">
            <a:avLst/>
          </a:prstGeom>
          <a:solidFill>
            <a:srgbClr val="CCFF33"/>
          </a:solidFill>
        </p:spPr>
        <p:txBody>
          <a:bodyPr wrap="square" rtlCol="0" anchor="ctr">
            <a:spAutoFit/>
          </a:bodyPr>
          <a:lstStyle/>
          <a:p>
            <a:pPr algn="l"/>
            <a:r>
              <a:rPr lang="en-US" sz="1400" dirty="0" smtClean="0">
                <a:solidFill>
                  <a:schemeClr val="tx1"/>
                </a:solidFill>
              </a:rPr>
              <a:t>2. Select your Project</a:t>
            </a:r>
            <a:endParaRPr lang="en-US" sz="1400" dirty="0">
              <a:solidFill>
                <a:schemeClr val="tx1"/>
              </a:solidFill>
            </a:endParaRPr>
          </a:p>
        </p:txBody>
      </p:sp>
      <p:cxnSp>
        <p:nvCxnSpPr>
          <p:cNvPr id="8" name="Straight Arrow Connector 7"/>
          <p:cNvCxnSpPr/>
          <p:nvPr/>
        </p:nvCxnSpPr>
        <p:spPr bwMode="auto">
          <a:xfrm flipH="1" flipV="1">
            <a:off x="1138018" y="3164700"/>
            <a:ext cx="556425" cy="641484"/>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5024945" y="4862680"/>
            <a:ext cx="2416629" cy="523220"/>
          </a:xfrm>
          <a:prstGeom prst="rect">
            <a:avLst/>
          </a:prstGeom>
          <a:solidFill>
            <a:schemeClr val="bg1"/>
          </a:solidFill>
          <a:ln w="3175">
            <a:solidFill>
              <a:schemeClr val="tx1"/>
            </a:solidFill>
          </a:ln>
        </p:spPr>
        <p:txBody>
          <a:bodyPr wrap="square" rtlCol="0" anchor="ctr">
            <a:spAutoFit/>
          </a:bodyPr>
          <a:lstStyle/>
          <a:p>
            <a:pPr algn="l"/>
            <a:r>
              <a:rPr lang="en-US" sz="1400" dirty="0" smtClean="0">
                <a:solidFill>
                  <a:srgbClr val="FF0000"/>
                </a:solidFill>
              </a:rPr>
              <a:t>Note:  You must wait for the refresh for the </a:t>
            </a:r>
            <a:r>
              <a:rPr lang="en-US" sz="1400" b="1" dirty="0" smtClean="0">
                <a:solidFill>
                  <a:srgbClr val="FF0000"/>
                </a:solidFill>
                <a:sym typeface="Wingdings"/>
              </a:rPr>
              <a:t></a:t>
            </a:r>
            <a:r>
              <a:rPr lang="en-US" sz="1400" dirty="0" smtClean="0">
                <a:solidFill>
                  <a:srgbClr val="FF0000"/>
                </a:solidFill>
                <a:sym typeface="Wingdings"/>
              </a:rPr>
              <a:t> to appear</a:t>
            </a:r>
            <a:endParaRPr lang="en-US" sz="1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1" nodeType="withEffect">
                                  <p:stCondLst>
                                    <p:cond delay="0"/>
                                  </p:stCondLst>
                                  <p:childTnLst>
                                    <p:set>
                                      <p:cBhvr>
                                        <p:cTn id="23" dur="1" fill="hold">
                                          <p:stCondLst>
                                            <p:cond delay="0"/>
                                          </p:stCondLst>
                                        </p:cTn>
                                        <p:tgtEl>
                                          <p:spTgt spid="80902"/>
                                        </p:tgtEl>
                                        <p:attrNameLst>
                                          <p:attrName>style.visibility</p:attrName>
                                        </p:attrNameLst>
                                      </p:cBhvr>
                                      <p:to>
                                        <p:strVal val="visible"/>
                                      </p:to>
                                    </p:set>
                                    <p:animEffect transition="in" filter="fade">
                                      <p:cBhvr>
                                        <p:cTn id="24" dur="1000"/>
                                        <p:tgtEl>
                                          <p:spTgt spid="80902"/>
                                        </p:tgtEl>
                                      </p:cBhvr>
                                    </p:animEffect>
                                    <p:anim calcmode="lin" valueType="num">
                                      <p:cBhvr>
                                        <p:cTn id="25" dur="1000" fill="hold"/>
                                        <p:tgtEl>
                                          <p:spTgt spid="80902"/>
                                        </p:tgtEl>
                                        <p:attrNameLst>
                                          <p:attrName>ppt_x</p:attrName>
                                        </p:attrNameLst>
                                      </p:cBhvr>
                                      <p:tavLst>
                                        <p:tav tm="0">
                                          <p:val>
                                            <p:strVal val="#ppt_x"/>
                                          </p:val>
                                        </p:tav>
                                        <p:tav tm="100000">
                                          <p:val>
                                            <p:strVal val="#ppt_x"/>
                                          </p:val>
                                        </p:tav>
                                      </p:tavLst>
                                    </p:anim>
                                    <p:anim calcmode="lin" valueType="num">
                                      <p:cBhvr>
                                        <p:cTn id="26" dur="1000" fill="hold"/>
                                        <p:tgtEl>
                                          <p:spTgt spid="8090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1" animBg="1"/>
      <p:bldP spid="2" grpId="0" animBg="1"/>
      <p:bldP spid="6"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43426" y="506771"/>
            <a:ext cx="6629400" cy="762000"/>
          </a:xfrm>
        </p:spPr>
        <p:txBody>
          <a:bodyPr>
            <a:normAutofit/>
          </a:bodyPr>
          <a:lstStyle/>
          <a:p>
            <a:r>
              <a:rPr lang="en-US" sz="2800" dirty="0">
                <a:latin typeface="Georgia" panose="02040502050405020303" pitchFamily="18" charset="0"/>
              </a:rPr>
              <a:t>PPM Summary</a:t>
            </a:r>
          </a:p>
        </p:txBody>
      </p:sp>
      <p:sp>
        <p:nvSpPr>
          <p:cNvPr id="2" name="Content Placeholder 1"/>
          <p:cNvSpPr>
            <a:spLocks noGrp="1"/>
          </p:cNvSpPr>
          <p:nvPr>
            <p:ph idx="1"/>
          </p:nvPr>
        </p:nvSpPr>
        <p:spPr>
          <a:ln>
            <a:noFill/>
          </a:ln>
        </p:spPr>
        <p:txBody>
          <a:bodyPr>
            <a:normAutofit/>
          </a:bodyPr>
          <a:lstStyle/>
          <a:p>
            <a:pPr marL="0" indent="0">
              <a:spcBef>
                <a:spcPct val="0"/>
              </a:spcBef>
              <a:buFontTx/>
              <a:buNone/>
              <a:defRPr/>
            </a:pPr>
            <a:r>
              <a:rPr lang="en-US" b="0" dirty="0">
                <a:solidFill>
                  <a:schemeClr val="tx1"/>
                </a:solidFill>
                <a:latin typeface="Georgia" panose="02040502050405020303" pitchFamily="18" charset="0"/>
                <a:ea typeface="+mj-ea"/>
                <a:cs typeface="+mj-cs"/>
              </a:rPr>
              <a:t>Congratulations</a:t>
            </a:r>
            <a:r>
              <a:rPr lang="en-US" b="0" dirty="0" smtClean="0">
                <a:solidFill>
                  <a:schemeClr val="tx1"/>
                </a:solidFill>
                <a:latin typeface="Georgia" panose="02040502050405020303" pitchFamily="18" charset="0"/>
                <a:ea typeface="+mj-ea"/>
                <a:cs typeface="+mj-cs"/>
              </a:rPr>
              <a:t>!</a:t>
            </a:r>
          </a:p>
          <a:p>
            <a:pPr marL="0" indent="0">
              <a:spcBef>
                <a:spcPct val="0"/>
              </a:spcBef>
              <a:buFontTx/>
              <a:buNone/>
              <a:defRPr/>
            </a:pPr>
            <a:endParaRPr lang="en-US" b="0" dirty="0">
              <a:solidFill>
                <a:schemeClr val="tx1"/>
              </a:solidFill>
              <a:latin typeface="Georgia" panose="02040502050405020303" pitchFamily="18" charset="0"/>
              <a:ea typeface="+mj-ea"/>
              <a:cs typeface="+mj-cs"/>
            </a:endParaRPr>
          </a:p>
          <a:p>
            <a:pPr marL="0" indent="0">
              <a:spcBef>
                <a:spcPct val="0"/>
              </a:spcBef>
              <a:buFontTx/>
              <a:buNone/>
              <a:defRPr/>
            </a:pPr>
            <a:r>
              <a:rPr lang="en-US" b="0" dirty="0" smtClean="0">
                <a:solidFill>
                  <a:schemeClr val="tx1"/>
                </a:solidFill>
                <a:latin typeface="Georgia" panose="02040502050405020303" pitchFamily="18" charset="0"/>
                <a:ea typeface="+mj-ea"/>
                <a:cs typeface="+mj-cs"/>
              </a:rPr>
              <a:t>You have entered a proposal, assigned resources to evaluate the </a:t>
            </a:r>
            <a:r>
              <a:rPr lang="en-US" dirty="0">
                <a:latin typeface="Georgia" panose="02040502050405020303" pitchFamily="18" charset="0"/>
                <a:ea typeface="+mj-ea"/>
                <a:cs typeface="+mj-cs"/>
              </a:rPr>
              <a:t>proposed project, received evaluations from key stakeholders, completed Gate 1 and approved the project.</a:t>
            </a:r>
          </a:p>
          <a:p>
            <a:pPr marL="0" indent="0">
              <a:spcBef>
                <a:spcPct val="0"/>
              </a:spcBef>
              <a:buFontTx/>
              <a:buNone/>
              <a:defRPr/>
            </a:pPr>
            <a:endParaRPr lang="en-US" b="0" dirty="0">
              <a:solidFill>
                <a:schemeClr val="tx1"/>
              </a:solidFill>
              <a:latin typeface="Georgia" panose="02040502050405020303" pitchFamily="18" charset="0"/>
              <a:ea typeface="+mj-ea"/>
              <a:cs typeface="+mj-cs"/>
            </a:endParaRPr>
          </a:p>
          <a:p>
            <a:pPr marL="0" indent="0">
              <a:spcBef>
                <a:spcPct val="0"/>
              </a:spcBef>
              <a:buFontTx/>
              <a:buNone/>
              <a:defRPr/>
            </a:pPr>
            <a:r>
              <a:rPr lang="en-US" b="0" dirty="0" smtClean="0">
                <a:solidFill>
                  <a:schemeClr val="tx1"/>
                </a:solidFill>
                <a:latin typeface="Georgia" panose="02040502050405020303" pitchFamily="18" charset="0"/>
                <a:ea typeface="+mj-ea"/>
                <a:cs typeface="+mj-cs"/>
              </a:rPr>
              <a:t>The implementation phase and all subsequent phases are monitored through the APO (Automated Project Office) view.</a:t>
            </a:r>
            <a:endParaRPr lang="en-US" b="0" dirty="0">
              <a:solidFill>
                <a:schemeClr val="tx1"/>
              </a:solidFill>
              <a:latin typeface="Georgia" panose="02040502050405020303" pitchFamily="18" charset="0"/>
              <a:ea typeface="+mj-ea"/>
              <a:cs typeface="+mj-cs"/>
            </a:endParaRPr>
          </a:p>
          <a:p>
            <a:pPr marL="0" indent="0">
              <a:buFontTx/>
              <a:buNone/>
              <a:defRPr/>
            </a:pPr>
            <a:endParaRPr lang="en-US" dirty="0"/>
          </a:p>
        </p:txBody>
      </p:sp>
      <p:sp>
        <p:nvSpPr>
          <p:cNvPr id="84996"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A71DC3B-1ED1-476E-9833-6E35F575C092}" type="slidenum">
              <a:rPr lang="en-US" smtClean="0">
                <a:solidFill>
                  <a:schemeClr val="tx1"/>
                </a:solidFill>
                <a:latin typeface="+mj-lt"/>
              </a:rPr>
              <a:pPr eaLnBrk="1" hangingPunct="1"/>
              <a:t>64</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latin typeface="Georgia" panose="02040502050405020303" pitchFamily="18" charset="0"/>
              </a:rPr>
              <a:t>GEMS Phase II Training</a:t>
            </a:r>
            <a:endParaRPr lang="en-US" dirty="0">
              <a:latin typeface="Georgia" panose="02040502050405020303" pitchFamily="18" charset="0"/>
            </a:endParaRPr>
          </a:p>
        </p:txBody>
      </p:sp>
      <p:sp>
        <p:nvSpPr>
          <p:cNvPr id="4" name="Subtitle 3"/>
          <p:cNvSpPr>
            <a:spLocks noGrp="1"/>
          </p:cNvSpPr>
          <p:nvPr>
            <p:ph type="subTitle" idx="1"/>
          </p:nvPr>
        </p:nvSpPr>
        <p:spPr>
          <a:xfrm>
            <a:off x="1013791" y="3886200"/>
            <a:ext cx="7096539" cy="1752600"/>
          </a:xfrm>
        </p:spPr>
        <p:txBody>
          <a:bodyPr/>
          <a:lstStyle/>
          <a:p>
            <a:r>
              <a:rPr lang="en-US" dirty="0" smtClean="0">
                <a:solidFill>
                  <a:schemeClr val="tx1"/>
                </a:solidFill>
                <a:latin typeface="Georgia" panose="02040502050405020303" pitchFamily="18" charset="0"/>
              </a:rPr>
              <a:t>APO – New Projects  Phase</a:t>
            </a:r>
            <a:endParaRPr lang="en-US" dirty="0">
              <a:solidFill>
                <a:schemeClr val="tx1"/>
              </a:solidFill>
              <a:latin typeface="Georgia" panose="02040502050405020303" pitchFamily="18" charset="0"/>
            </a:endParaRPr>
          </a:p>
        </p:txBody>
      </p:sp>
      <p:sp>
        <p:nvSpPr>
          <p:cNvPr id="5" name="Slide Number Placeholder 4"/>
          <p:cNvSpPr>
            <a:spLocks noGrp="1"/>
          </p:cNvSpPr>
          <p:nvPr>
            <p:ph type="sldNum" sz="quarter" idx="12"/>
          </p:nvPr>
        </p:nvSpPr>
        <p:spPr/>
        <p:txBody>
          <a:bodyPr/>
          <a:lstStyle/>
          <a:p>
            <a:fld id="{B23CBF67-A91B-4536-BE1C-654C04EB6CFF}" type="slidenum">
              <a:rPr lang="en-US" smtClean="0"/>
              <a:pPr/>
              <a:t>65</a:t>
            </a:fld>
            <a:endParaRPr lang="en-US" dirty="0"/>
          </a:p>
        </p:txBody>
      </p:sp>
    </p:spTree>
    <p:extLst>
      <p:ext uri="{BB962C8B-B14F-4D97-AF65-F5344CB8AC3E}">
        <p14:creationId xmlns:p14="http://schemas.microsoft.com/office/powerpoint/2010/main" val="8758407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43426" y="524303"/>
            <a:ext cx="6629400" cy="720436"/>
          </a:xfrm>
        </p:spPr>
        <p:txBody>
          <a:bodyPr>
            <a:normAutofit/>
          </a:bodyPr>
          <a:lstStyle/>
          <a:p>
            <a:pPr>
              <a:defRPr/>
            </a:pPr>
            <a:r>
              <a:rPr lang="en-US" sz="2800" dirty="0">
                <a:latin typeface="Georgia" panose="02040502050405020303" pitchFamily="18" charset="0"/>
              </a:rPr>
              <a:t>PM Responsibilities</a:t>
            </a:r>
          </a:p>
        </p:txBody>
      </p:sp>
      <p:sp>
        <p:nvSpPr>
          <p:cNvPr id="2" name="Content Placeholder 1"/>
          <p:cNvSpPr>
            <a:spLocks noGrp="1"/>
          </p:cNvSpPr>
          <p:nvPr>
            <p:ph idx="1"/>
          </p:nvPr>
        </p:nvSpPr>
        <p:spPr>
          <a:xfrm>
            <a:off x="685800" y="1679854"/>
            <a:ext cx="7543800" cy="4416145"/>
          </a:xfrm>
          <a:ln>
            <a:noFill/>
          </a:ln>
        </p:spPr>
        <p:txBody>
          <a:bodyPr>
            <a:normAutofit fontScale="92500" lnSpcReduction="10000"/>
          </a:bodyPr>
          <a:lstStyle/>
          <a:p>
            <a:pPr>
              <a:spcBef>
                <a:spcPct val="0"/>
              </a:spcBef>
              <a:spcAft>
                <a:spcPts val="600"/>
              </a:spcAft>
            </a:pPr>
            <a:r>
              <a:rPr lang="en-US" dirty="0">
                <a:latin typeface="Georgia" panose="02040502050405020303" pitchFamily="18" charset="0"/>
                <a:ea typeface="+mj-ea"/>
                <a:cs typeface="+mj-cs"/>
              </a:rPr>
              <a:t>Monitor gate reviews</a:t>
            </a:r>
          </a:p>
          <a:p>
            <a:pPr>
              <a:spcBef>
                <a:spcPct val="0"/>
              </a:spcBef>
              <a:spcAft>
                <a:spcPts val="600"/>
              </a:spcAft>
            </a:pPr>
            <a:r>
              <a:rPr lang="en-US" b="0" dirty="0" smtClean="0">
                <a:solidFill>
                  <a:schemeClr val="tx1"/>
                </a:solidFill>
                <a:latin typeface="Georgia" panose="02040502050405020303" pitchFamily="18" charset="0"/>
                <a:ea typeface="+mj-ea"/>
                <a:cs typeface="+mj-cs"/>
              </a:rPr>
              <a:t>Create/change project assignments (at a minimum add a Team Lead and/or Team Member)</a:t>
            </a:r>
          </a:p>
          <a:p>
            <a:pPr>
              <a:spcBef>
                <a:spcPct val="0"/>
              </a:spcBef>
              <a:spcAft>
                <a:spcPts val="600"/>
              </a:spcAft>
            </a:pPr>
            <a:r>
              <a:rPr lang="en-US" b="0" dirty="0" smtClean="0">
                <a:solidFill>
                  <a:schemeClr val="tx1"/>
                </a:solidFill>
                <a:latin typeface="Georgia" panose="02040502050405020303" pitchFamily="18" charset="0"/>
                <a:ea typeface="+mj-ea"/>
                <a:cs typeface="+mj-cs"/>
              </a:rPr>
              <a:t>Review questionnaire responses</a:t>
            </a:r>
          </a:p>
          <a:p>
            <a:pPr>
              <a:spcBef>
                <a:spcPct val="0"/>
              </a:spcBef>
              <a:spcAft>
                <a:spcPts val="600"/>
              </a:spcAft>
            </a:pPr>
            <a:r>
              <a:rPr lang="en-US" b="0" dirty="0" smtClean="0">
                <a:solidFill>
                  <a:schemeClr val="tx1"/>
                </a:solidFill>
                <a:latin typeface="Georgia" panose="02040502050405020303" pitchFamily="18" charset="0"/>
                <a:ea typeface="+mj-ea"/>
                <a:cs typeface="+mj-cs"/>
              </a:rPr>
              <a:t>Evaluate project on APO Dashboard</a:t>
            </a:r>
          </a:p>
          <a:p>
            <a:pPr>
              <a:spcBef>
                <a:spcPct val="0"/>
              </a:spcBef>
              <a:spcAft>
                <a:spcPts val="600"/>
              </a:spcAft>
            </a:pPr>
            <a:r>
              <a:rPr lang="en-US" b="0" dirty="0" smtClean="0">
                <a:solidFill>
                  <a:schemeClr val="tx1"/>
                </a:solidFill>
                <a:latin typeface="Georgia" panose="02040502050405020303" pitchFamily="18" charset="0"/>
                <a:ea typeface="+mj-ea"/>
                <a:cs typeface="+mj-cs"/>
              </a:rPr>
              <a:t>Log and manage issues</a:t>
            </a:r>
          </a:p>
          <a:p>
            <a:pPr>
              <a:spcBef>
                <a:spcPct val="0"/>
              </a:spcBef>
              <a:spcAft>
                <a:spcPts val="600"/>
              </a:spcAft>
            </a:pPr>
            <a:r>
              <a:rPr lang="en-US" b="0" dirty="0" smtClean="0">
                <a:solidFill>
                  <a:schemeClr val="tx1"/>
                </a:solidFill>
                <a:latin typeface="Georgia" panose="02040502050405020303" pitchFamily="18" charset="0"/>
                <a:ea typeface="+mj-ea"/>
                <a:cs typeface="+mj-cs"/>
              </a:rPr>
              <a:t>Log and manage risks</a:t>
            </a:r>
          </a:p>
          <a:p>
            <a:pPr>
              <a:spcBef>
                <a:spcPct val="0"/>
              </a:spcBef>
              <a:spcAft>
                <a:spcPts val="600"/>
              </a:spcAft>
            </a:pPr>
            <a:r>
              <a:rPr lang="en-US" b="0" dirty="0" smtClean="0">
                <a:solidFill>
                  <a:schemeClr val="tx1"/>
                </a:solidFill>
                <a:latin typeface="Georgia" panose="02040502050405020303" pitchFamily="18" charset="0"/>
                <a:ea typeface="+mj-ea"/>
                <a:cs typeface="+mj-cs"/>
              </a:rPr>
              <a:t>Perform monthly project updates</a:t>
            </a:r>
          </a:p>
          <a:p>
            <a:pPr lvl="1">
              <a:spcBef>
                <a:spcPct val="0"/>
              </a:spcBef>
              <a:spcAft>
                <a:spcPts val="600"/>
              </a:spcAft>
            </a:pPr>
            <a:r>
              <a:rPr lang="en-US" sz="2400" b="0" dirty="0" smtClean="0">
                <a:solidFill>
                  <a:schemeClr val="tx1"/>
                </a:solidFill>
                <a:latin typeface="Georgia" panose="02040502050405020303" pitchFamily="18" charset="0"/>
                <a:ea typeface="+mj-ea"/>
                <a:cs typeface="+mj-cs"/>
              </a:rPr>
              <a:t>Schedule</a:t>
            </a:r>
          </a:p>
          <a:p>
            <a:pPr lvl="1">
              <a:spcBef>
                <a:spcPct val="0"/>
              </a:spcBef>
              <a:spcAft>
                <a:spcPts val="600"/>
              </a:spcAft>
            </a:pPr>
            <a:r>
              <a:rPr lang="en-US" sz="2400" b="0" dirty="0" smtClean="0">
                <a:solidFill>
                  <a:schemeClr val="tx1"/>
                </a:solidFill>
                <a:latin typeface="Georgia" panose="02040502050405020303" pitchFamily="18" charset="0"/>
                <a:ea typeface="+mj-ea"/>
                <a:cs typeface="+mj-cs"/>
              </a:rPr>
              <a:t>Budget</a:t>
            </a:r>
          </a:p>
          <a:p>
            <a:pPr lvl="1">
              <a:spcBef>
                <a:spcPct val="0"/>
              </a:spcBef>
              <a:spcAft>
                <a:spcPts val="600"/>
              </a:spcAft>
            </a:pPr>
            <a:r>
              <a:rPr lang="en-US" sz="2400" b="0" dirty="0" smtClean="0">
                <a:solidFill>
                  <a:schemeClr val="tx1"/>
                </a:solidFill>
                <a:latin typeface="Georgia" panose="02040502050405020303" pitchFamily="18" charset="0"/>
                <a:ea typeface="+mj-ea"/>
                <a:cs typeface="+mj-cs"/>
              </a:rPr>
              <a:t>Critical Project Comments (as required)</a:t>
            </a:r>
          </a:p>
          <a:p>
            <a:pPr>
              <a:spcBef>
                <a:spcPct val="0"/>
              </a:spcBef>
              <a:spcAft>
                <a:spcPts val="300"/>
              </a:spcAft>
            </a:pPr>
            <a:endParaRPr lang="en-US" b="0" dirty="0" smtClean="0">
              <a:solidFill>
                <a:schemeClr val="tx1"/>
              </a:solidFill>
              <a:latin typeface="+mj-lt"/>
              <a:ea typeface="+mj-ea"/>
              <a:cs typeface="+mj-cs"/>
            </a:endParaRPr>
          </a:p>
          <a:p>
            <a:pPr>
              <a:spcBef>
                <a:spcPct val="0"/>
              </a:spcBef>
            </a:pPr>
            <a:endParaRPr lang="en-US" b="0" dirty="0">
              <a:solidFill>
                <a:schemeClr val="tx1"/>
              </a:solidFill>
              <a:latin typeface="+mj-lt"/>
              <a:ea typeface="+mj-ea"/>
              <a:cs typeface="+mj-cs"/>
            </a:endParaRPr>
          </a:p>
        </p:txBody>
      </p:sp>
      <p:sp>
        <p:nvSpPr>
          <p:cNvPr id="8704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D0C1387-30CE-4AEE-89F8-2AA71EBC280A}" type="slidenum">
              <a:rPr lang="en-US" smtClean="0">
                <a:solidFill>
                  <a:schemeClr val="tx1"/>
                </a:solidFill>
                <a:latin typeface="+mj-lt"/>
              </a:rPr>
              <a:pPr eaLnBrk="1" hangingPunct="1"/>
              <a:t>66</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43426" y="596883"/>
            <a:ext cx="6629400" cy="586854"/>
          </a:xfrm>
        </p:spPr>
        <p:txBody>
          <a:bodyPr>
            <a:normAutofit/>
          </a:bodyPr>
          <a:lstStyle/>
          <a:p>
            <a:pPr>
              <a:defRPr/>
            </a:pPr>
            <a:r>
              <a:rPr lang="en-US" sz="2800" dirty="0">
                <a:latin typeface="Georgia" panose="02040502050405020303" pitchFamily="18" charset="0"/>
              </a:rPr>
              <a:t>Monitor Project - </a:t>
            </a:r>
            <a:r>
              <a:rPr lang="en-US" sz="2400" dirty="0">
                <a:solidFill>
                  <a:srgbClr val="0070C0"/>
                </a:solidFill>
                <a:latin typeface="Georgia" panose="02040502050405020303" pitchFamily="18" charset="0"/>
              </a:rPr>
              <a:t>Video</a:t>
            </a:r>
          </a:p>
        </p:txBody>
      </p:sp>
      <p:sp>
        <p:nvSpPr>
          <p:cNvPr id="8806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79AF38F-A397-4A92-9B4B-803A63424664}" type="slidenum">
              <a:rPr lang="en-US" smtClean="0">
                <a:solidFill>
                  <a:schemeClr val="tx1"/>
                </a:solidFill>
                <a:latin typeface="+mj-lt"/>
              </a:rPr>
              <a:pPr eaLnBrk="1" hangingPunct="1"/>
              <a:t>67</a:t>
            </a:fld>
            <a:endParaRPr lang="en-US" dirty="0" smtClean="0">
              <a:solidFill>
                <a:schemeClr val="tx1"/>
              </a:solidFill>
              <a:latin typeface="+mj-lt"/>
            </a:endParaRPr>
          </a:p>
        </p:txBody>
      </p:sp>
      <p:pic>
        <p:nvPicPr>
          <p:cNvPr id="6" name="GTA APO Dashboard Video 1.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569913" y="1634236"/>
            <a:ext cx="7988871" cy="4662547"/>
          </a:xfrm>
          <a:prstGeom prst="rect">
            <a:avLst/>
          </a:prstGeom>
        </p:spPr>
      </p:pic>
      <p:pic>
        <p:nvPicPr>
          <p:cNvPr id="1075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258" y="1634236"/>
            <a:ext cx="8221777" cy="46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7524"/>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5" y="1946545"/>
            <a:ext cx="7924800" cy="2438400"/>
          </a:xfrm>
        </p:spPr>
        <p:txBody>
          <a:bodyPr>
            <a:normAutofit/>
          </a:bodyPr>
          <a:lstStyle/>
          <a:p>
            <a:pPr algn="ctr"/>
            <a:r>
              <a:rPr lang="en-US" sz="5400" dirty="0" smtClean="0"/>
              <a:t>Issue Management</a:t>
            </a:r>
            <a:endParaRPr lang="en-US" sz="5400" dirty="0"/>
          </a:p>
        </p:txBody>
      </p:sp>
      <p:sp>
        <p:nvSpPr>
          <p:cNvPr id="3" name="Slide Number Placeholder 2"/>
          <p:cNvSpPr>
            <a:spLocks noGrp="1"/>
          </p:cNvSpPr>
          <p:nvPr>
            <p:ph type="sldNum" sz="quarter" idx="12"/>
          </p:nvPr>
        </p:nvSpPr>
        <p:spPr/>
        <p:txBody>
          <a:bodyPr/>
          <a:lstStyle/>
          <a:p>
            <a:fld id="{B23CBF67-A91B-4536-BE1C-654C04EB6CFF}" type="slidenum">
              <a:rPr lang="en-US" smtClean="0"/>
              <a:pPr/>
              <a:t>68</a:t>
            </a:fld>
            <a:endParaRPr lang="en-US" dirty="0"/>
          </a:p>
        </p:txBody>
      </p:sp>
    </p:spTree>
    <p:extLst>
      <p:ext uri="{BB962C8B-B14F-4D97-AF65-F5344CB8AC3E}">
        <p14:creationId xmlns:p14="http://schemas.microsoft.com/office/powerpoint/2010/main" val="1059932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69914" y="1638300"/>
            <a:ext cx="7913072" cy="4462697"/>
          </a:xfrm>
          <a:prstGeom prst="rect">
            <a:avLst/>
          </a:prstGeom>
        </p:spPr>
      </p:pic>
      <p:sp>
        <p:nvSpPr>
          <p:cNvPr id="90114"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Manage Issues</a:t>
            </a:r>
          </a:p>
        </p:txBody>
      </p:sp>
      <p:sp>
        <p:nvSpPr>
          <p:cNvPr id="9011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758551F-1917-4B04-BCEF-E99ACE34B061}" type="slidenum">
              <a:rPr lang="en-US" smtClean="0">
                <a:solidFill>
                  <a:schemeClr val="tx1"/>
                </a:solidFill>
                <a:latin typeface="+mj-lt"/>
              </a:rPr>
              <a:pPr eaLnBrk="1" hangingPunct="1"/>
              <a:t>69</a:t>
            </a:fld>
            <a:endParaRPr lang="en-US" dirty="0" smtClean="0">
              <a:solidFill>
                <a:schemeClr val="tx1"/>
              </a:solidFill>
              <a:latin typeface="+mj-lt"/>
            </a:endParaRPr>
          </a:p>
        </p:txBody>
      </p:sp>
      <p:sp>
        <p:nvSpPr>
          <p:cNvPr id="2" name="TextBox 1"/>
          <p:cNvSpPr txBox="1"/>
          <p:nvPr/>
        </p:nvSpPr>
        <p:spPr>
          <a:xfrm>
            <a:off x="2786036" y="3856920"/>
            <a:ext cx="1555844" cy="173732"/>
          </a:xfrm>
          <a:prstGeom prst="rect">
            <a:avLst/>
          </a:prstGeom>
          <a:solidFill>
            <a:srgbClr val="CCFF33"/>
          </a:solidFill>
        </p:spPr>
        <p:txBody>
          <a:bodyPr wrap="square" rtlCol="0" anchor="ctr">
            <a:spAutoFit/>
          </a:bodyPr>
          <a:lstStyle/>
          <a:p>
            <a:pPr algn="l"/>
            <a:r>
              <a:rPr lang="en-US" sz="1400" dirty="0" smtClean="0">
                <a:solidFill>
                  <a:schemeClr val="accent4"/>
                </a:solidFill>
              </a:rPr>
              <a:t>2. Select Issues</a:t>
            </a:r>
            <a:endParaRPr lang="en-US" sz="1400" dirty="0">
              <a:solidFill>
                <a:schemeClr val="accent4"/>
              </a:solidFill>
            </a:endParaRPr>
          </a:p>
        </p:txBody>
      </p:sp>
      <p:cxnSp>
        <p:nvCxnSpPr>
          <p:cNvPr id="4" name="Straight Arrow Connector 3"/>
          <p:cNvCxnSpPr/>
          <p:nvPr/>
        </p:nvCxnSpPr>
        <p:spPr bwMode="auto">
          <a:xfrm flipH="1" flipV="1">
            <a:off x="1273126" y="3336305"/>
            <a:ext cx="1512910" cy="60748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2550580" y="2524189"/>
            <a:ext cx="1896945" cy="191105"/>
          </a:xfrm>
          <a:prstGeom prst="rect">
            <a:avLst/>
          </a:prstGeom>
          <a:solidFill>
            <a:srgbClr val="CCFF33"/>
          </a:solidFill>
        </p:spPr>
        <p:txBody>
          <a:bodyPr wrap="square" rtlCol="0" anchor="ctr">
            <a:spAutoFit/>
          </a:bodyPr>
          <a:lstStyle/>
          <a:p>
            <a:pPr algn="l"/>
            <a:r>
              <a:rPr lang="en-US" sz="1400" dirty="0" smtClean="0">
                <a:solidFill>
                  <a:schemeClr val="accent4"/>
                </a:solidFill>
              </a:rPr>
              <a:t>1. Select your project</a:t>
            </a:r>
            <a:endParaRPr lang="en-US" sz="1400" dirty="0">
              <a:solidFill>
                <a:schemeClr val="accent4"/>
              </a:solidFill>
            </a:endParaRPr>
          </a:p>
        </p:txBody>
      </p:sp>
      <p:cxnSp>
        <p:nvCxnSpPr>
          <p:cNvPr id="7" name="Straight Arrow Connector 6"/>
          <p:cNvCxnSpPr/>
          <p:nvPr/>
        </p:nvCxnSpPr>
        <p:spPr bwMode="auto">
          <a:xfrm flipH="1" flipV="1">
            <a:off x="1273126" y="2159391"/>
            <a:ext cx="1258938" cy="46035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Rectangle 2"/>
          <p:cNvSpPr/>
          <p:nvPr/>
        </p:nvSpPr>
        <p:spPr>
          <a:xfrm>
            <a:off x="569914" y="3190875"/>
            <a:ext cx="858836" cy="2476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96" y="502432"/>
            <a:ext cx="6629400" cy="762000"/>
          </a:xfrm>
        </p:spPr>
        <p:txBody>
          <a:bodyPr>
            <a:normAutofit/>
          </a:bodyPr>
          <a:lstStyle/>
          <a:p>
            <a:pPr>
              <a:defRPr/>
            </a:pPr>
            <a:r>
              <a:rPr lang="en-US" sz="2800" b="0" kern="1200" dirty="0" smtClean="0">
                <a:solidFill>
                  <a:schemeClr val="tx1"/>
                </a:solidFill>
                <a:latin typeface="Georgia" panose="02040502050405020303" pitchFamily="18" charset="0"/>
              </a:rPr>
              <a:t>PPM Versus APO</a:t>
            </a:r>
            <a:endParaRPr lang="en-US" sz="2800" dirty="0">
              <a:latin typeface="Georgia" panose="02040502050405020303" pitchFamily="18" charset="0"/>
            </a:endParaRPr>
          </a:p>
        </p:txBody>
      </p:sp>
      <p:sp>
        <p:nvSpPr>
          <p:cNvPr id="5" name="Content Placeholder 4"/>
          <p:cNvSpPr>
            <a:spLocks noGrp="1"/>
          </p:cNvSpPr>
          <p:nvPr>
            <p:ph idx="1"/>
          </p:nvPr>
        </p:nvSpPr>
        <p:spPr>
          <a:xfrm>
            <a:off x="569912" y="1600200"/>
            <a:ext cx="7899401" cy="4813300"/>
          </a:xfrm>
        </p:spPr>
        <p:txBody>
          <a:bodyPr/>
          <a:lstStyle/>
          <a:p>
            <a:pPr marL="0" indent="0">
              <a:buNone/>
            </a:pPr>
            <a:r>
              <a:rPr lang="en-US" b="0" dirty="0" smtClean="0">
                <a:latin typeface="Georgia" panose="02040502050405020303" pitchFamily="18" charset="0"/>
              </a:rPr>
              <a:t>Easiest Way to Remember GEMS Process:</a:t>
            </a:r>
          </a:p>
          <a:p>
            <a:pPr marL="0" indent="0">
              <a:buNone/>
            </a:pPr>
            <a:endParaRPr lang="en-US" b="0" dirty="0">
              <a:latin typeface="Georgia" panose="02040502050405020303" pitchFamily="18" charset="0"/>
            </a:endParaRPr>
          </a:p>
          <a:p>
            <a:pPr marL="0" indent="0">
              <a:buNone/>
            </a:pPr>
            <a:r>
              <a:rPr lang="en-US" b="0" dirty="0" smtClean="0">
                <a:latin typeface="Georgia" panose="02040502050405020303" pitchFamily="18" charset="0"/>
              </a:rPr>
              <a:t>PPM (</a:t>
            </a:r>
            <a:r>
              <a:rPr lang="en-US" b="0" kern="1200" dirty="0" smtClean="0">
                <a:latin typeface="Georgia" panose="02040502050405020303" pitchFamily="18" charset="0"/>
              </a:rPr>
              <a:t>Project </a:t>
            </a:r>
            <a:r>
              <a:rPr lang="en-US" b="0" kern="1200" dirty="0">
                <a:latin typeface="Georgia" panose="02040502050405020303" pitchFamily="18" charset="0"/>
              </a:rPr>
              <a:t>Portfolio </a:t>
            </a:r>
            <a:r>
              <a:rPr lang="en-US" b="0" kern="1200" dirty="0" smtClean="0">
                <a:latin typeface="Georgia" panose="02040502050405020303" pitchFamily="18" charset="0"/>
              </a:rPr>
              <a:t>Management) </a:t>
            </a:r>
            <a:r>
              <a:rPr lang="en-US" b="0" dirty="0" smtClean="0">
                <a:latin typeface="Georgia" panose="02040502050405020303" pitchFamily="18" charset="0"/>
              </a:rPr>
              <a:t>is </a:t>
            </a:r>
            <a:r>
              <a:rPr lang="en-US" sz="2800" u="sng" dirty="0" smtClean="0">
                <a:solidFill>
                  <a:schemeClr val="tx2">
                    <a:lumMod val="75000"/>
                  </a:schemeClr>
                </a:solidFill>
                <a:latin typeface="Georgia" panose="02040502050405020303" pitchFamily="18" charset="0"/>
              </a:rPr>
              <a:t>Proposal Phase</a:t>
            </a:r>
          </a:p>
          <a:p>
            <a:pPr marL="0" indent="0">
              <a:buNone/>
            </a:pPr>
            <a:endParaRPr lang="en-US" b="0" dirty="0">
              <a:latin typeface="Georgia" panose="02040502050405020303" pitchFamily="18" charset="0"/>
            </a:endParaRPr>
          </a:p>
          <a:p>
            <a:pPr marL="0" indent="0">
              <a:buNone/>
            </a:pPr>
            <a:r>
              <a:rPr lang="en-US" b="0" dirty="0" smtClean="0">
                <a:latin typeface="Georgia" panose="02040502050405020303" pitchFamily="18" charset="0"/>
              </a:rPr>
              <a:t>APO (Automated Project Office) is </a:t>
            </a:r>
            <a:r>
              <a:rPr lang="en-US" sz="2800" u="sng" dirty="0">
                <a:solidFill>
                  <a:schemeClr val="tx2">
                    <a:lumMod val="75000"/>
                  </a:schemeClr>
                </a:solidFill>
                <a:latin typeface="Georgia" panose="02040502050405020303" pitchFamily="18" charset="0"/>
              </a:rPr>
              <a:t>Project Phase</a:t>
            </a:r>
            <a:r>
              <a:rPr lang="en-US" sz="2800" u="sng" dirty="0">
                <a:solidFill>
                  <a:schemeClr val="tx2">
                    <a:lumMod val="75000"/>
                  </a:schemeClr>
                </a:solidFill>
              </a:rPr>
              <a:t> </a:t>
            </a:r>
          </a:p>
        </p:txBody>
      </p:sp>
      <p:sp>
        <p:nvSpPr>
          <p:cNvPr id="18435" name="Slide Number Placeholder 3"/>
          <p:cNvSpPr>
            <a:spLocks noGrp="1"/>
          </p:cNvSpPr>
          <p:nvPr>
            <p:ph type="sldNum" sz="quarter" idx="12"/>
          </p:nvPr>
        </p:nvSpPr>
        <p:spPr>
          <a:ln>
            <a:solidFill>
              <a:schemeClr val="bg1"/>
            </a:solidFill>
          </a:ln>
        </p:spPr>
        <p:style>
          <a:lnRef idx="2">
            <a:schemeClr val="dk1"/>
          </a:lnRef>
          <a:fillRef idx="1">
            <a:schemeClr val="lt1"/>
          </a:fillRef>
          <a:effectRef idx="0">
            <a:schemeClr val="dk1"/>
          </a:effectRef>
          <a:fontRef idx="minor">
            <a:schemeClr val="dk1"/>
          </a:fontRef>
        </p:style>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CB6A743A-0105-4D9A-BE94-5AE7F9AB40F9}" type="slidenum">
              <a:rPr lang="en-US" smtClean="0">
                <a:solidFill>
                  <a:schemeClr val="tx1"/>
                </a:solidFill>
                <a:latin typeface="+mj-lt"/>
              </a:rPr>
              <a:pPr eaLnBrk="1" hangingPunct="1"/>
              <a:t>7</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60" y="565532"/>
            <a:ext cx="6629400" cy="637309"/>
          </a:xfrm>
        </p:spPr>
        <p:txBody>
          <a:bodyPr>
            <a:normAutofit/>
          </a:bodyPr>
          <a:lstStyle/>
          <a:p>
            <a:pPr>
              <a:defRPr/>
            </a:pPr>
            <a:r>
              <a:rPr lang="en-US" sz="2800" dirty="0">
                <a:latin typeface="Georgia" panose="02040502050405020303" pitchFamily="18" charset="0"/>
              </a:rPr>
              <a:t>Create An Issue - </a:t>
            </a:r>
            <a:r>
              <a:rPr lang="en-US" sz="2400" dirty="0">
                <a:solidFill>
                  <a:srgbClr val="0070C0"/>
                </a:solidFill>
                <a:latin typeface="Georgia" panose="02040502050405020303" pitchFamily="18" charset="0"/>
              </a:rPr>
              <a:t>Video</a:t>
            </a:r>
          </a:p>
        </p:txBody>
      </p:sp>
      <p:pic>
        <p:nvPicPr>
          <p:cNvPr id="6" name="Creating an Issue.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00200"/>
            <a:ext cx="7920038" cy="4525963"/>
          </a:xfrm>
        </p:spPr>
      </p:pic>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70</a:t>
            </a:fld>
            <a:endParaRPr lang="en-US" dirty="0"/>
          </a:p>
        </p:txBody>
      </p:sp>
    </p:spTree>
    <p:extLst>
      <p:ext uri="{BB962C8B-B14F-4D97-AF65-F5344CB8AC3E}">
        <p14:creationId xmlns:p14="http://schemas.microsoft.com/office/powerpoint/2010/main" val="1298427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50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9913" y="1644669"/>
            <a:ext cx="7908325" cy="4051796"/>
          </a:xfrm>
          <a:prstGeom prst="rect">
            <a:avLst/>
          </a:prstGeom>
        </p:spPr>
      </p:pic>
      <p:sp>
        <p:nvSpPr>
          <p:cNvPr id="9113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Create a New Issue</a:t>
            </a:r>
          </a:p>
        </p:txBody>
      </p:sp>
      <p:sp>
        <p:nvSpPr>
          <p:cNvPr id="9113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F9789E8A-A6DD-4182-A75B-D3377A28553D}" type="slidenum">
              <a:rPr lang="en-US" smtClean="0">
                <a:solidFill>
                  <a:schemeClr val="tx1"/>
                </a:solidFill>
                <a:latin typeface="+mj-lt"/>
              </a:rPr>
              <a:pPr eaLnBrk="1" hangingPunct="1"/>
              <a:t>71</a:t>
            </a:fld>
            <a:endParaRPr lang="en-US" dirty="0" smtClean="0">
              <a:solidFill>
                <a:schemeClr val="tx1"/>
              </a:solidFill>
              <a:latin typeface="+mj-lt"/>
            </a:endParaRPr>
          </a:p>
        </p:txBody>
      </p:sp>
      <p:sp>
        <p:nvSpPr>
          <p:cNvPr id="2" name="TextBox 1"/>
          <p:cNvSpPr txBox="1"/>
          <p:nvPr/>
        </p:nvSpPr>
        <p:spPr>
          <a:xfrm>
            <a:off x="4366831" y="3117557"/>
            <a:ext cx="1600311" cy="191105"/>
          </a:xfrm>
          <a:prstGeom prst="rect">
            <a:avLst/>
          </a:prstGeom>
          <a:solidFill>
            <a:srgbClr val="CCFF33"/>
          </a:solidFill>
        </p:spPr>
        <p:txBody>
          <a:bodyPr wrap="square" rtlCol="0" anchor="ctr">
            <a:spAutoFit/>
          </a:bodyPr>
          <a:lstStyle/>
          <a:p>
            <a:pPr algn="l"/>
            <a:r>
              <a:rPr lang="en-US" sz="1400" dirty="0" smtClean="0">
                <a:solidFill>
                  <a:schemeClr val="tx1"/>
                </a:solidFill>
              </a:rPr>
              <a:t>Select add issue</a:t>
            </a:r>
            <a:endParaRPr lang="en-US" sz="1400" dirty="0">
              <a:solidFill>
                <a:schemeClr val="tx1"/>
              </a:solidFill>
            </a:endParaRPr>
          </a:p>
        </p:txBody>
      </p:sp>
      <p:cxnSp>
        <p:nvCxnSpPr>
          <p:cNvPr id="4" name="Straight Arrow Connector 3"/>
          <p:cNvCxnSpPr/>
          <p:nvPr/>
        </p:nvCxnSpPr>
        <p:spPr bwMode="auto">
          <a:xfrm>
            <a:off x="5971735" y="3221502"/>
            <a:ext cx="2052960" cy="15122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Rectangle 2"/>
          <p:cNvSpPr/>
          <p:nvPr/>
        </p:nvSpPr>
        <p:spPr>
          <a:xfrm>
            <a:off x="8024695" y="3308662"/>
            <a:ext cx="444618" cy="187013"/>
          </a:xfrm>
          <a:prstGeom prst="rect">
            <a:avLst/>
          </a:prstGeom>
          <a:no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19" y="1625282"/>
            <a:ext cx="7899400" cy="476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2"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Enter </a:t>
            </a:r>
            <a:r>
              <a:rPr lang="en-US" sz="2800" dirty="0" smtClean="0">
                <a:latin typeface="Georgia" panose="02040502050405020303" pitchFamily="18" charset="0"/>
                <a:cs typeface="Arial" pitchFamily="34" charset="0"/>
              </a:rPr>
              <a:t>New </a:t>
            </a:r>
            <a:r>
              <a:rPr lang="en-US" sz="2800" dirty="0">
                <a:latin typeface="Georgia" panose="02040502050405020303" pitchFamily="18" charset="0"/>
                <a:cs typeface="Arial" pitchFamily="34" charset="0"/>
              </a:rPr>
              <a:t>Issue</a:t>
            </a:r>
          </a:p>
        </p:txBody>
      </p:sp>
      <p:sp>
        <p:nvSpPr>
          <p:cNvPr id="9216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449A4E3-8B5B-4C16-8A95-B64F49016EB9}" type="slidenum">
              <a:rPr lang="en-US" smtClean="0">
                <a:solidFill>
                  <a:schemeClr val="tx1"/>
                </a:solidFill>
                <a:latin typeface="+mj-lt"/>
              </a:rPr>
              <a:pPr eaLnBrk="1" hangingPunct="1"/>
              <a:t>72</a:t>
            </a:fld>
            <a:endParaRPr lang="en-US" dirty="0" smtClean="0">
              <a:solidFill>
                <a:schemeClr val="tx1"/>
              </a:solidFill>
              <a:latin typeface="+mj-lt"/>
            </a:endParaRPr>
          </a:p>
        </p:txBody>
      </p:sp>
      <p:sp>
        <p:nvSpPr>
          <p:cNvPr id="2" name="TextBox 1"/>
          <p:cNvSpPr txBox="1"/>
          <p:nvPr/>
        </p:nvSpPr>
        <p:spPr>
          <a:xfrm>
            <a:off x="3012341" y="3056411"/>
            <a:ext cx="1412707" cy="173732"/>
          </a:xfrm>
          <a:prstGeom prst="rect">
            <a:avLst/>
          </a:prstGeom>
          <a:solidFill>
            <a:srgbClr val="CCFF33"/>
          </a:solidFill>
        </p:spPr>
        <p:txBody>
          <a:bodyPr wrap="square" rtlCol="0" anchor="ctr">
            <a:spAutoFit/>
          </a:bodyPr>
          <a:lstStyle/>
          <a:p>
            <a:pPr algn="l"/>
            <a:r>
              <a:rPr lang="en-US" sz="1400" dirty="0" smtClean="0">
                <a:solidFill>
                  <a:schemeClr val="tx1"/>
                </a:solidFill>
              </a:rPr>
              <a:t>1. Enter Title</a:t>
            </a:r>
            <a:endParaRPr lang="en-US" sz="1400" dirty="0">
              <a:solidFill>
                <a:schemeClr val="tx1"/>
              </a:solidFill>
            </a:endParaRPr>
          </a:p>
        </p:txBody>
      </p:sp>
      <p:cxnSp>
        <p:nvCxnSpPr>
          <p:cNvPr id="4" name="Straight Arrow Connector 3"/>
          <p:cNvCxnSpPr>
            <a:stCxn id="2" idx="1"/>
          </p:cNvCxnSpPr>
          <p:nvPr/>
        </p:nvCxnSpPr>
        <p:spPr bwMode="auto">
          <a:xfrm flipH="1">
            <a:off x="2535687" y="3143277"/>
            <a:ext cx="476654" cy="33090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592083" y="3360090"/>
            <a:ext cx="1331569" cy="393104"/>
          </a:xfrm>
          <a:prstGeom prst="rect">
            <a:avLst/>
          </a:prstGeom>
          <a:solidFill>
            <a:srgbClr val="CCFF33"/>
          </a:solidFill>
        </p:spPr>
        <p:txBody>
          <a:bodyPr wrap="square" rtlCol="0" anchor="ctr">
            <a:spAutoFit/>
          </a:bodyPr>
          <a:lstStyle/>
          <a:p>
            <a:pPr algn="l"/>
            <a:r>
              <a:rPr lang="en-US" sz="1400" dirty="0" smtClean="0">
                <a:solidFill>
                  <a:schemeClr val="tx1"/>
                </a:solidFill>
              </a:rPr>
              <a:t>2. Enter</a:t>
            </a:r>
          </a:p>
          <a:p>
            <a:pPr algn="l"/>
            <a:r>
              <a:rPr lang="en-US" sz="1400" dirty="0" smtClean="0">
                <a:solidFill>
                  <a:schemeClr val="tx1"/>
                </a:solidFill>
              </a:rPr>
              <a:t> Classification</a:t>
            </a:r>
            <a:endParaRPr lang="en-US" sz="1400" dirty="0">
              <a:solidFill>
                <a:schemeClr val="tx1"/>
              </a:solidFill>
            </a:endParaRPr>
          </a:p>
        </p:txBody>
      </p:sp>
      <p:cxnSp>
        <p:nvCxnSpPr>
          <p:cNvPr id="7" name="Straight Arrow Connector 6"/>
          <p:cNvCxnSpPr>
            <a:stCxn id="5" idx="2"/>
          </p:cNvCxnSpPr>
          <p:nvPr/>
        </p:nvCxnSpPr>
        <p:spPr bwMode="auto">
          <a:xfrm>
            <a:off x="1257868" y="3753194"/>
            <a:ext cx="696916" cy="14759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492133" y="3481318"/>
            <a:ext cx="1867711" cy="210215"/>
          </a:xfrm>
          <a:prstGeom prst="rect">
            <a:avLst/>
          </a:prstGeom>
          <a:solidFill>
            <a:srgbClr val="CCFF33"/>
          </a:solidFill>
        </p:spPr>
        <p:txBody>
          <a:bodyPr wrap="square" rtlCol="0" anchor="ctr">
            <a:spAutoFit/>
          </a:bodyPr>
          <a:lstStyle/>
          <a:p>
            <a:pPr algn="l"/>
            <a:r>
              <a:rPr lang="en-US" sz="1400" dirty="0" smtClean="0">
                <a:solidFill>
                  <a:schemeClr val="tx1"/>
                </a:solidFill>
              </a:rPr>
              <a:t>3. Confirm Requestor</a:t>
            </a:r>
            <a:endParaRPr lang="en-US" sz="1400" dirty="0">
              <a:solidFill>
                <a:schemeClr val="tx1"/>
              </a:solidFill>
            </a:endParaRPr>
          </a:p>
        </p:txBody>
      </p:sp>
      <p:cxnSp>
        <p:nvCxnSpPr>
          <p:cNvPr id="10" name="Straight Arrow Connector 9"/>
          <p:cNvCxnSpPr/>
          <p:nvPr/>
        </p:nvCxnSpPr>
        <p:spPr bwMode="auto">
          <a:xfrm flipH="1">
            <a:off x="4133759" y="3586425"/>
            <a:ext cx="358374" cy="19471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575967" y="4092282"/>
            <a:ext cx="1159701" cy="393104"/>
          </a:xfrm>
          <a:prstGeom prst="rect">
            <a:avLst/>
          </a:prstGeom>
          <a:solidFill>
            <a:srgbClr val="CCFF33"/>
          </a:solidFill>
        </p:spPr>
        <p:txBody>
          <a:bodyPr wrap="square" rtlCol="0" anchor="ctr">
            <a:spAutoFit/>
          </a:bodyPr>
          <a:lstStyle/>
          <a:p>
            <a:pPr algn="l"/>
            <a:r>
              <a:rPr lang="en-US" sz="1400" dirty="0" smtClean="0">
                <a:solidFill>
                  <a:schemeClr val="tx1"/>
                </a:solidFill>
              </a:rPr>
              <a:t>4. Enter</a:t>
            </a:r>
          </a:p>
          <a:p>
            <a:pPr algn="l"/>
            <a:r>
              <a:rPr lang="en-US" sz="1400" dirty="0" smtClean="0">
                <a:solidFill>
                  <a:schemeClr val="tx1"/>
                </a:solidFill>
              </a:rPr>
              <a:t>Description</a:t>
            </a:r>
            <a:endParaRPr lang="en-US" sz="1400" dirty="0">
              <a:solidFill>
                <a:schemeClr val="tx1"/>
              </a:solidFill>
            </a:endParaRPr>
          </a:p>
        </p:txBody>
      </p:sp>
      <p:cxnSp>
        <p:nvCxnSpPr>
          <p:cNvPr id="13" name="Straight Arrow Connector 12"/>
          <p:cNvCxnSpPr/>
          <p:nvPr/>
        </p:nvCxnSpPr>
        <p:spPr bwMode="auto">
          <a:xfrm>
            <a:off x="1731144" y="4310480"/>
            <a:ext cx="447280" cy="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5238889" y="4168899"/>
            <a:ext cx="1663430" cy="191105"/>
          </a:xfrm>
          <a:prstGeom prst="rect">
            <a:avLst/>
          </a:prstGeom>
          <a:solidFill>
            <a:srgbClr val="CCFF33"/>
          </a:solidFill>
        </p:spPr>
        <p:txBody>
          <a:bodyPr wrap="square" rtlCol="0" anchor="ctr">
            <a:spAutoFit/>
          </a:bodyPr>
          <a:lstStyle/>
          <a:p>
            <a:pPr algn="l"/>
            <a:r>
              <a:rPr lang="en-US" sz="1400" dirty="0" smtClean="0">
                <a:solidFill>
                  <a:schemeClr val="tx1"/>
                </a:solidFill>
              </a:rPr>
              <a:t>5. Describe Impact</a:t>
            </a:r>
            <a:endParaRPr lang="en-US" sz="1400" dirty="0">
              <a:solidFill>
                <a:schemeClr val="tx1"/>
              </a:solidFill>
            </a:endParaRPr>
          </a:p>
        </p:txBody>
      </p:sp>
      <p:cxnSp>
        <p:nvCxnSpPr>
          <p:cNvPr id="16" name="Straight Arrow Connector 15"/>
          <p:cNvCxnSpPr>
            <a:stCxn id="14" idx="1"/>
          </p:cNvCxnSpPr>
          <p:nvPr/>
        </p:nvCxnSpPr>
        <p:spPr bwMode="auto">
          <a:xfrm flipH="1">
            <a:off x="4651141" y="4264452"/>
            <a:ext cx="587748" cy="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578472" y="4669400"/>
            <a:ext cx="904881" cy="432414"/>
          </a:xfrm>
          <a:prstGeom prst="rect">
            <a:avLst/>
          </a:prstGeom>
          <a:solidFill>
            <a:srgbClr val="CCFF33"/>
          </a:solidFill>
        </p:spPr>
        <p:txBody>
          <a:bodyPr wrap="square" rtlCol="0" anchor="ctr">
            <a:spAutoFit/>
          </a:bodyPr>
          <a:lstStyle/>
          <a:p>
            <a:pPr algn="l"/>
            <a:r>
              <a:rPr lang="en-US" sz="1400" dirty="0" smtClean="0">
                <a:solidFill>
                  <a:schemeClr val="tx1"/>
                </a:solidFill>
              </a:rPr>
              <a:t>6. Select</a:t>
            </a:r>
          </a:p>
          <a:p>
            <a:pPr algn="l"/>
            <a:r>
              <a:rPr lang="en-US" sz="1400" dirty="0" smtClean="0">
                <a:solidFill>
                  <a:schemeClr val="tx1"/>
                </a:solidFill>
              </a:rPr>
              <a:t>Priority</a:t>
            </a:r>
            <a:endParaRPr lang="en-US" sz="1400" dirty="0">
              <a:solidFill>
                <a:schemeClr val="tx1"/>
              </a:solidFill>
            </a:endParaRPr>
          </a:p>
        </p:txBody>
      </p:sp>
      <p:cxnSp>
        <p:nvCxnSpPr>
          <p:cNvPr id="19" name="Straight Arrow Connector 18"/>
          <p:cNvCxnSpPr/>
          <p:nvPr/>
        </p:nvCxnSpPr>
        <p:spPr bwMode="auto">
          <a:xfrm>
            <a:off x="1482843" y="4917145"/>
            <a:ext cx="545633" cy="8850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5389211" y="4784356"/>
            <a:ext cx="1546698" cy="173732"/>
          </a:xfrm>
          <a:prstGeom prst="rect">
            <a:avLst/>
          </a:prstGeom>
          <a:solidFill>
            <a:srgbClr val="CCFF33"/>
          </a:solidFill>
        </p:spPr>
        <p:txBody>
          <a:bodyPr wrap="square" rtlCol="0" anchor="ctr">
            <a:spAutoFit/>
          </a:bodyPr>
          <a:lstStyle/>
          <a:p>
            <a:pPr algn="l"/>
            <a:r>
              <a:rPr lang="en-US" sz="1400" dirty="0" smtClean="0">
                <a:solidFill>
                  <a:schemeClr val="tx1"/>
                </a:solidFill>
              </a:rPr>
              <a:t>7. Enter due date</a:t>
            </a:r>
            <a:endParaRPr lang="en-US" sz="1400" dirty="0">
              <a:solidFill>
                <a:schemeClr val="tx1"/>
              </a:solidFill>
            </a:endParaRPr>
          </a:p>
        </p:txBody>
      </p:sp>
      <p:cxnSp>
        <p:nvCxnSpPr>
          <p:cNvPr id="22" name="Straight Arrow Connector 21"/>
          <p:cNvCxnSpPr>
            <a:stCxn id="20" idx="1"/>
          </p:cNvCxnSpPr>
          <p:nvPr/>
        </p:nvCxnSpPr>
        <p:spPr bwMode="auto">
          <a:xfrm flipH="1">
            <a:off x="4832689" y="4871222"/>
            <a:ext cx="556522" cy="9746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579048" y="5165289"/>
            <a:ext cx="933471" cy="393104"/>
          </a:xfrm>
          <a:prstGeom prst="rect">
            <a:avLst/>
          </a:prstGeom>
          <a:solidFill>
            <a:srgbClr val="CCFF33"/>
          </a:solidFill>
        </p:spPr>
        <p:txBody>
          <a:bodyPr wrap="square" rtlCol="0" anchor="ctr">
            <a:spAutoFit/>
          </a:bodyPr>
          <a:lstStyle/>
          <a:p>
            <a:pPr algn="l"/>
            <a:r>
              <a:rPr lang="en-US" sz="1400" dirty="0" smtClean="0">
                <a:solidFill>
                  <a:schemeClr val="tx1"/>
                </a:solidFill>
              </a:rPr>
              <a:t>8. Select</a:t>
            </a:r>
          </a:p>
          <a:p>
            <a:pPr algn="l"/>
            <a:r>
              <a:rPr lang="en-US" sz="1400" dirty="0" smtClean="0">
                <a:solidFill>
                  <a:schemeClr val="tx1"/>
                </a:solidFill>
              </a:rPr>
              <a:t>Severity</a:t>
            </a:r>
            <a:endParaRPr lang="en-US" sz="1400" dirty="0">
              <a:solidFill>
                <a:schemeClr val="tx1"/>
              </a:solidFill>
            </a:endParaRPr>
          </a:p>
        </p:txBody>
      </p:sp>
      <p:cxnSp>
        <p:nvCxnSpPr>
          <p:cNvPr id="25" name="Straight Arrow Connector 24"/>
          <p:cNvCxnSpPr/>
          <p:nvPr/>
        </p:nvCxnSpPr>
        <p:spPr bwMode="auto">
          <a:xfrm>
            <a:off x="1509739" y="5363258"/>
            <a:ext cx="668685" cy="5264"/>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5508911" y="5320746"/>
            <a:ext cx="2159541" cy="191105"/>
          </a:xfrm>
          <a:prstGeom prst="rect">
            <a:avLst/>
          </a:prstGeom>
          <a:solidFill>
            <a:srgbClr val="CCFF33"/>
          </a:solidFill>
        </p:spPr>
        <p:txBody>
          <a:bodyPr wrap="square" rtlCol="0" anchor="ctr">
            <a:spAutoFit/>
          </a:bodyPr>
          <a:lstStyle/>
          <a:p>
            <a:pPr algn="l"/>
            <a:r>
              <a:rPr lang="en-US" sz="1400" dirty="0" smtClean="0">
                <a:solidFill>
                  <a:schemeClr val="tx1"/>
                </a:solidFill>
              </a:rPr>
              <a:t>9. Enter Resolution Date</a:t>
            </a:r>
            <a:endParaRPr lang="en-US" sz="1400" dirty="0">
              <a:solidFill>
                <a:schemeClr val="tx1"/>
              </a:solidFill>
            </a:endParaRPr>
          </a:p>
        </p:txBody>
      </p:sp>
      <p:cxnSp>
        <p:nvCxnSpPr>
          <p:cNvPr id="29" name="Straight Arrow Connector 28"/>
          <p:cNvCxnSpPr>
            <a:stCxn id="27" idx="1"/>
          </p:cNvCxnSpPr>
          <p:nvPr/>
        </p:nvCxnSpPr>
        <p:spPr bwMode="auto">
          <a:xfrm flipH="1" flipV="1">
            <a:off x="4687469" y="5320746"/>
            <a:ext cx="821442" cy="9555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3372560" y="5694247"/>
            <a:ext cx="1806492" cy="393104"/>
          </a:xfrm>
          <a:prstGeom prst="rect">
            <a:avLst/>
          </a:prstGeom>
          <a:solidFill>
            <a:srgbClr val="CCFF33"/>
          </a:solidFill>
        </p:spPr>
        <p:txBody>
          <a:bodyPr wrap="square" rtlCol="0" anchor="ctr">
            <a:spAutoFit/>
          </a:bodyPr>
          <a:lstStyle/>
          <a:p>
            <a:pPr algn="l"/>
            <a:r>
              <a:rPr lang="en-US" sz="1400" dirty="0" smtClean="0">
                <a:solidFill>
                  <a:schemeClr val="tx1"/>
                </a:solidFill>
              </a:rPr>
              <a:t>10. Select person to resolve issue</a:t>
            </a:r>
            <a:endParaRPr lang="en-US" sz="1400" dirty="0">
              <a:solidFill>
                <a:schemeClr val="tx1"/>
              </a:solidFill>
            </a:endParaRPr>
          </a:p>
        </p:txBody>
      </p:sp>
      <p:cxnSp>
        <p:nvCxnSpPr>
          <p:cNvPr id="92161" name="Straight Arrow Connector 92160"/>
          <p:cNvCxnSpPr>
            <a:stCxn id="31" idx="1"/>
          </p:cNvCxnSpPr>
          <p:nvPr/>
        </p:nvCxnSpPr>
        <p:spPr bwMode="auto">
          <a:xfrm flipH="1" flipV="1">
            <a:off x="2641559" y="5694247"/>
            <a:ext cx="731001" cy="19655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21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P spid="14" grpId="0" animBg="1"/>
      <p:bldP spid="17" grpId="0" animBg="1"/>
      <p:bldP spid="20" grpId="0" animBg="1"/>
      <p:bldP spid="23" grpId="0" animBg="1"/>
      <p:bldP spid="27" grpId="0" animBg="1"/>
      <p:bldP spid="3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572879"/>
            <a:ext cx="7958303" cy="484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6"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Finalize Issue</a:t>
            </a:r>
          </a:p>
        </p:txBody>
      </p:sp>
      <p:sp>
        <p:nvSpPr>
          <p:cNvPr id="9318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4136EC02-28A1-4599-922B-15445085D43D}" type="slidenum">
              <a:rPr lang="en-US" smtClean="0">
                <a:solidFill>
                  <a:schemeClr val="tx1"/>
                </a:solidFill>
                <a:latin typeface="+mj-lt"/>
              </a:rPr>
              <a:pPr eaLnBrk="1" hangingPunct="1"/>
              <a:t>73</a:t>
            </a:fld>
            <a:endParaRPr lang="en-US" dirty="0" smtClean="0">
              <a:solidFill>
                <a:schemeClr val="tx1"/>
              </a:solidFill>
              <a:latin typeface="+mj-lt"/>
            </a:endParaRPr>
          </a:p>
        </p:txBody>
      </p:sp>
      <p:sp>
        <p:nvSpPr>
          <p:cNvPr id="2" name="TextBox 1"/>
          <p:cNvSpPr txBox="1"/>
          <p:nvPr/>
        </p:nvSpPr>
        <p:spPr>
          <a:xfrm>
            <a:off x="4579288" y="2149960"/>
            <a:ext cx="2238375" cy="393104"/>
          </a:xfrm>
          <a:prstGeom prst="rect">
            <a:avLst/>
          </a:prstGeom>
          <a:solidFill>
            <a:srgbClr val="CCFF33"/>
          </a:solidFill>
        </p:spPr>
        <p:txBody>
          <a:bodyPr wrap="square" rtlCol="0" anchor="ctr">
            <a:spAutoFit/>
          </a:bodyPr>
          <a:lstStyle/>
          <a:p>
            <a:pPr algn="l"/>
            <a:r>
              <a:rPr lang="en-US" sz="1400" dirty="0" smtClean="0">
                <a:solidFill>
                  <a:schemeClr val="tx1"/>
                </a:solidFill>
              </a:rPr>
              <a:t>1.  Add additional contributors as necessary</a:t>
            </a:r>
            <a:endParaRPr lang="en-US" sz="1400" dirty="0">
              <a:solidFill>
                <a:schemeClr val="tx1"/>
              </a:solidFill>
            </a:endParaRPr>
          </a:p>
        </p:txBody>
      </p:sp>
      <p:cxnSp>
        <p:nvCxnSpPr>
          <p:cNvPr id="4" name="Straight Arrow Connector 3"/>
          <p:cNvCxnSpPr>
            <a:stCxn id="2" idx="2"/>
          </p:cNvCxnSpPr>
          <p:nvPr/>
        </p:nvCxnSpPr>
        <p:spPr bwMode="auto">
          <a:xfrm>
            <a:off x="5698476" y="2543064"/>
            <a:ext cx="919163" cy="70832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4473312" y="4318360"/>
            <a:ext cx="2819401" cy="210215"/>
          </a:xfrm>
          <a:prstGeom prst="rect">
            <a:avLst/>
          </a:prstGeom>
          <a:solidFill>
            <a:srgbClr val="CCFF33"/>
          </a:solidFill>
        </p:spPr>
        <p:txBody>
          <a:bodyPr wrap="square" rtlCol="0" anchor="ctr">
            <a:spAutoFit/>
          </a:bodyPr>
          <a:lstStyle/>
          <a:p>
            <a:pPr algn="l"/>
            <a:r>
              <a:rPr lang="en-US" sz="1400" dirty="0" smtClean="0">
                <a:solidFill>
                  <a:schemeClr val="tx1"/>
                </a:solidFill>
              </a:rPr>
              <a:t>2. Add attachments as necessary</a:t>
            </a:r>
            <a:endParaRPr lang="en-US" sz="1400" dirty="0">
              <a:solidFill>
                <a:schemeClr val="tx1"/>
              </a:solidFill>
            </a:endParaRPr>
          </a:p>
        </p:txBody>
      </p:sp>
      <p:sp>
        <p:nvSpPr>
          <p:cNvPr id="6" name="Rectangle 5"/>
          <p:cNvSpPr/>
          <p:nvPr/>
        </p:nvSpPr>
        <p:spPr bwMode="auto">
          <a:xfrm>
            <a:off x="6981824" y="4597731"/>
            <a:ext cx="45719" cy="45719"/>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cxnSp>
        <p:nvCxnSpPr>
          <p:cNvPr id="8" name="Straight Arrow Connector 7"/>
          <p:cNvCxnSpPr>
            <a:stCxn id="5" idx="2"/>
          </p:cNvCxnSpPr>
          <p:nvPr/>
        </p:nvCxnSpPr>
        <p:spPr bwMode="auto">
          <a:xfrm>
            <a:off x="5883013" y="4528575"/>
            <a:ext cx="819150" cy="41241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168662" y="6010271"/>
            <a:ext cx="1247775" cy="210215"/>
          </a:xfrm>
          <a:prstGeom prst="rect">
            <a:avLst/>
          </a:prstGeom>
          <a:solidFill>
            <a:srgbClr val="CCFF33"/>
          </a:solidFill>
        </p:spPr>
        <p:txBody>
          <a:bodyPr wrap="square" rtlCol="0" anchor="ctr">
            <a:spAutoFit/>
          </a:bodyPr>
          <a:lstStyle/>
          <a:p>
            <a:pPr algn="l"/>
            <a:r>
              <a:rPr lang="en-US" sz="1400" dirty="0" smtClean="0">
                <a:solidFill>
                  <a:schemeClr val="tx1"/>
                </a:solidFill>
              </a:rPr>
              <a:t>3. Click Save</a:t>
            </a:r>
            <a:endParaRPr lang="en-US" sz="1400" dirty="0">
              <a:solidFill>
                <a:schemeClr val="tx1"/>
              </a:solidFill>
            </a:endParaRPr>
          </a:p>
        </p:txBody>
      </p:sp>
      <p:cxnSp>
        <p:nvCxnSpPr>
          <p:cNvPr id="11" name="Straight Arrow Connector 10"/>
          <p:cNvCxnSpPr/>
          <p:nvPr/>
        </p:nvCxnSpPr>
        <p:spPr bwMode="auto">
          <a:xfrm flipV="1">
            <a:off x="3416437" y="5864038"/>
            <a:ext cx="933450" cy="25134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Completed Issue</a:t>
            </a:r>
          </a:p>
        </p:txBody>
      </p:sp>
      <p:sp>
        <p:nvSpPr>
          <p:cNvPr id="9421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C5100F0F-03FF-4CF6-A31F-7156D39BFCB7}" type="slidenum">
              <a:rPr lang="en-US" smtClean="0">
                <a:solidFill>
                  <a:schemeClr val="tx1"/>
                </a:solidFill>
                <a:latin typeface="+mj-lt"/>
              </a:rPr>
              <a:pPr eaLnBrk="1" hangingPunct="1"/>
              <a:t>74</a:t>
            </a:fld>
            <a:endParaRPr lang="en-US" dirty="0" smtClean="0">
              <a:solidFill>
                <a:schemeClr val="tx1"/>
              </a:solidFill>
              <a:latin typeface="+mj-lt"/>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644650"/>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Issue Assignment email</a:t>
            </a:r>
          </a:p>
        </p:txBody>
      </p:sp>
      <p:sp>
        <p:nvSpPr>
          <p:cNvPr id="9523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4606ECB-179D-432F-8AB6-6B443902D9C9}" type="slidenum">
              <a:rPr lang="en-US" smtClean="0">
                <a:solidFill>
                  <a:schemeClr val="tx1"/>
                </a:solidFill>
                <a:latin typeface="+mj-lt"/>
              </a:rPr>
              <a:pPr eaLnBrk="1" hangingPunct="1"/>
              <a:t>75</a:t>
            </a:fld>
            <a:endParaRPr lang="en-US" dirty="0" smtClean="0">
              <a:solidFill>
                <a:schemeClr val="tx1"/>
              </a:solidFill>
              <a:latin typeface="+mj-lt"/>
            </a:endParaRPr>
          </a:p>
        </p:txBody>
      </p:sp>
      <p:pic>
        <p:nvPicPr>
          <p:cNvPr id="102402" name="Picture 2" descr="C:\Users\hoelze\AppData\Local\Microsoft\Windows\Temporary Internet Files\Content.Outlook\P1CYELXQ\Issue_E-mail_053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6238"/>
            <a:ext cx="7841543" cy="4851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642607"/>
            <a:ext cx="6629400" cy="484093"/>
          </a:xfrm>
        </p:spPr>
        <p:txBody>
          <a:bodyPr>
            <a:noAutofit/>
          </a:bodyPr>
          <a:lstStyle/>
          <a:p>
            <a:pPr>
              <a:defRPr/>
            </a:pPr>
            <a:r>
              <a:rPr lang="en-US" sz="2800" dirty="0">
                <a:latin typeface="Georgia" panose="02040502050405020303" pitchFamily="18" charset="0"/>
              </a:rPr>
              <a:t>Responding to Issue email notification</a:t>
            </a:r>
          </a:p>
        </p:txBody>
      </p:sp>
      <p:sp>
        <p:nvSpPr>
          <p:cNvPr id="3" name="Content Placeholder 2"/>
          <p:cNvSpPr>
            <a:spLocks noGrp="1"/>
          </p:cNvSpPr>
          <p:nvPr>
            <p:ph idx="1"/>
          </p:nvPr>
        </p:nvSpPr>
        <p:spPr>
          <a:ln>
            <a:noFill/>
          </a:ln>
        </p:spPr>
        <p:txBody>
          <a:bodyPr/>
          <a:lstStyle/>
          <a:p>
            <a:endParaRPr lang="en-US" b="0" dirty="0" smtClean="0">
              <a:solidFill>
                <a:schemeClr val="tx1"/>
              </a:solidFill>
              <a:latin typeface="+mj-lt"/>
              <a:ea typeface="+mj-ea"/>
              <a:cs typeface="+mj-cs"/>
            </a:endParaRPr>
          </a:p>
          <a:p>
            <a:r>
              <a:rPr lang="en-US" b="0" dirty="0" smtClean="0">
                <a:solidFill>
                  <a:schemeClr val="tx1"/>
                </a:solidFill>
                <a:latin typeface="Georgia" panose="02040502050405020303" pitchFamily="18" charset="0"/>
                <a:ea typeface="+mj-ea"/>
                <a:cs typeface="+mj-cs"/>
              </a:rPr>
              <a:t>If </a:t>
            </a:r>
            <a:r>
              <a:rPr lang="en-US" b="0" dirty="0">
                <a:solidFill>
                  <a:schemeClr val="tx1"/>
                </a:solidFill>
                <a:latin typeface="Georgia" panose="02040502050405020303" pitchFamily="18" charset="0"/>
                <a:ea typeface="+mj-ea"/>
                <a:cs typeface="+mj-cs"/>
              </a:rPr>
              <a:t>you receive a notification you must either accept or reject the assignment by clicking the link on the email</a:t>
            </a:r>
            <a:r>
              <a:rPr lang="en-US" b="0" dirty="0" smtClean="0">
                <a:solidFill>
                  <a:schemeClr val="tx1"/>
                </a:solidFill>
                <a:latin typeface="Georgia" panose="02040502050405020303" pitchFamily="18" charset="0"/>
                <a:ea typeface="+mj-ea"/>
                <a:cs typeface="+mj-cs"/>
              </a:rPr>
              <a:t>.</a:t>
            </a:r>
          </a:p>
          <a:p>
            <a:endParaRPr lang="en-US" b="0" dirty="0" smtClean="0">
              <a:solidFill>
                <a:schemeClr val="tx1"/>
              </a:solidFill>
              <a:latin typeface="Georgia" panose="02040502050405020303" pitchFamily="18" charset="0"/>
              <a:ea typeface="+mj-ea"/>
              <a:cs typeface="+mj-cs"/>
            </a:endParaRPr>
          </a:p>
          <a:p>
            <a:r>
              <a:rPr lang="en-US" dirty="0" smtClean="0">
                <a:latin typeface="Georgia" panose="02040502050405020303" pitchFamily="18" charset="0"/>
                <a:ea typeface="+mj-ea"/>
                <a:cs typeface="+mj-cs"/>
              </a:rPr>
              <a:t>Anyone can be assigned an issue, you </a:t>
            </a:r>
            <a:r>
              <a:rPr lang="en-US" dirty="0" smtClean="0">
                <a:solidFill>
                  <a:srgbClr val="FF0000"/>
                </a:solidFill>
                <a:latin typeface="Georgia" panose="02040502050405020303" pitchFamily="18" charset="0"/>
                <a:ea typeface="+mj-ea"/>
                <a:cs typeface="+mj-cs"/>
              </a:rPr>
              <a:t>DO NOT </a:t>
            </a:r>
            <a:r>
              <a:rPr lang="en-US" dirty="0" smtClean="0">
                <a:latin typeface="Georgia" panose="02040502050405020303" pitchFamily="18" charset="0"/>
                <a:ea typeface="+mj-ea"/>
                <a:cs typeface="+mj-cs"/>
              </a:rPr>
              <a:t>need access to GEMS to accept, comment or close an issue.</a:t>
            </a:r>
            <a:endParaRPr lang="en-US" b="0" dirty="0">
              <a:solidFill>
                <a:schemeClr val="tx1"/>
              </a:solidFill>
              <a:latin typeface="Georgia" panose="02040502050405020303" pitchFamily="18" charset="0"/>
              <a:ea typeface="+mj-ea"/>
              <a:cs typeface="+mj-cs"/>
            </a:endParaRPr>
          </a:p>
          <a:p>
            <a:endParaRPr lang="en-US" b="0" dirty="0">
              <a:solidFill>
                <a:schemeClr val="tx1"/>
              </a:solidFill>
              <a:latin typeface="Georgia" panose="02040502050405020303" pitchFamily="18" charset="0"/>
              <a:ea typeface="+mj-ea"/>
              <a:cs typeface="+mj-cs"/>
            </a:endParaRPr>
          </a:p>
          <a:p>
            <a:r>
              <a:rPr lang="en-US" b="0" dirty="0">
                <a:solidFill>
                  <a:schemeClr val="tx1"/>
                </a:solidFill>
                <a:latin typeface="Georgia" panose="02040502050405020303" pitchFamily="18" charset="0"/>
                <a:ea typeface="+mj-ea"/>
                <a:cs typeface="+mj-cs"/>
              </a:rPr>
              <a:t>Once you log in to GEMS a dialog box will display and you may enter text describing the issue resolution.  </a:t>
            </a:r>
          </a:p>
          <a:p>
            <a:endParaRPr lang="en-US" b="0" dirty="0">
              <a:solidFill>
                <a:schemeClr val="tx1"/>
              </a:solidFill>
              <a:latin typeface="+mj-lt"/>
              <a:ea typeface="+mj-ea"/>
              <a:cs typeface="+mj-cs"/>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76</a:t>
            </a:fld>
            <a:endParaRPr lang="en-US" dirty="0"/>
          </a:p>
        </p:txBody>
      </p:sp>
    </p:spTree>
    <p:extLst>
      <p:ext uri="{BB962C8B-B14F-4D97-AF65-F5344CB8AC3E}">
        <p14:creationId xmlns:p14="http://schemas.microsoft.com/office/powerpoint/2010/main" val="191152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ssue_Assign_Update_Accept.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00200"/>
            <a:ext cx="7920038" cy="4525963"/>
          </a:xfrm>
        </p:spPr>
      </p:pic>
      <p:sp>
        <p:nvSpPr>
          <p:cNvPr id="2" name="Title 1"/>
          <p:cNvSpPr>
            <a:spLocks noGrp="1"/>
          </p:cNvSpPr>
          <p:nvPr>
            <p:ph type="title"/>
          </p:nvPr>
        </p:nvSpPr>
        <p:spPr>
          <a:xfrm>
            <a:off x="443425" y="573711"/>
            <a:ext cx="7100455" cy="623455"/>
          </a:xfrm>
        </p:spPr>
        <p:txBody>
          <a:bodyPr>
            <a:normAutofit/>
          </a:bodyPr>
          <a:lstStyle/>
          <a:p>
            <a:pPr>
              <a:defRPr/>
            </a:pPr>
            <a:r>
              <a:rPr lang="en-US" sz="2800" dirty="0" smtClean="0">
                <a:latin typeface="Georgia" panose="02040502050405020303" pitchFamily="18" charset="0"/>
              </a:rPr>
              <a:t>Issue - Update </a:t>
            </a:r>
            <a:r>
              <a:rPr lang="en-US" sz="2800" dirty="0">
                <a:latin typeface="Georgia" panose="02040502050405020303" pitchFamily="18" charset="0"/>
              </a:rPr>
              <a:t>and </a:t>
            </a:r>
            <a:r>
              <a:rPr lang="en-US" sz="2800" dirty="0" smtClean="0">
                <a:latin typeface="Georgia" panose="02040502050405020303" pitchFamily="18" charset="0"/>
              </a:rPr>
              <a:t>Accept  </a:t>
            </a:r>
            <a:r>
              <a:rPr lang="en-US" sz="2800" dirty="0">
                <a:latin typeface="Georgia" panose="02040502050405020303" pitchFamily="18" charset="0"/>
              </a:rPr>
              <a:t>- </a:t>
            </a:r>
            <a:r>
              <a:rPr lang="en-US" sz="2400" dirty="0">
                <a:solidFill>
                  <a:srgbClr val="0070C0"/>
                </a:solidFill>
                <a:latin typeface="Georgia" panose="02040502050405020303" pitchFamily="18" charset="0"/>
              </a:rPr>
              <a:t>Video</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77</a:t>
            </a:fld>
            <a:endParaRPr lang="en-US" dirty="0"/>
          </a:p>
        </p:txBody>
      </p:sp>
      <p:pic>
        <p:nvPicPr>
          <p:cNvPr id="1044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472" y="1524000"/>
            <a:ext cx="7992034" cy="489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30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hidden"/>
                                      </p:to>
                                    </p:set>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25050"/>
            <a:ext cx="6629400" cy="710006"/>
          </a:xfrm>
        </p:spPr>
        <p:txBody>
          <a:bodyPr>
            <a:normAutofit/>
          </a:bodyPr>
          <a:lstStyle/>
          <a:p>
            <a:pPr>
              <a:defRPr/>
            </a:pPr>
            <a:r>
              <a:rPr lang="en-US" sz="2800" dirty="0">
                <a:latin typeface="Georgia" panose="02040502050405020303" pitchFamily="18" charset="0"/>
                <a:cs typeface="Arial" pitchFamily="34" charset="0"/>
              </a:rPr>
              <a:t>Notification of Unassigned Issue</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78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77" y="1645866"/>
            <a:ext cx="7886136" cy="475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68638" y="2828130"/>
            <a:ext cx="1932433" cy="127462"/>
          </a:xfrm>
          <a:prstGeom prst="rect">
            <a:avLst/>
          </a:prstGeom>
          <a:solidFill>
            <a:srgbClr val="FF0000">
              <a:alpha val="40000"/>
            </a:srgbClr>
          </a:solidFill>
          <a:ln w="3175">
            <a:solidFill>
              <a:srgbClr val="FF0000">
                <a:alpha val="50196"/>
              </a:srgbClr>
            </a:solidFill>
            <a:prstDash val="sysDot"/>
          </a:ln>
        </p:spPr>
        <p:txBody>
          <a:bodyPr wrap="square" rtlCol="0">
            <a:spAutoFit/>
          </a:bodyPr>
          <a:lstStyle/>
          <a:p>
            <a:endParaRPr lang="en-US" dirty="0"/>
          </a:p>
        </p:txBody>
      </p:sp>
      <p:sp>
        <p:nvSpPr>
          <p:cNvPr id="3" name="TextBox 2"/>
          <p:cNvSpPr txBox="1"/>
          <p:nvPr/>
        </p:nvSpPr>
        <p:spPr>
          <a:xfrm>
            <a:off x="2779264" y="5273926"/>
            <a:ext cx="3582297" cy="307777"/>
          </a:xfrm>
          <a:prstGeom prst="rect">
            <a:avLst/>
          </a:prstGeom>
          <a:solidFill>
            <a:srgbClr val="CCFF33"/>
          </a:solidFill>
        </p:spPr>
        <p:txBody>
          <a:bodyPr wrap="square" rtlCol="0" anchor="ctr">
            <a:spAutoFit/>
          </a:bodyPr>
          <a:lstStyle/>
          <a:p>
            <a:pPr algn="l"/>
            <a:r>
              <a:rPr lang="en-US" sz="1400" dirty="0" smtClean="0">
                <a:solidFill>
                  <a:schemeClr val="tx1"/>
                </a:solidFill>
              </a:rPr>
              <a:t>Your action would be to reassign the Issue</a:t>
            </a:r>
            <a:endParaRPr lang="en-US" sz="1400" dirty="0">
              <a:solidFill>
                <a:schemeClr val="tx1"/>
              </a:solidFill>
            </a:endParaRPr>
          </a:p>
        </p:txBody>
      </p:sp>
    </p:spTree>
    <p:extLst>
      <p:ext uri="{BB962C8B-B14F-4D97-AF65-F5344CB8AC3E}">
        <p14:creationId xmlns:p14="http://schemas.microsoft.com/office/powerpoint/2010/main" val="4043065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27805"/>
            <a:ext cx="6629400" cy="720437"/>
          </a:xfrm>
        </p:spPr>
        <p:txBody>
          <a:bodyPr>
            <a:normAutofit/>
          </a:bodyPr>
          <a:lstStyle/>
          <a:p>
            <a:pPr>
              <a:defRPr/>
            </a:pPr>
            <a:r>
              <a:rPr lang="en-US" sz="2800" dirty="0" smtClean="0">
                <a:latin typeface="Georgia" panose="02040502050405020303" pitchFamily="18" charset="0"/>
              </a:rPr>
              <a:t>Issue Report, Track </a:t>
            </a:r>
            <a:r>
              <a:rPr lang="en-US" sz="2800" dirty="0">
                <a:latin typeface="Georgia" panose="02040502050405020303" pitchFamily="18" charset="0"/>
              </a:rPr>
              <a:t>and </a:t>
            </a:r>
            <a:r>
              <a:rPr lang="en-US" sz="2800" dirty="0" smtClean="0">
                <a:latin typeface="Georgia" panose="02040502050405020303" pitchFamily="18" charset="0"/>
              </a:rPr>
              <a:t>Close </a:t>
            </a:r>
            <a:r>
              <a:rPr lang="en-US" sz="2800" dirty="0">
                <a:latin typeface="Georgia" panose="02040502050405020303" pitchFamily="18" charset="0"/>
              </a:rPr>
              <a:t>- </a:t>
            </a:r>
            <a:r>
              <a:rPr lang="en-US" sz="2400" dirty="0">
                <a:solidFill>
                  <a:srgbClr val="0070C0"/>
                </a:solidFill>
                <a:latin typeface="Georgia" panose="02040502050405020303" pitchFamily="18" charset="0"/>
              </a:rPr>
              <a:t>Video</a:t>
            </a:r>
          </a:p>
        </p:txBody>
      </p:sp>
      <p:pic>
        <p:nvPicPr>
          <p:cNvPr id="6" name="Report Track Close Issues.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00200"/>
            <a:ext cx="7920038" cy="4525963"/>
          </a:xfrm>
        </p:spPr>
      </p:pic>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79</a:t>
            </a:fld>
            <a:endParaRPr lang="en-US" dirty="0"/>
          </a:p>
        </p:txBody>
      </p:sp>
    </p:spTree>
    <p:extLst>
      <p:ext uri="{BB962C8B-B14F-4D97-AF65-F5344CB8AC3E}">
        <p14:creationId xmlns:p14="http://schemas.microsoft.com/office/powerpoint/2010/main" val="157339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100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Initial Login Screen - </a:t>
            </a:r>
            <a:r>
              <a:rPr lang="en-US" sz="2400" b="0" dirty="0" smtClean="0">
                <a:solidFill>
                  <a:srgbClr val="0070C0"/>
                </a:solidFill>
                <a:latin typeface="Georgia" panose="02040502050405020303" pitchFamily="18" charset="0"/>
              </a:rPr>
              <a:t>Video</a:t>
            </a:r>
            <a:endParaRPr lang="en-US" sz="2400" dirty="0" smtClean="0">
              <a:solidFill>
                <a:srgbClr val="0070C0"/>
              </a:solidFill>
              <a:latin typeface="Georgia" panose="02040502050405020303" pitchFamily="18" charset="0"/>
            </a:endParaRPr>
          </a:p>
        </p:txBody>
      </p:sp>
      <p:pic>
        <p:nvPicPr>
          <p:cNvPr id="3" name="Login and Change Password.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69913" y="1638300"/>
            <a:ext cx="7899400" cy="4525963"/>
          </a:xfrm>
        </p:spPr>
      </p:pic>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8</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sz="2800" dirty="0">
                <a:latin typeface="Georgia" panose="02040502050405020303" pitchFamily="18" charset="0"/>
                <a:cs typeface="Arial" pitchFamily="34" charset="0"/>
              </a:rPr>
              <a:t>Issue Management</a:t>
            </a:r>
          </a:p>
        </p:txBody>
      </p:sp>
      <p:sp>
        <p:nvSpPr>
          <p:cNvPr id="2" name="Content Placeholder 1"/>
          <p:cNvSpPr>
            <a:spLocks noGrp="1"/>
          </p:cNvSpPr>
          <p:nvPr>
            <p:ph idx="1"/>
          </p:nvPr>
        </p:nvSpPr>
        <p:spPr/>
        <p:txBody>
          <a:bodyPr/>
          <a:lstStyle/>
          <a:p>
            <a:endParaRPr lang="en-US" dirty="0" smtClean="0">
              <a:latin typeface="Georgia" panose="02040502050405020303" pitchFamily="18" charset="0"/>
            </a:endParaRPr>
          </a:p>
          <a:p>
            <a:r>
              <a:rPr lang="en-US" dirty="0" smtClean="0">
                <a:latin typeface="Georgia" panose="02040502050405020303" pitchFamily="18" charset="0"/>
              </a:rPr>
              <a:t>If you need to close an issue and the assignee is no longer available, assign the issue to yourself (as PM).  You then have the ability to reassign or close the issue</a:t>
            </a:r>
            <a:r>
              <a:rPr lang="en-US" dirty="0" smtClean="0"/>
              <a:t>.</a:t>
            </a:r>
          </a:p>
          <a:p>
            <a:endParaRPr lang="en-US" dirty="0"/>
          </a:p>
          <a:p>
            <a:r>
              <a:rPr lang="en-US" dirty="0">
                <a:latin typeface="Georgia" panose="02040502050405020303" pitchFamily="18" charset="0"/>
              </a:rPr>
              <a:t>Issues should be reviewed once a month, at a minimum</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80</a:t>
            </a:fld>
            <a:endParaRPr lang="en-US" dirty="0"/>
          </a:p>
        </p:txBody>
      </p:sp>
    </p:spTree>
    <p:extLst>
      <p:ext uri="{BB962C8B-B14F-4D97-AF65-F5344CB8AC3E}">
        <p14:creationId xmlns:p14="http://schemas.microsoft.com/office/powerpoint/2010/main" val="1150429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5" y="1946545"/>
            <a:ext cx="7924800" cy="2438400"/>
          </a:xfrm>
        </p:spPr>
        <p:txBody>
          <a:bodyPr>
            <a:normAutofit/>
          </a:bodyPr>
          <a:lstStyle/>
          <a:p>
            <a:pPr algn="ctr"/>
            <a:r>
              <a:rPr lang="en-US" sz="5400" dirty="0" smtClean="0"/>
              <a:t>Risk Management</a:t>
            </a:r>
            <a:endParaRPr lang="en-US" sz="5400" dirty="0"/>
          </a:p>
        </p:txBody>
      </p:sp>
      <p:sp>
        <p:nvSpPr>
          <p:cNvPr id="3" name="Slide Number Placeholder 2"/>
          <p:cNvSpPr>
            <a:spLocks noGrp="1"/>
          </p:cNvSpPr>
          <p:nvPr>
            <p:ph type="sldNum" sz="quarter" idx="12"/>
          </p:nvPr>
        </p:nvSpPr>
        <p:spPr/>
        <p:txBody>
          <a:bodyPr/>
          <a:lstStyle/>
          <a:p>
            <a:fld id="{B23CBF67-A91B-4536-BE1C-654C04EB6CFF}"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6327569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9319"/>
            <a:ext cx="7848600" cy="471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Risk Management  </a:t>
            </a:r>
            <a:r>
              <a:rPr lang="en-US" sz="2800" dirty="0" smtClean="0">
                <a:latin typeface="Georgia" panose="02040502050405020303" pitchFamily="18" charset="0"/>
              </a:rPr>
              <a:t>- </a:t>
            </a:r>
            <a:r>
              <a:rPr lang="en-US" sz="2800" i="1" dirty="0" smtClean="0">
                <a:latin typeface="Georgia" panose="02040502050405020303" pitchFamily="18" charset="0"/>
              </a:rPr>
              <a:t>Option 1  Keyed</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82</a:t>
            </a:fld>
            <a:endParaRPr lang="en-US" dirty="0"/>
          </a:p>
        </p:txBody>
      </p:sp>
      <p:sp>
        <p:nvSpPr>
          <p:cNvPr id="7" name="TextBox 6"/>
          <p:cNvSpPr txBox="1"/>
          <p:nvPr/>
        </p:nvSpPr>
        <p:spPr>
          <a:xfrm>
            <a:off x="2057400" y="4876281"/>
            <a:ext cx="1828800" cy="210215"/>
          </a:xfrm>
          <a:prstGeom prst="rect">
            <a:avLst/>
          </a:prstGeom>
          <a:solidFill>
            <a:srgbClr val="CCFF33"/>
          </a:solidFill>
        </p:spPr>
        <p:txBody>
          <a:bodyPr wrap="square" rtlCol="0" anchor="ctr">
            <a:spAutoFit/>
          </a:bodyPr>
          <a:lstStyle/>
          <a:p>
            <a:r>
              <a:rPr lang="en-US" sz="1400" dirty="0" smtClean="0">
                <a:solidFill>
                  <a:schemeClr val="tx1"/>
                </a:solidFill>
              </a:rPr>
              <a:t>Select the Risk Tab</a:t>
            </a:r>
            <a:endParaRPr lang="en-US" sz="1400" dirty="0">
              <a:solidFill>
                <a:schemeClr val="tx1"/>
              </a:solidFill>
            </a:endParaRPr>
          </a:p>
        </p:txBody>
      </p:sp>
      <p:cxnSp>
        <p:nvCxnSpPr>
          <p:cNvPr id="10" name="Straight Arrow Connector 9"/>
          <p:cNvCxnSpPr/>
          <p:nvPr/>
        </p:nvCxnSpPr>
        <p:spPr>
          <a:xfrm flipH="1">
            <a:off x="1676400" y="4972423"/>
            <a:ext cx="381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2672" y="4836416"/>
            <a:ext cx="692727" cy="2797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78988" y="2470460"/>
            <a:ext cx="522625" cy="236571"/>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701555" y="2510181"/>
            <a:ext cx="1447800" cy="191105"/>
          </a:xfrm>
          <a:prstGeom prst="rect">
            <a:avLst/>
          </a:prstGeom>
          <a:solidFill>
            <a:srgbClr val="CCFF33"/>
          </a:solidFill>
        </p:spPr>
        <p:txBody>
          <a:bodyPr wrap="square" rtlCol="0" anchor="ctr">
            <a:spAutoFit/>
          </a:bodyPr>
          <a:lstStyle/>
          <a:p>
            <a:r>
              <a:rPr lang="en-US" sz="1400" dirty="0" smtClean="0">
                <a:solidFill>
                  <a:schemeClr val="tx1"/>
                </a:solidFill>
              </a:rPr>
              <a:t>Select add risk</a:t>
            </a:r>
            <a:endParaRPr lang="en-US" sz="1400" dirty="0">
              <a:solidFill>
                <a:schemeClr val="tx1"/>
              </a:solidFill>
            </a:endParaRPr>
          </a:p>
        </p:txBody>
      </p:sp>
      <p:cxnSp>
        <p:nvCxnSpPr>
          <p:cNvPr id="11" name="Straight Arrow Connector 10"/>
          <p:cNvCxnSpPr>
            <a:stCxn id="15" idx="3"/>
          </p:cNvCxnSpPr>
          <p:nvPr/>
        </p:nvCxnSpPr>
        <p:spPr>
          <a:xfrm>
            <a:off x="7149355" y="2605734"/>
            <a:ext cx="62304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2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Risk Management  </a:t>
            </a:r>
            <a:r>
              <a:rPr lang="en-US" sz="2800" dirty="0" smtClean="0">
                <a:latin typeface="Georgia" panose="02040502050405020303" pitchFamily="18" charset="0"/>
              </a:rPr>
              <a:t>- </a:t>
            </a:r>
            <a:r>
              <a:rPr lang="en-US" sz="2800" i="1" dirty="0" smtClean="0">
                <a:latin typeface="Georgia" panose="02040502050405020303" pitchFamily="18" charset="0"/>
              </a:rPr>
              <a:t>Option 1  Keyed</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83</a:t>
            </a:fld>
            <a:endParaRPr lang="en-US" dirty="0"/>
          </a:p>
        </p:txBody>
      </p:sp>
      <p:sp>
        <p:nvSpPr>
          <p:cNvPr id="7" name="TextBox 6"/>
          <p:cNvSpPr txBox="1"/>
          <p:nvPr/>
        </p:nvSpPr>
        <p:spPr>
          <a:xfrm>
            <a:off x="2057400" y="4696981"/>
            <a:ext cx="1828800" cy="210215"/>
          </a:xfrm>
          <a:prstGeom prst="rect">
            <a:avLst/>
          </a:prstGeom>
          <a:solidFill>
            <a:srgbClr val="CCFF33"/>
          </a:solidFill>
        </p:spPr>
        <p:txBody>
          <a:bodyPr wrap="square" rtlCol="0" anchor="ctr">
            <a:spAutoFit/>
          </a:bodyPr>
          <a:lstStyle/>
          <a:p>
            <a:r>
              <a:rPr lang="en-US" sz="1400" dirty="0" smtClean="0">
                <a:solidFill>
                  <a:schemeClr val="tx1"/>
                </a:solidFill>
              </a:rPr>
              <a:t>Select the Risk Tab</a:t>
            </a:r>
            <a:endParaRPr lang="en-US" sz="1400" dirty="0">
              <a:solidFill>
                <a:schemeClr val="tx1"/>
              </a:solidFill>
            </a:endParaRPr>
          </a:p>
        </p:txBody>
      </p:sp>
      <p:cxnSp>
        <p:nvCxnSpPr>
          <p:cNvPr id="10" name="Straight Arrow Connector 9"/>
          <p:cNvCxnSpPr/>
          <p:nvPr/>
        </p:nvCxnSpPr>
        <p:spPr>
          <a:xfrm flipH="1">
            <a:off x="1676400" y="4802088"/>
            <a:ext cx="381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10937" y="4651904"/>
            <a:ext cx="692727" cy="254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489994" y="2764819"/>
            <a:ext cx="632376" cy="286251"/>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638800" y="2572936"/>
            <a:ext cx="1447800" cy="191105"/>
          </a:xfrm>
          <a:prstGeom prst="rect">
            <a:avLst/>
          </a:prstGeom>
          <a:solidFill>
            <a:srgbClr val="CCFF33"/>
          </a:solidFill>
        </p:spPr>
        <p:txBody>
          <a:bodyPr wrap="square" rtlCol="0" anchor="ctr">
            <a:spAutoFit/>
          </a:bodyPr>
          <a:lstStyle/>
          <a:p>
            <a:r>
              <a:rPr lang="en-US" sz="1400" dirty="0" smtClean="0">
                <a:solidFill>
                  <a:schemeClr val="tx1"/>
                </a:solidFill>
              </a:rPr>
              <a:t>Select add risk</a:t>
            </a:r>
            <a:endParaRPr lang="en-US" sz="1400" dirty="0">
              <a:solidFill>
                <a:schemeClr val="tx1"/>
              </a:solidFill>
            </a:endParaRPr>
          </a:p>
        </p:txBody>
      </p:sp>
      <p:cxnSp>
        <p:nvCxnSpPr>
          <p:cNvPr id="11" name="Straight Arrow Connector 10"/>
          <p:cNvCxnSpPr/>
          <p:nvPr/>
        </p:nvCxnSpPr>
        <p:spPr>
          <a:xfrm>
            <a:off x="7086600" y="2642414"/>
            <a:ext cx="304800" cy="1216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658569"/>
            <a:ext cx="8001000"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40047" y="2894285"/>
            <a:ext cx="1750625" cy="307777"/>
          </a:xfrm>
          <a:prstGeom prst="rect">
            <a:avLst/>
          </a:prstGeom>
          <a:solidFill>
            <a:srgbClr val="CCFF33"/>
          </a:solidFill>
        </p:spPr>
        <p:txBody>
          <a:bodyPr wrap="square" rtlCol="0" anchor="ctr">
            <a:spAutoFit/>
          </a:bodyPr>
          <a:lstStyle/>
          <a:p>
            <a:pPr algn="l"/>
            <a:r>
              <a:rPr lang="en-US" sz="1400" dirty="0" smtClean="0">
                <a:solidFill>
                  <a:schemeClr val="tx1"/>
                </a:solidFill>
              </a:rPr>
              <a:t>Complete all fields</a:t>
            </a:r>
            <a:endParaRPr lang="en-US" sz="1400" dirty="0">
              <a:solidFill>
                <a:schemeClr val="tx1"/>
              </a:solidFill>
            </a:endParaRPr>
          </a:p>
        </p:txBody>
      </p:sp>
      <p:sp>
        <p:nvSpPr>
          <p:cNvPr id="12" name="TextBox 11"/>
          <p:cNvSpPr txBox="1"/>
          <p:nvPr/>
        </p:nvSpPr>
        <p:spPr>
          <a:xfrm>
            <a:off x="4357255" y="1834172"/>
            <a:ext cx="2563091" cy="254361"/>
          </a:xfrm>
          <a:prstGeom prst="rect">
            <a:avLst/>
          </a:prstGeom>
          <a:solidFill>
            <a:srgbClr val="CCFF33"/>
          </a:solidFill>
        </p:spPr>
        <p:txBody>
          <a:bodyPr wrap="square" rtlCol="0" anchor="ctr">
            <a:spAutoFit/>
          </a:bodyPr>
          <a:lstStyle/>
          <a:p>
            <a:pPr algn="l"/>
            <a:r>
              <a:rPr lang="en-US" sz="1400" dirty="0" smtClean="0">
                <a:solidFill>
                  <a:schemeClr val="tx1"/>
                </a:solidFill>
              </a:rPr>
              <a:t>Select Save when complete</a:t>
            </a:r>
            <a:endParaRPr lang="en-US" sz="1400" dirty="0">
              <a:solidFill>
                <a:schemeClr val="tx1"/>
              </a:solidFill>
            </a:endParaRPr>
          </a:p>
        </p:txBody>
      </p:sp>
      <p:sp>
        <p:nvSpPr>
          <p:cNvPr id="16" name="TextBox 15"/>
          <p:cNvSpPr txBox="1"/>
          <p:nvPr/>
        </p:nvSpPr>
        <p:spPr>
          <a:xfrm>
            <a:off x="3154017" y="5741708"/>
            <a:ext cx="2819400" cy="254361"/>
          </a:xfrm>
          <a:prstGeom prst="rect">
            <a:avLst/>
          </a:prstGeom>
          <a:solidFill>
            <a:srgbClr val="CCFF33"/>
          </a:solidFill>
        </p:spPr>
        <p:txBody>
          <a:bodyPr wrap="square" rtlCol="0" anchor="ctr">
            <a:spAutoFit/>
          </a:bodyPr>
          <a:lstStyle/>
          <a:p>
            <a:pPr algn="l"/>
            <a:r>
              <a:rPr lang="en-US" sz="1400" dirty="0" smtClean="0">
                <a:solidFill>
                  <a:schemeClr val="tx1"/>
                </a:solidFill>
              </a:rPr>
              <a:t>Repeat process for all key risks</a:t>
            </a:r>
            <a:endParaRPr lang="en-US" sz="1400" dirty="0">
              <a:solidFill>
                <a:schemeClr val="tx1"/>
              </a:solidFill>
            </a:endParaRPr>
          </a:p>
        </p:txBody>
      </p:sp>
      <p:cxnSp>
        <p:nvCxnSpPr>
          <p:cNvPr id="6" name="Straight Arrow Connector 5"/>
          <p:cNvCxnSpPr/>
          <p:nvPr/>
        </p:nvCxnSpPr>
        <p:spPr>
          <a:xfrm>
            <a:off x="2057400" y="3204958"/>
            <a:ext cx="381000" cy="5913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3"/>
          </p:cNvCxnSpPr>
          <p:nvPr/>
        </p:nvCxnSpPr>
        <p:spPr>
          <a:xfrm>
            <a:off x="3090672" y="3048174"/>
            <a:ext cx="1557528" cy="6094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920347" y="1961352"/>
            <a:ext cx="56964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75861" y="4904594"/>
            <a:ext cx="3733800" cy="3136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175464" y="4468739"/>
            <a:ext cx="1446797" cy="231237"/>
          </a:xfrm>
          <a:prstGeom prst="rect">
            <a:avLst/>
          </a:prstGeom>
          <a:solidFill>
            <a:srgbClr val="CCFF33"/>
          </a:solidFill>
        </p:spPr>
        <p:txBody>
          <a:bodyPr wrap="square" rtlCol="0" anchor="ctr">
            <a:spAutoFit/>
          </a:bodyPr>
          <a:lstStyle/>
          <a:p>
            <a:pPr algn="l"/>
            <a:r>
              <a:rPr lang="en-US" sz="1400" dirty="0" smtClean="0">
                <a:solidFill>
                  <a:schemeClr val="tx1"/>
                </a:solidFill>
              </a:rPr>
              <a:t>Update monthly</a:t>
            </a:r>
            <a:endParaRPr lang="en-US" sz="1400" dirty="0">
              <a:solidFill>
                <a:schemeClr val="tx1"/>
              </a:solidFill>
            </a:endParaRPr>
          </a:p>
        </p:txBody>
      </p:sp>
      <p:cxnSp>
        <p:nvCxnSpPr>
          <p:cNvPr id="28" name="Straight Arrow Connector 27"/>
          <p:cNvCxnSpPr>
            <a:stCxn id="27" idx="1"/>
          </p:cNvCxnSpPr>
          <p:nvPr/>
        </p:nvCxnSpPr>
        <p:spPr>
          <a:xfrm flipH="1">
            <a:off x="2201517" y="4584358"/>
            <a:ext cx="973947" cy="2177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03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6" grpId="0" animBg="1"/>
      <p:bldP spid="25" grpId="0" animBg="1"/>
      <p:bldP spid="2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89218"/>
            <a:ext cx="6629400" cy="594360"/>
          </a:xfrm>
        </p:spPr>
        <p:txBody>
          <a:bodyPr>
            <a:normAutofit/>
          </a:bodyPr>
          <a:lstStyle/>
          <a:p>
            <a:pPr>
              <a:defRPr/>
            </a:pPr>
            <a:r>
              <a:rPr lang="en-US" sz="2800" dirty="0">
                <a:latin typeface="Georgia" panose="02040502050405020303" pitchFamily="18" charset="0"/>
              </a:rPr>
              <a:t>Risk Management </a:t>
            </a:r>
            <a:r>
              <a:rPr lang="en-US" sz="2800" dirty="0" smtClean="0">
                <a:latin typeface="Georgia" panose="02040502050405020303" pitchFamily="18" charset="0"/>
              </a:rPr>
              <a:t> - </a:t>
            </a:r>
            <a:r>
              <a:rPr lang="en-US" sz="2800" i="1" dirty="0" smtClean="0">
                <a:latin typeface="Georgia" panose="02040502050405020303" pitchFamily="18" charset="0"/>
              </a:rPr>
              <a:t>Option 2 Import</a:t>
            </a:r>
            <a:endParaRPr lang="en-US" sz="2800" i="1" dirty="0">
              <a:latin typeface="Georgia" panose="02040502050405020303" pitchFamily="18" charset="0"/>
            </a:endParaRPr>
          </a:p>
        </p:txBody>
      </p:sp>
      <p:sp>
        <p:nvSpPr>
          <p:cNvPr id="3" name="Content Placeholder 2"/>
          <p:cNvSpPr>
            <a:spLocks noGrp="1"/>
          </p:cNvSpPr>
          <p:nvPr>
            <p:ph idx="1"/>
          </p:nvPr>
        </p:nvSpPr>
        <p:spPr>
          <a:xfrm>
            <a:off x="569913" y="1467556"/>
            <a:ext cx="7899399" cy="4933243"/>
          </a:xfrm>
          <a:ln>
            <a:noFill/>
          </a:ln>
        </p:spPr>
        <p:txBody>
          <a:bodyPr>
            <a:normAutofit fontScale="92500" lnSpcReduction="20000"/>
          </a:bodyPr>
          <a:lstStyle/>
          <a:p>
            <a:pPr>
              <a:lnSpc>
                <a:spcPct val="150000"/>
              </a:lnSpc>
              <a:spcBef>
                <a:spcPct val="0"/>
              </a:spcBef>
            </a:pPr>
            <a:r>
              <a:rPr lang="en-US" b="0" dirty="0" smtClean="0">
                <a:solidFill>
                  <a:schemeClr val="tx1"/>
                </a:solidFill>
                <a:latin typeface="Georgia" panose="02040502050405020303" pitchFamily="18" charset="0"/>
                <a:ea typeface="+mj-ea"/>
                <a:cs typeface="+mj-cs"/>
              </a:rPr>
              <a:t>Best method for 10+ risks</a:t>
            </a:r>
          </a:p>
          <a:p>
            <a:pPr>
              <a:lnSpc>
                <a:spcPct val="150000"/>
              </a:lnSpc>
              <a:spcBef>
                <a:spcPct val="0"/>
              </a:spcBef>
            </a:pPr>
            <a:r>
              <a:rPr lang="en-US" b="0" dirty="0" smtClean="0">
                <a:solidFill>
                  <a:schemeClr val="tx1"/>
                </a:solidFill>
                <a:latin typeface="Georgia" panose="02040502050405020303" pitchFamily="18" charset="0"/>
                <a:ea typeface="+mj-ea"/>
                <a:cs typeface="+mj-cs"/>
              </a:rPr>
              <a:t>You </a:t>
            </a:r>
            <a:r>
              <a:rPr lang="en-US" b="1" u="sng" dirty="0">
                <a:solidFill>
                  <a:srgbClr val="FF0000"/>
                </a:solidFill>
                <a:latin typeface="Georgia" panose="02040502050405020303" pitchFamily="18" charset="0"/>
                <a:ea typeface="+mj-ea"/>
                <a:cs typeface="+mj-cs"/>
              </a:rPr>
              <a:t>must use the standard </a:t>
            </a:r>
            <a:r>
              <a:rPr lang="en-US" b="1" u="sng" dirty="0" smtClean="0">
                <a:solidFill>
                  <a:srgbClr val="FF0000"/>
                </a:solidFill>
                <a:latin typeface="Georgia" panose="02040502050405020303" pitchFamily="18" charset="0"/>
                <a:ea typeface="+mj-ea"/>
                <a:cs typeface="+mj-cs"/>
              </a:rPr>
              <a:t>template </a:t>
            </a:r>
            <a:r>
              <a:rPr lang="en-US" b="0" dirty="0" smtClean="0">
                <a:solidFill>
                  <a:schemeClr val="tx1"/>
                </a:solidFill>
                <a:latin typeface="Georgia" panose="02040502050405020303" pitchFamily="18" charset="0"/>
                <a:ea typeface="+mj-ea"/>
                <a:cs typeface="+mj-cs"/>
              </a:rPr>
              <a:t>(Excel) </a:t>
            </a:r>
            <a:r>
              <a:rPr lang="en-US" b="0" i="1" dirty="0" smtClean="0">
                <a:solidFill>
                  <a:schemeClr val="tx1"/>
                </a:solidFill>
                <a:latin typeface="Georgia" panose="02040502050405020303" pitchFamily="18" charset="0"/>
                <a:ea typeface="+mj-ea"/>
                <a:cs typeface="+mj-cs"/>
              </a:rPr>
              <a:t>it contains dropdowns to facilitate the import</a:t>
            </a:r>
          </a:p>
          <a:p>
            <a:pPr>
              <a:lnSpc>
                <a:spcPct val="150000"/>
              </a:lnSpc>
              <a:spcBef>
                <a:spcPct val="0"/>
              </a:spcBef>
            </a:pPr>
            <a:r>
              <a:rPr lang="en-US" b="0" dirty="0" smtClean="0">
                <a:solidFill>
                  <a:schemeClr val="tx1"/>
                </a:solidFill>
                <a:latin typeface="Georgia" panose="02040502050405020303" pitchFamily="18" charset="0"/>
                <a:ea typeface="+mj-ea"/>
                <a:cs typeface="+mj-cs"/>
              </a:rPr>
              <a:t>Mandatory</a:t>
            </a:r>
            <a:r>
              <a:rPr lang="en-US" b="0" dirty="0">
                <a:solidFill>
                  <a:schemeClr val="tx1"/>
                </a:solidFill>
                <a:latin typeface="Georgia" panose="02040502050405020303" pitchFamily="18" charset="0"/>
                <a:ea typeface="+mj-ea"/>
                <a:cs typeface="+mj-cs"/>
              </a:rPr>
              <a:t> Fields </a:t>
            </a:r>
            <a:r>
              <a:rPr lang="en-US" sz="2000" b="0" dirty="0">
                <a:solidFill>
                  <a:schemeClr val="tx1"/>
                </a:solidFill>
                <a:latin typeface="Georgia" panose="02040502050405020303" pitchFamily="18" charset="0"/>
                <a:ea typeface="+mj-ea"/>
                <a:cs typeface="+mj-cs"/>
              </a:rPr>
              <a:t>(</a:t>
            </a:r>
            <a:r>
              <a:rPr lang="en-US" sz="2000" b="0" dirty="0" smtClean="0">
                <a:solidFill>
                  <a:schemeClr val="tx1"/>
                </a:solidFill>
                <a:latin typeface="Georgia" panose="02040502050405020303" pitchFamily="18" charset="0"/>
                <a:ea typeface="+mj-ea"/>
                <a:cs typeface="+mj-cs"/>
              </a:rPr>
              <a:t>cannot </a:t>
            </a:r>
            <a:r>
              <a:rPr lang="en-US" sz="2000" b="0" dirty="0">
                <a:solidFill>
                  <a:schemeClr val="tx1"/>
                </a:solidFill>
                <a:latin typeface="Georgia" panose="02040502050405020303" pitchFamily="18" charset="0"/>
                <a:ea typeface="+mj-ea"/>
                <a:cs typeface="+mj-cs"/>
              </a:rPr>
              <a:t>exceed 255 characters in </a:t>
            </a:r>
            <a:r>
              <a:rPr lang="en-US" sz="2000" b="0" dirty="0" smtClean="0">
                <a:solidFill>
                  <a:schemeClr val="tx1"/>
                </a:solidFill>
                <a:latin typeface="Georgia" panose="02040502050405020303" pitchFamily="18" charset="0"/>
                <a:ea typeface="+mj-ea"/>
                <a:cs typeface="+mj-cs"/>
              </a:rPr>
              <a:t>length):</a:t>
            </a:r>
            <a:endParaRPr lang="en-US" sz="2000" b="0" dirty="0">
              <a:solidFill>
                <a:schemeClr val="tx1"/>
              </a:solidFill>
              <a:latin typeface="Georgia" panose="02040502050405020303" pitchFamily="18" charset="0"/>
              <a:ea typeface="+mj-ea"/>
              <a:cs typeface="+mj-cs"/>
            </a:endParaRPr>
          </a:p>
          <a:p>
            <a:pPr marL="0" indent="0">
              <a:buNone/>
            </a:pPr>
            <a:r>
              <a:rPr lang="en-US" sz="1800" b="0" dirty="0" smtClean="0">
                <a:solidFill>
                  <a:schemeClr val="tx1"/>
                </a:solidFill>
                <a:latin typeface="Georgia" panose="02040502050405020303" pitchFamily="18" charset="0"/>
              </a:rPr>
              <a:t>	</a:t>
            </a:r>
            <a:r>
              <a:rPr lang="en-US" sz="2000" b="0" dirty="0" smtClean="0">
                <a:solidFill>
                  <a:schemeClr val="tx1"/>
                </a:solidFill>
                <a:latin typeface="Georgia" panose="02040502050405020303" pitchFamily="18" charset="0"/>
              </a:rPr>
              <a:t>Project </a:t>
            </a:r>
            <a:r>
              <a:rPr lang="en-US" sz="2000" b="0" dirty="0">
                <a:solidFill>
                  <a:schemeClr val="tx1"/>
                </a:solidFill>
                <a:latin typeface="Georgia" panose="02040502050405020303" pitchFamily="18" charset="0"/>
              </a:rPr>
              <a:t>ID </a:t>
            </a:r>
            <a:r>
              <a:rPr lang="en-US" sz="2000" b="0" dirty="0" smtClean="0">
                <a:solidFill>
                  <a:schemeClr val="tx1"/>
                </a:solidFill>
                <a:latin typeface="Georgia" panose="02040502050405020303" pitchFamily="18" charset="0"/>
              </a:rPr>
              <a:t>		</a:t>
            </a:r>
            <a:r>
              <a:rPr lang="en-US" sz="2000" b="0" dirty="0">
                <a:solidFill>
                  <a:schemeClr val="tx1"/>
                </a:solidFill>
                <a:latin typeface="Georgia" panose="02040502050405020303" pitchFamily="18" charset="0"/>
              </a:rPr>
              <a:t>Mitigation Strategy </a:t>
            </a:r>
          </a:p>
          <a:p>
            <a:pPr marL="0" indent="0">
              <a:buNone/>
            </a:pPr>
            <a:r>
              <a:rPr lang="en-US" sz="2000" b="0" dirty="0" smtClean="0">
                <a:solidFill>
                  <a:schemeClr val="tx1"/>
                </a:solidFill>
                <a:latin typeface="Georgia" panose="02040502050405020303" pitchFamily="18" charset="0"/>
              </a:rPr>
              <a:t>	Risk </a:t>
            </a:r>
            <a:r>
              <a:rPr lang="en-US" sz="2000" b="0" dirty="0">
                <a:solidFill>
                  <a:schemeClr val="tx1"/>
                </a:solidFill>
                <a:latin typeface="Georgia" panose="02040502050405020303" pitchFamily="18" charset="0"/>
              </a:rPr>
              <a:t>Id </a:t>
            </a:r>
            <a:r>
              <a:rPr lang="en-US" sz="2000" b="0" dirty="0" smtClean="0">
                <a:solidFill>
                  <a:schemeClr val="tx1"/>
                </a:solidFill>
                <a:latin typeface="Georgia" panose="02040502050405020303" pitchFamily="18" charset="0"/>
              </a:rPr>
              <a:t>			</a:t>
            </a:r>
            <a:r>
              <a:rPr lang="en-US" sz="2000" b="0" dirty="0">
                <a:solidFill>
                  <a:schemeClr val="tx1"/>
                </a:solidFill>
                <a:latin typeface="Georgia" panose="02040502050405020303" pitchFamily="18" charset="0"/>
              </a:rPr>
              <a:t>Risk Owner </a:t>
            </a:r>
            <a:r>
              <a:rPr lang="en-US" sz="2000" b="0" dirty="0" smtClean="0">
                <a:solidFill>
                  <a:schemeClr val="tx1"/>
                </a:solidFill>
                <a:latin typeface="Georgia" panose="02040502050405020303" pitchFamily="18" charset="0"/>
              </a:rPr>
              <a:t> </a:t>
            </a:r>
            <a:endParaRPr lang="en-US" sz="2000" b="0" dirty="0">
              <a:solidFill>
                <a:schemeClr val="tx1"/>
              </a:solidFill>
              <a:latin typeface="Georgia" panose="02040502050405020303" pitchFamily="18" charset="0"/>
            </a:endParaRPr>
          </a:p>
          <a:p>
            <a:pPr marL="0" indent="0">
              <a:buNone/>
            </a:pPr>
            <a:r>
              <a:rPr lang="en-US" sz="2000" b="0" dirty="0" smtClean="0">
                <a:solidFill>
                  <a:schemeClr val="tx1"/>
                </a:solidFill>
                <a:latin typeface="Georgia" panose="02040502050405020303" pitchFamily="18" charset="0"/>
              </a:rPr>
              <a:t>	Risk </a:t>
            </a:r>
            <a:r>
              <a:rPr lang="en-US" sz="2000" b="0" dirty="0">
                <a:solidFill>
                  <a:schemeClr val="tx1"/>
                </a:solidFill>
                <a:latin typeface="Georgia" panose="02040502050405020303" pitchFamily="18" charset="0"/>
              </a:rPr>
              <a:t>Title </a:t>
            </a:r>
            <a:r>
              <a:rPr lang="en-US" sz="2000" b="0" dirty="0" smtClean="0">
                <a:solidFill>
                  <a:schemeClr val="tx1"/>
                </a:solidFill>
                <a:latin typeface="Georgia" panose="02040502050405020303" pitchFamily="18" charset="0"/>
              </a:rPr>
              <a:t>		</a:t>
            </a:r>
            <a:r>
              <a:rPr lang="en-US" sz="2000" b="0" dirty="0">
                <a:solidFill>
                  <a:schemeClr val="tx1"/>
                </a:solidFill>
                <a:latin typeface="Georgia" panose="02040502050405020303" pitchFamily="18" charset="0"/>
              </a:rPr>
              <a:t>Last Risk Review </a:t>
            </a:r>
          </a:p>
          <a:p>
            <a:pPr marL="0" indent="0">
              <a:buNone/>
            </a:pPr>
            <a:r>
              <a:rPr lang="en-US" sz="2000" b="0" dirty="0" smtClean="0">
                <a:solidFill>
                  <a:schemeClr val="tx1"/>
                </a:solidFill>
                <a:latin typeface="Georgia" panose="02040502050405020303" pitchFamily="18" charset="0"/>
              </a:rPr>
              <a:t>	Risk </a:t>
            </a:r>
            <a:r>
              <a:rPr lang="en-US" sz="2000" b="0" dirty="0">
                <a:solidFill>
                  <a:schemeClr val="tx1"/>
                </a:solidFill>
                <a:latin typeface="Georgia" panose="02040502050405020303" pitchFamily="18" charset="0"/>
              </a:rPr>
              <a:t>Description </a:t>
            </a:r>
            <a:r>
              <a:rPr lang="en-US" sz="2000" b="0" dirty="0" smtClean="0">
                <a:solidFill>
                  <a:schemeClr val="tx1"/>
                </a:solidFill>
                <a:latin typeface="Georgia" panose="02040502050405020303" pitchFamily="18" charset="0"/>
              </a:rPr>
              <a:t>	Risk </a:t>
            </a:r>
            <a:r>
              <a:rPr lang="en-US" sz="2000" b="0" dirty="0">
                <a:solidFill>
                  <a:schemeClr val="tx1"/>
                </a:solidFill>
                <a:latin typeface="Georgia" panose="02040502050405020303" pitchFamily="18" charset="0"/>
              </a:rPr>
              <a:t>Number </a:t>
            </a:r>
          </a:p>
          <a:p>
            <a:pPr marL="0" indent="0">
              <a:buNone/>
            </a:pPr>
            <a:r>
              <a:rPr lang="en-US" sz="2000" b="0" dirty="0" smtClean="0">
                <a:solidFill>
                  <a:schemeClr val="tx1"/>
                </a:solidFill>
                <a:latin typeface="Georgia" panose="02040502050405020303" pitchFamily="18" charset="0"/>
              </a:rPr>
              <a:t>	Probability		</a:t>
            </a:r>
            <a:r>
              <a:rPr lang="en-US" sz="2000" b="0" dirty="0">
                <a:solidFill>
                  <a:schemeClr val="tx1"/>
                </a:solidFill>
                <a:latin typeface="Georgia" panose="02040502050405020303" pitchFamily="18" charset="0"/>
              </a:rPr>
              <a:t>Risk Status </a:t>
            </a:r>
            <a:r>
              <a:rPr lang="en-US" sz="2000" b="0" dirty="0" smtClean="0">
                <a:solidFill>
                  <a:schemeClr val="tx1"/>
                </a:solidFill>
                <a:latin typeface="Georgia" panose="02040502050405020303" pitchFamily="18" charset="0"/>
              </a:rPr>
              <a:t> </a:t>
            </a:r>
            <a:endParaRPr lang="en-US" sz="2000" b="0" dirty="0">
              <a:solidFill>
                <a:schemeClr val="tx1"/>
              </a:solidFill>
              <a:latin typeface="Georgia" panose="02040502050405020303" pitchFamily="18" charset="0"/>
            </a:endParaRPr>
          </a:p>
          <a:p>
            <a:pPr marL="0" indent="0">
              <a:buNone/>
            </a:pPr>
            <a:r>
              <a:rPr lang="en-US" sz="2000" b="0" dirty="0" smtClean="0">
                <a:solidFill>
                  <a:schemeClr val="tx1"/>
                </a:solidFill>
                <a:latin typeface="Georgia" panose="02040502050405020303" pitchFamily="18" charset="0"/>
              </a:rPr>
              <a:t>	Impact </a:t>
            </a:r>
          </a:p>
          <a:p>
            <a:pPr>
              <a:lnSpc>
                <a:spcPct val="150000"/>
              </a:lnSpc>
              <a:spcBef>
                <a:spcPct val="0"/>
              </a:spcBef>
            </a:pPr>
            <a:r>
              <a:rPr lang="en-US" b="0" dirty="0">
                <a:solidFill>
                  <a:schemeClr val="tx1"/>
                </a:solidFill>
                <a:latin typeface="Georgia" panose="02040502050405020303" pitchFamily="18" charset="0"/>
                <a:ea typeface="+mj-ea"/>
                <a:cs typeface="+mj-cs"/>
              </a:rPr>
              <a:t>Save </a:t>
            </a:r>
            <a:r>
              <a:rPr lang="en-US" b="0" dirty="0" smtClean="0">
                <a:solidFill>
                  <a:schemeClr val="tx1"/>
                </a:solidFill>
                <a:latin typeface="Georgia" panose="02040502050405020303" pitchFamily="18" charset="0"/>
                <a:ea typeface="+mj-ea"/>
                <a:cs typeface="+mj-cs"/>
              </a:rPr>
              <a:t>your Excel file </a:t>
            </a:r>
            <a:r>
              <a:rPr lang="en-US" b="0" dirty="0">
                <a:solidFill>
                  <a:schemeClr val="tx1"/>
                </a:solidFill>
                <a:latin typeface="Georgia" panose="02040502050405020303" pitchFamily="18" charset="0"/>
                <a:ea typeface="+mj-ea"/>
                <a:cs typeface="+mj-cs"/>
              </a:rPr>
              <a:t>as a CSV (Comma delimited</a:t>
            </a:r>
            <a:r>
              <a:rPr lang="en-US" b="0" dirty="0" smtClean="0">
                <a:solidFill>
                  <a:schemeClr val="tx1"/>
                </a:solidFill>
                <a:latin typeface="Georgia" panose="02040502050405020303" pitchFamily="18" charset="0"/>
                <a:ea typeface="+mj-ea"/>
                <a:cs typeface="+mj-cs"/>
              </a:rPr>
              <a:t>)</a:t>
            </a:r>
            <a:endParaRPr lang="en-US" b="0" dirty="0">
              <a:solidFill>
                <a:schemeClr val="tx1"/>
              </a:solidFill>
              <a:latin typeface="Georgia" panose="02040502050405020303" pitchFamily="18" charset="0"/>
              <a:ea typeface="+mj-ea"/>
              <a:cs typeface="+mj-cs"/>
            </a:endParaRPr>
          </a:p>
          <a:p>
            <a:pPr>
              <a:lnSpc>
                <a:spcPct val="150000"/>
              </a:lnSpc>
              <a:spcBef>
                <a:spcPct val="0"/>
              </a:spcBef>
            </a:pPr>
            <a:r>
              <a:rPr lang="en-US" b="0" dirty="0">
                <a:solidFill>
                  <a:schemeClr val="tx1"/>
                </a:solidFill>
                <a:latin typeface="Georgia" panose="02040502050405020303" pitchFamily="18" charset="0"/>
                <a:ea typeface="+mj-ea"/>
                <a:cs typeface="+mj-cs"/>
              </a:rPr>
              <a:t>Risks can be imported as often as </a:t>
            </a:r>
            <a:r>
              <a:rPr lang="en-US" b="0" dirty="0" smtClean="0">
                <a:solidFill>
                  <a:schemeClr val="tx1"/>
                </a:solidFill>
                <a:latin typeface="Georgia" panose="02040502050405020303" pitchFamily="18" charset="0"/>
                <a:ea typeface="+mj-ea"/>
                <a:cs typeface="+mj-cs"/>
              </a:rPr>
              <a:t>necessary or you can update via Risk tab</a:t>
            </a:r>
            <a:endParaRPr lang="en-US" b="0" dirty="0">
              <a:solidFill>
                <a:schemeClr val="tx1"/>
              </a:solidFill>
              <a:latin typeface="Georgia" panose="02040502050405020303" pitchFamily="18" charset="0"/>
              <a:ea typeface="+mj-ea"/>
              <a:cs typeface="+mj-cs"/>
            </a:endParaRPr>
          </a:p>
          <a:p>
            <a:endParaRPr lang="en-US" b="0" dirty="0">
              <a:solidFill>
                <a:schemeClr val="tx1"/>
              </a:solidFill>
              <a:latin typeface="Georgia" panose="02040502050405020303" pitchFamily="18" charset="0"/>
              <a:ea typeface="+mj-ea"/>
              <a:cs typeface="+mj-cs"/>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84</a:t>
            </a:fld>
            <a:endParaRPr lang="en-US" dirty="0"/>
          </a:p>
        </p:txBody>
      </p:sp>
    </p:spTree>
    <p:extLst>
      <p:ext uri="{BB962C8B-B14F-4D97-AF65-F5344CB8AC3E}">
        <p14:creationId xmlns:p14="http://schemas.microsoft.com/office/powerpoint/2010/main" val="310174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69913" y="1638301"/>
            <a:ext cx="7893253" cy="4762500"/>
          </a:xfrm>
          <a:prstGeom prst="rect">
            <a:avLst/>
          </a:prstGeom>
        </p:spPr>
      </p:pic>
      <p:sp>
        <p:nvSpPr>
          <p:cNvPr id="96258"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Import the Risk Log</a:t>
            </a:r>
          </a:p>
        </p:txBody>
      </p:sp>
      <p:sp>
        <p:nvSpPr>
          <p:cNvPr id="9625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60D7595-9ACC-4F88-8BAC-FEBFE175DB16}" type="slidenum">
              <a:rPr lang="en-US" smtClean="0">
                <a:solidFill>
                  <a:schemeClr val="tx1"/>
                </a:solidFill>
                <a:latin typeface="+mj-lt"/>
              </a:rPr>
              <a:pPr eaLnBrk="1" hangingPunct="1"/>
              <a:t>85</a:t>
            </a:fld>
            <a:endParaRPr lang="en-US" dirty="0" smtClean="0">
              <a:solidFill>
                <a:schemeClr val="tx1"/>
              </a:solidFill>
              <a:latin typeface="+mj-lt"/>
            </a:endParaRPr>
          </a:p>
        </p:txBody>
      </p:sp>
      <p:sp>
        <p:nvSpPr>
          <p:cNvPr id="3" name="TextBox 2"/>
          <p:cNvSpPr txBox="1"/>
          <p:nvPr/>
        </p:nvSpPr>
        <p:spPr>
          <a:xfrm>
            <a:off x="1720005" y="2820969"/>
            <a:ext cx="2038121" cy="210215"/>
          </a:xfrm>
          <a:prstGeom prst="rect">
            <a:avLst/>
          </a:prstGeom>
          <a:solidFill>
            <a:srgbClr val="CCFF33"/>
          </a:solidFill>
        </p:spPr>
        <p:txBody>
          <a:bodyPr wrap="square" rtlCol="0" anchor="ctr">
            <a:spAutoFit/>
          </a:bodyPr>
          <a:lstStyle/>
          <a:p>
            <a:pPr algn="l"/>
            <a:r>
              <a:rPr lang="en-US" sz="1400" dirty="0" smtClean="0">
                <a:solidFill>
                  <a:schemeClr val="tx1"/>
                </a:solidFill>
              </a:rPr>
              <a:t>1. Select Administration</a:t>
            </a:r>
            <a:endParaRPr lang="en-US" sz="1400" dirty="0">
              <a:solidFill>
                <a:schemeClr val="tx1"/>
              </a:solidFill>
            </a:endParaRPr>
          </a:p>
        </p:txBody>
      </p:sp>
      <p:sp>
        <p:nvSpPr>
          <p:cNvPr id="4" name="TextBox 3"/>
          <p:cNvSpPr txBox="1"/>
          <p:nvPr/>
        </p:nvSpPr>
        <p:spPr>
          <a:xfrm>
            <a:off x="5583377" y="2774037"/>
            <a:ext cx="2006143" cy="210215"/>
          </a:xfrm>
          <a:prstGeom prst="rect">
            <a:avLst/>
          </a:prstGeom>
          <a:solidFill>
            <a:srgbClr val="CCFF33"/>
          </a:solidFill>
        </p:spPr>
        <p:txBody>
          <a:bodyPr wrap="square" rtlCol="0" anchor="ctr">
            <a:spAutoFit/>
          </a:bodyPr>
          <a:lstStyle/>
          <a:p>
            <a:pPr algn="l"/>
            <a:r>
              <a:rPr lang="en-US" sz="1400" dirty="0" smtClean="0">
                <a:solidFill>
                  <a:schemeClr val="tx1"/>
                </a:solidFill>
              </a:rPr>
              <a:t>2. Select Data Import</a:t>
            </a:r>
            <a:endParaRPr lang="en-US" sz="1400" dirty="0">
              <a:solidFill>
                <a:schemeClr val="tx1"/>
              </a:solidFill>
            </a:endParaRPr>
          </a:p>
        </p:txBody>
      </p:sp>
      <p:cxnSp>
        <p:nvCxnSpPr>
          <p:cNvPr id="9" name="Straight Arrow Connector 8"/>
          <p:cNvCxnSpPr/>
          <p:nvPr/>
        </p:nvCxnSpPr>
        <p:spPr bwMode="auto">
          <a:xfrm flipV="1">
            <a:off x="2660904" y="2112264"/>
            <a:ext cx="877824" cy="70870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bwMode="auto">
          <a:xfrm flipH="1" flipV="1">
            <a:off x="4797614" y="2534827"/>
            <a:ext cx="785763" cy="34431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08807" y="2922152"/>
            <a:ext cx="536936" cy="86159"/>
          </a:xfrm>
          <a:prstGeom prst="rect">
            <a:avLst/>
          </a:prstGeom>
          <a:solidFill>
            <a:srgbClr val="CCFF66">
              <a:alpha val="40000"/>
            </a:srgbClr>
          </a:solidFill>
          <a:ln>
            <a:solidFill>
              <a:schemeClr val="bg2">
                <a:lumMod val="40000"/>
                <a:lumOff val="60000"/>
              </a:schemeClr>
            </a:solidFill>
          </a:ln>
        </p:spPr>
        <p:txBody>
          <a:bodyPr wrap="square" rtlCol="0">
            <a:spAutoFit/>
          </a:bodyPr>
          <a:lstStyle/>
          <a:p>
            <a:endParaRPr lang="en-US" dirty="0"/>
          </a:p>
        </p:txBody>
      </p:sp>
      <p:sp>
        <p:nvSpPr>
          <p:cNvPr id="2" name="Rectangle 1"/>
          <p:cNvSpPr/>
          <p:nvPr/>
        </p:nvSpPr>
        <p:spPr>
          <a:xfrm>
            <a:off x="3404795" y="1962818"/>
            <a:ext cx="548640" cy="13285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340709" y="2437423"/>
            <a:ext cx="451525" cy="11521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422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animBg="1"/>
      <p:bldP spid="2"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44513" y="1587869"/>
            <a:ext cx="7916664" cy="4768481"/>
          </a:xfrm>
          <a:prstGeom prst="rect">
            <a:avLst/>
          </a:prstGeom>
        </p:spPr>
      </p:pic>
      <p:sp>
        <p:nvSpPr>
          <p:cNvPr id="96258"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Import the Risk Log</a:t>
            </a:r>
          </a:p>
        </p:txBody>
      </p:sp>
      <p:sp>
        <p:nvSpPr>
          <p:cNvPr id="9625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60D7595-9ACC-4F88-8BAC-FEBFE175DB16}" type="slidenum">
              <a:rPr lang="en-US" smtClean="0">
                <a:solidFill>
                  <a:schemeClr val="tx1"/>
                </a:solidFill>
                <a:latin typeface="+mj-lt"/>
              </a:rPr>
              <a:pPr eaLnBrk="1" hangingPunct="1"/>
              <a:t>86</a:t>
            </a:fld>
            <a:endParaRPr lang="en-US" dirty="0" smtClean="0">
              <a:solidFill>
                <a:schemeClr val="tx1"/>
              </a:solidFill>
              <a:latin typeface="+mj-lt"/>
            </a:endParaRPr>
          </a:p>
        </p:txBody>
      </p:sp>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037" y="1560034"/>
            <a:ext cx="1540630" cy="150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29500" y="2502649"/>
            <a:ext cx="3643325" cy="191105"/>
          </a:xfrm>
          <a:prstGeom prst="rect">
            <a:avLst/>
          </a:prstGeom>
          <a:solidFill>
            <a:srgbClr val="CCFF33"/>
          </a:solidFill>
        </p:spPr>
        <p:txBody>
          <a:bodyPr wrap="square" rtlCol="0" anchor="ctr">
            <a:spAutoFit/>
          </a:bodyPr>
          <a:lstStyle/>
          <a:p>
            <a:pPr algn="l"/>
            <a:r>
              <a:rPr lang="en-US" sz="1400" dirty="0" smtClean="0">
                <a:solidFill>
                  <a:schemeClr val="tx1"/>
                </a:solidFill>
              </a:rPr>
              <a:t>1 Select Risk (Project Data) from drop down</a:t>
            </a:r>
            <a:endParaRPr lang="en-US" sz="1400" dirty="0">
              <a:solidFill>
                <a:schemeClr val="tx1"/>
              </a:solidFill>
            </a:endParaRPr>
          </a:p>
        </p:txBody>
      </p:sp>
      <p:sp>
        <p:nvSpPr>
          <p:cNvPr id="7" name="TextBox 6"/>
          <p:cNvSpPr txBox="1"/>
          <p:nvPr/>
        </p:nvSpPr>
        <p:spPr>
          <a:xfrm>
            <a:off x="5660526" y="3114824"/>
            <a:ext cx="2442074" cy="210215"/>
          </a:xfrm>
          <a:prstGeom prst="rect">
            <a:avLst/>
          </a:prstGeom>
          <a:solidFill>
            <a:srgbClr val="CCFF33"/>
          </a:solidFill>
        </p:spPr>
        <p:txBody>
          <a:bodyPr wrap="square" rtlCol="0" anchor="ctr">
            <a:spAutoFit/>
          </a:bodyPr>
          <a:lstStyle/>
          <a:p>
            <a:pPr algn="l"/>
            <a:r>
              <a:rPr lang="en-US" sz="1400" dirty="0" smtClean="0">
                <a:solidFill>
                  <a:schemeClr val="tx1"/>
                </a:solidFill>
              </a:rPr>
              <a:t>2 Browse for your CSV file</a:t>
            </a:r>
            <a:endParaRPr lang="en-US" sz="1400" dirty="0">
              <a:solidFill>
                <a:schemeClr val="tx1"/>
              </a:solidFill>
            </a:endParaRPr>
          </a:p>
        </p:txBody>
      </p:sp>
      <p:cxnSp>
        <p:nvCxnSpPr>
          <p:cNvPr id="13" name="Straight Arrow Connector 12"/>
          <p:cNvCxnSpPr>
            <a:stCxn id="5" idx="1"/>
          </p:cNvCxnSpPr>
          <p:nvPr/>
        </p:nvCxnSpPr>
        <p:spPr bwMode="auto">
          <a:xfrm flipH="1" flipV="1">
            <a:off x="2760428" y="2560420"/>
            <a:ext cx="669072" cy="3778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5" name="Straight Arrow Connector 14"/>
          <p:cNvCxnSpPr>
            <a:stCxn id="7" idx="1"/>
          </p:cNvCxnSpPr>
          <p:nvPr/>
        </p:nvCxnSpPr>
        <p:spPr bwMode="auto">
          <a:xfrm flipH="1">
            <a:off x="4978400" y="3219932"/>
            <a:ext cx="682126" cy="586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08807" y="2922152"/>
            <a:ext cx="536936" cy="86159"/>
          </a:xfrm>
          <a:prstGeom prst="rect">
            <a:avLst/>
          </a:prstGeom>
          <a:solidFill>
            <a:srgbClr val="CCFF66">
              <a:alpha val="40000"/>
            </a:srgbClr>
          </a:solidFill>
          <a:ln>
            <a:solidFill>
              <a:schemeClr val="bg2">
                <a:lumMod val="40000"/>
                <a:lumOff val="60000"/>
              </a:schemeClr>
            </a:solidFill>
          </a:ln>
        </p:spPr>
        <p:txBody>
          <a:bodyPr wrap="square" rtlCol="0">
            <a:spAutoFit/>
          </a:bodyPr>
          <a:lstStyle/>
          <a:p>
            <a:endParaRPr lang="en-US" dirty="0"/>
          </a:p>
        </p:txBody>
      </p:sp>
      <p:sp>
        <p:nvSpPr>
          <p:cNvPr id="2" name="TextBox 1"/>
          <p:cNvSpPr txBox="1"/>
          <p:nvPr/>
        </p:nvSpPr>
        <p:spPr>
          <a:xfrm>
            <a:off x="2760426" y="4166090"/>
            <a:ext cx="2907506" cy="210215"/>
          </a:xfrm>
          <a:prstGeom prst="rect">
            <a:avLst/>
          </a:prstGeom>
          <a:solidFill>
            <a:srgbClr val="CCFF33"/>
          </a:solidFill>
        </p:spPr>
        <p:txBody>
          <a:bodyPr wrap="square" rtlCol="0" anchor="ctr">
            <a:spAutoFit/>
          </a:bodyPr>
          <a:lstStyle/>
          <a:p>
            <a:pPr algn="l"/>
            <a:r>
              <a:rPr lang="en-US" sz="1400" dirty="0" smtClean="0">
                <a:solidFill>
                  <a:schemeClr val="tx1"/>
                </a:solidFill>
              </a:rPr>
              <a:t>3 Select GTA Risk Fields Option</a:t>
            </a:r>
            <a:endParaRPr lang="en-US" sz="1400" dirty="0">
              <a:solidFill>
                <a:schemeClr val="tx1"/>
              </a:solidFill>
            </a:endParaRPr>
          </a:p>
        </p:txBody>
      </p:sp>
      <p:cxnSp>
        <p:nvCxnSpPr>
          <p:cNvPr id="17" name="Straight Arrow Connector 16"/>
          <p:cNvCxnSpPr/>
          <p:nvPr/>
        </p:nvCxnSpPr>
        <p:spPr bwMode="auto">
          <a:xfrm flipH="1" flipV="1">
            <a:off x="2249004" y="3587903"/>
            <a:ext cx="511422" cy="677905"/>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bwMode="auto">
          <a:xfrm flipH="1">
            <a:off x="2091350" y="2626891"/>
            <a:ext cx="1338152" cy="61784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227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49"/>
            <a:ext cx="7899400" cy="476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2"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Import Screen</a:t>
            </a:r>
          </a:p>
        </p:txBody>
      </p:sp>
      <p:sp>
        <p:nvSpPr>
          <p:cNvPr id="972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6DCFC54-F264-4878-8789-6D6DA050ED5C}" type="slidenum">
              <a:rPr lang="en-US" smtClean="0">
                <a:solidFill>
                  <a:schemeClr val="tx1"/>
                </a:solidFill>
                <a:latin typeface="+mj-lt"/>
              </a:rPr>
              <a:pPr eaLnBrk="1" hangingPunct="1"/>
              <a:t>87</a:t>
            </a:fld>
            <a:endParaRPr lang="en-US" dirty="0" smtClean="0">
              <a:solidFill>
                <a:schemeClr val="tx1"/>
              </a:solidFill>
              <a:latin typeface="+mj-lt"/>
            </a:endParaRPr>
          </a:p>
        </p:txBody>
      </p:sp>
      <p:sp>
        <p:nvSpPr>
          <p:cNvPr id="2" name="TextBox 1"/>
          <p:cNvSpPr txBox="1"/>
          <p:nvPr/>
        </p:nvSpPr>
        <p:spPr>
          <a:xfrm>
            <a:off x="1415611" y="4532661"/>
            <a:ext cx="1691746" cy="191105"/>
          </a:xfrm>
          <a:prstGeom prst="rect">
            <a:avLst/>
          </a:prstGeom>
          <a:solidFill>
            <a:srgbClr val="CCFF33"/>
          </a:solidFill>
        </p:spPr>
        <p:txBody>
          <a:bodyPr wrap="square" rtlCol="0" anchor="ctr">
            <a:spAutoFit/>
          </a:bodyPr>
          <a:lstStyle/>
          <a:p>
            <a:pPr algn="l"/>
            <a:r>
              <a:rPr lang="en-US" sz="1400" dirty="0" smtClean="0">
                <a:solidFill>
                  <a:schemeClr val="tx1"/>
                </a:solidFill>
              </a:rPr>
              <a:t>1. Confirm Content</a:t>
            </a:r>
            <a:endParaRPr lang="en-US" sz="1400" dirty="0">
              <a:solidFill>
                <a:schemeClr val="tx1"/>
              </a:solidFill>
            </a:endParaRPr>
          </a:p>
        </p:txBody>
      </p:sp>
      <p:sp>
        <p:nvSpPr>
          <p:cNvPr id="3" name="TextBox 2"/>
          <p:cNvSpPr txBox="1"/>
          <p:nvPr/>
        </p:nvSpPr>
        <p:spPr>
          <a:xfrm>
            <a:off x="5016499" y="4758003"/>
            <a:ext cx="1227667" cy="191105"/>
          </a:xfrm>
          <a:prstGeom prst="rect">
            <a:avLst/>
          </a:prstGeom>
          <a:solidFill>
            <a:srgbClr val="CCFF33"/>
          </a:solidFill>
        </p:spPr>
        <p:txBody>
          <a:bodyPr wrap="square" rtlCol="0" anchor="ctr">
            <a:spAutoFit/>
          </a:bodyPr>
          <a:lstStyle/>
          <a:p>
            <a:pPr algn="l"/>
            <a:r>
              <a:rPr lang="en-US" sz="1400" dirty="0" smtClean="0">
                <a:solidFill>
                  <a:schemeClr val="tx1"/>
                </a:solidFill>
              </a:rPr>
              <a:t>Select Import</a:t>
            </a:r>
            <a:endParaRPr lang="en-US" sz="1400" dirty="0">
              <a:solidFill>
                <a:schemeClr val="tx1"/>
              </a:solidFill>
            </a:endParaRPr>
          </a:p>
        </p:txBody>
      </p:sp>
      <p:cxnSp>
        <p:nvCxnSpPr>
          <p:cNvPr id="5" name="Straight Arrow Connector 4"/>
          <p:cNvCxnSpPr/>
          <p:nvPr/>
        </p:nvCxnSpPr>
        <p:spPr bwMode="auto">
          <a:xfrm flipH="1" flipV="1">
            <a:off x="1788144" y="4045615"/>
            <a:ext cx="473340" cy="487046"/>
          </a:xfrm>
          <a:prstGeom prst="straightConnector1">
            <a:avLst/>
          </a:prstGeom>
          <a:ln>
            <a:solidFill>
              <a:srgbClr val="FF0000"/>
            </a:solidFill>
            <a:headEnd type="none" w="med" len="med"/>
            <a:tailEnd type="arrow"/>
          </a:ln>
          <a:extLst/>
        </p:spPr>
        <p:style>
          <a:lnRef idx="2">
            <a:schemeClr val="accent6"/>
          </a:lnRef>
          <a:fillRef idx="0">
            <a:schemeClr val="accent6"/>
          </a:fillRef>
          <a:effectRef idx="1">
            <a:schemeClr val="accent6"/>
          </a:effectRef>
          <a:fontRef idx="minor">
            <a:schemeClr val="tx1"/>
          </a:fontRef>
        </p:style>
      </p:cxnSp>
      <p:cxnSp>
        <p:nvCxnSpPr>
          <p:cNvPr id="7" name="Straight Arrow Connector 6"/>
          <p:cNvCxnSpPr>
            <a:stCxn id="2" idx="0"/>
          </p:cNvCxnSpPr>
          <p:nvPr/>
        </p:nvCxnSpPr>
        <p:spPr bwMode="auto">
          <a:xfrm flipV="1">
            <a:off x="2261484" y="4045615"/>
            <a:ext cx="136260" cy="487046"/>
          </a:xfrm>
          <a:prstGeom prst="straightConnector1">
            <a:avLst/>
          </a:prstGeom>
          <a:ln>
            <a:solidFill>
              <a:srgbClr val="FF0000"/>
            </a:solidFill>
            <a:headEnd type="none" w="med" len="med"/>
            <a:tailEnd type="arrow"/>
          </a:ln>
          <a:extLst/>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a:stCxn id="2" idx="0"/>
          </p:cNvCxnSpPr>
          <p:nvPr/>
        </p:nvCxnSpPr>
        <p:spPr bwMode="auto">
          <a:xfrm flipV="1">
            <a:off x="2261484" y="3723881"/>
            <a:ext cx="2379927" cy="808780"/>
          </a:xfrm>
          <a:prstGeom prst="straightConnector1">
            <a:avLst/>
          </a:prstGeom>
          <a:ln>
            <a:solidFill>
              <a:srgbClr val="FF0000"/>
            </a:solidFill>
            <a:headEnd type="none" w="med" len="med"/>
            <a:tailEnd type="arrow"/>
          </a:ln>
          <a:extLst/>
        </p:spPr>
        <p:style>
          <a:lnRef idx="2">
            <a:schemeClr val="accent6"/>
          </a:lnRef>
          <a:fillRef idx="0">
            <a:schemeClr val="accent6"/>
          </a:fillRef>
          <a:effectRef idx="1">
            <a:schemeClr val="accent6"/>
          </a:effectRef>
          <a:fontRef idx="minor">
            <a:schemeClr val="tx1"/>
          </a:fontRef>
        </p:style>
      </p:cxnSp>
      <p:cxnSp>
        <p:nvCxnSpPr>
          <p:cNvPr id="11" name="Straight Arrow Connector 10"/>
          <p:cNvCxnSpPr>
            <a:stCxn id="3" idx="3"/>
          </p:cNvCxnSpPr>
          <p:nvPr/>
        </p:nvCxnSpPr>
        <p:spPr bwMode="auto">
          <a:xfrm flipV="1">
            <a:off x="6244166" y="4389120"/>
            <a:ext cx="626897" cy="46443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Import Confirmation</a:t>
            </a:r>
          </a:p>
        </p:txBody>
      </p:sp>
      <p:sp>
        <p:nvSpPr>
          <p:cNvPr id="9830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38BB2BE-9EF9-4957-BAA4-43033B4A2409}" type="slidenum">
              <a:rPr lang="en-US" smtClean="0">
                <a:solidFill>
                  <a:schemeClr val="tx1"/>
                </a:solidFill>
                <a:latin typeface="+mj-lt"/>
              </a:rPr>
              <a:pPr eaLnBrk="1" hangingPunct="1"/>
              <a:t>88</a:t>
            </a:fld>
            <a:endParaRPr lang="en-US" dirty="0" smtClean="0">
              <a:solidFill>
                <a:schemeClr val="tx1"/>
              </a:solidFill>
              <a:latin typeface="+mj-lt"/>
            </a:endParaRPr>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1619251"/>
            <a:ext cx="7899400"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54723" y="4807270"/>
            <a:ext cx="1052533" cy="254361"/>
          </a:xfrm>
          <a:prstGeom prst="rect">
            <a:avLst/>
          </a:prstGeom>
          <a:solidFill>
            <a:srgbClr val="CCFF33"/>
          </a:solidFill>
        </p:spPr>
        <p:txBody>
          <a:bodyPr wrap="square" rtlCol="0" anchor="ctr">
            <a:spAutoFit/>
          </a:bodyPr>
          <a:lstStyle/>
          <a:p>
            <a:pPr algn="l"/>
            <a:r>
              <a:rPr lang="en-US" sz="1400" dirty="0" smtClean="0">
                <a:solidFill>
                  <a:schemeClr val="tx1"/>
                </a:solidFill>
              </a:rPr>
              <a:t>Select OK</a:t>
            </a:r>
            <a:endParaRPr lang="en-US" sz="1400" dirty="0">
              <a:solidFill>
                <a:schemeClr val="tx1"/>
              </a:solidFill>
            </a:endParaRPr>
          </a:p>
        </p:txBody>
      </p:sp>
      <p:cxnSp>
        <p:nvCxnSpPr>
          <p:cNvPr id="3" name="Straight Arrow Connector 2"/>
          <p:cNvCxnSpPr>
            <a:stCxn id="5" idx="0"/>
          </p:cNvCxnSpPr>
          <p:nvPr/>
        </p:nvCxnSpPr>
        <p:spPr>
          <a:xfrm flipH="1" flipV="1">
            <a:off x="5867400" y="4352925"/>
            <a:ext cx="1113590" cy="4543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2" y="1644650"/>
            <a:ext cx="8078787"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Check Import Activity</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89</a:t>
            </a:fld>
            <a:endParaRPr lang="en-US" dirty="0" smtClean="0">
              <a:solidFill>
                <a:schemeClr val="tx1"/>
              </a:solidFill>
              <a:latin typeface="+mj-lt"/>
            </a:endParaRPr>
          </a:p>
        </p:txBody>
      </p:sp>
      <p:cxnSp>
        <p:nvCxnSpPr>
          <p:cNvPr id="3" name="Straight Arrow Connector 2"/>
          <p:cNvCxnSpPr/>
          <p:nvPr/>
        </p:nvCxnSpPr>
        <p:spPr bwMode="auto">
          <a:xfrm flipH="1">
            <a:off x="3182353" y="3683000"/>
            <a:ext cx="1716505" cy="116572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bwMode="auto">
          <a:xfrm>
            <a:off x="4898858" y="3683000"/>
            <a:ext cx="411747" cy="107955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3570877" y="3381712"/>
            <a:ext cx="2667998" cy="254361"/>
          </a:xfrm>
          <a:prstGeom prst="rect">
            <a:avLst/>
          </a:prstGeom>
          <a:solidFill>
            <a:srgbClr val="CCFF33"/>
          </a:solidFill>
        </p:spPr>
        <p:txBody>
          <a:bodyPr wrap="square" rtlCol="0" anchor="ctr">
            <a:spAutoFit/>
          </a:bodyPr>
          <a:lstStyle/>
          <a:p>
            <a:pPr algn="l"/>
            <a:r>
              <a:rPr lang="en-US" sz="1400" dirty="0" smtClean="0">
                <a:solidFill>
                  <a:schemeClr val="tx1"/>
                </a:solidFill>
              </a:rPr>
              <a:t>Current Risk Log Import Status</a:t>
            </a:r>
            <a:endParaRPr lang="en-US" sz="1400" dirty="0">
              <a:solidFill>
                <a:schemeClr val="tx1"/>
              </a:solidFill>
            </a:endParaRPr>
          </a:p>
        </p:txBody>
      </p:sp>
      <p:sp>
        <p:nvSpPr>
          <p:cNvPr id="7" name="TextBox 6"/>
          <p:cNvSpPr txBox="1"/>
          <p:nvPr/>
        </p:nvSpPr>
        <p:spPr>
          <a:xfrm>
            <a:off x="6133432" y="4771037"/>
            <a:ext cx="1695115" cy="307777"/>
          </a:xfrm>
          <a:prstGeom prst="rect">
            <a:avLst/>
          </a:prstGeom>
          <a:solidFill>
            <a:srgbClr val="CCFF33"/>
          </a:solidFill>
        </p:spPr>
        <p:txBody>
          <a:bodyPr wrap="square" rtlCol="0" anchor="ctr">
            <a:spAutoFit/>
          </a:bodyPr>
          <a:lstStyle/>
          <a:p>
            <a:pPr algn="l"/>
            <a:r>
              <a:rPr lang="en-US" sz="1400" dirty="0" smtClean="0">
                <a:solidFill>
                  <a:schemeClr val="tx1"/>
                </a:solidFill>
              </a:rPr>
              <a:t>Completed Imports</a:t>
            </a:r>
            <a:endParaRPr lang="en-US" sz="1400" dirty="0">
              <a:solidFill>
                <a:schemeClr val="tx1"/>
              </a:solidFill>
            </a:endParaRPr>
          </a:p>
        </p:txBody>
      </p:sp>
      <p:cxnSp>
        <p:nvCxnSpPr>
          <p:cNvPr id="9" name="Straight Arrow Connector 8"/>
          <p:cNvCxnSpPr>
            <a:stCxn id="7" idx="2"/>
          </p:cNvCxnSpPr>
          <p:nvPr/>
        </p:nvCxnSpPr>
        <p:spPr bwMode="auto">
          <a:xfrm flipH="1">
            <a:off x="5232402" y="5078814"/>
            <a:ext cx="1748588" cy="66793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1869600" y="5412782"/>
            <a:ext cx="2625505" cy="738664"/>
          </a:xfrm>
          <a:prstGeom prst="rect">
            <a:avLst/>
          </a:prstGeom>
          <a:solidFill>
            <a:schemeClr val="bg1"/>
          </a:solidFill>
          <a:ln>
            <a:solidFill>
              <a:srgbClr val="FF3300"/>
            </a:solidFill>
          </a:ln>
        </p:spPr>
        <p:txBody>
          <a:bodyPr wrap="square" rtlCol="0">
            <a:spAutoFit/>
          </a:bodyPr>
          <a:lstStyle/>
          <a:p>
            <a:pPr algn="l"/>
            <a:r>
              <a:rPr lang="en-US" sz="1400" i="1" dirty="0" smtClean="0">
                <a:solidFill>
                  <a:srgbClr val="FF0000"/>
                </a:solidFill>
              </a:rPr>
              <a:t>NOTE: Selecting the magnifying glass will display reason for failed imports.</a:t>
            </a:r>
            <a:endParaRPr lang="en-US" sz="1400" i="1" dirty="0">
              <a:solidFill>
                <a:srgbClr val="FF0000"/>
              </a:solidFill>
            </a:endParaRPr>
          </a:p>
        </p:txBody>
      </p:sp>
      <p:cxnSp>
        <p:nvCxnSpPr>
          <p:cNvPr id="11" name="Straight Arrow Connector 10"/>
          <p:cNvCxnSpPr/>
          <p:nvPr/>
        </p:nvCxnSpPr>
        <p:spPr bwMode="auto">
          <a:xfrm>
            <a:off x="4495105" y="5782114"/>
            <a:ext cx="1258773" cy="24559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bwMode="auto">
          <a:xfrm flipH="1">
            <a:off x="1057469" y="5782114"/>
            <a:ext cx="812131" cy="24559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3426" y="539464"/>
            <a:ext cx="6629400" cy="688975"/>
          </a:xfrm>
        </p:spPr>
        <p:txBody>
          <a:bodyPr>
            <a:normAutofit/>
          </a:bodyPr>
          <a:lstStyle/>
          <a:p>
            <a:r>
              <a:rPr lang="en-US" dirty="0" smtClean="0">
                <a:latin typeface="Georgia" panose="02040502050405020303" pitchFamily="18" charset="0"/>
              </a:rPr>
              <a:t>Creating a Proposal or Project </a:t>
            </a:r>
            <a:r>
              <a:rPr lang="en-US" b="0" dirty="0" smtClean="0">
                <a:solidFill>
                  <a:schemeClr val="tx1"/>
                </a:solidFill>
                <a:latin typeface="Georgia" panose="02040502050405020303" pitchFamily="18" charset="0"/>
              </a:rPr>
              <a:t>- </a:t>
            </a:r>
            <a:r>
              <a:rPr lang="en-US" sz="2400" dirty="0">
                <a:solidFill>
                  <a:srgbClr val="0070C0"/>
                </a:solidFill>
                <a:latin typeface="Georgia" panose="02040502050405020303" pitchFamily="18" charset="0"/>
              </a:rPr>
              <a:t>Video</a:t>
            </a:r>
          </a:p>
        </p:txBody>
      </p:sp>
      <p:pic>
        <p:nvPicPr>
          <p:cNvPr id="5" name="Initiating an AMI Proposal or Project.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9275" y="1600200"/>
            <a:ext cx="8045450" cy="4525963"/>
          </a:xfrm>
        </p:spPr>
      </p:pic>
      <p:sp>
        <p:nvSpPr>
          <p:cNvPr id="204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7F290350-6C96-4D49-8D62-6E7855BEEEA0}" type="slidenum">
              <a:rPr lang="en-US" smtClean="0">
                <a:solidFill>
                  <a:schemeClr val="tx1"/>
                </a:solidFill>
                <a:latin typeface="+mj-lt"/>
              </a:rPr>
              <a:pPr eaLnBrk="1" hangingPunct="1"/>
              <a:t>9</a:t>
            </a:fld>
            <a:endParaRPr lang="en-US" dirty="0" smtClean="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100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9913" y="1705097"/>
            <a:ext cx="7899400" cy="4760098"/>
          </a:xfrm>
          <a:prstGeom prst="rect">
            <a:avLst/>
          </a:prstGeom>
        </p:spPr>
      </p:pic>
      <p:sp>
        <p:nvSpPr>
          <p:cNvPr id="99330" name="Title 1"/>
          <p:cNvSpPr>
            <a:spLocks noGrp="1"/>
          </p:cNvSpPr>
          <p:nvPr>
            <p:ph type="title"/>
          </p:nvPr>
        </p:nvSpPr>
        <p:spPr>
          <a:xfrm>
            <a:off x="476477" y="572706"/>
            <a:ext cx="6629400" cy="630237"/>
          </a:xfrm>
        </p:spPr>
        <p:txBody>
          <a:bodyPr>
            <a:normAutofit/>
          </a:bodyPr>
          <a:lstStyle/>
          <a:p>
            <a:pPr>
              <a:defRPr/>
            </a:pPr>
            <a:r>
              <a:rPr lang="en-US" sz="2800" dirty="0">
                <a:latin typeface="Georgia" panose="02040502050405020303" pitchFamily="18" charset="0"/>
                <a:cs typeface="Arial" pitchFamily="34" charset="0"/>
              </a:rPr>
              <a:t>View or Print Risk Log</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90</a:t>
            </a:fld>
            <a:endParaRPr lang="en-US" dirty="0" smtClean="0">
              <a:solidFill>
                <a:schemeClr val="tx1"/>
              </a:solidFill>
              <a:latin typeface="+mj-lt"/>
            </a:endParaRPr>
          </a:p>
        </p:txBody>
      </p:sp>
      <p:sp>
        <p:nvSpPr>
          <p:cNvPr id="2" name="TextBox 1"/>
          <p:cNvSpPr txBox="1"/>
          <p:nvPr/>
        </p:nvSpPr>
        <p:spPr>
          <a:xfrm>
            <a:off x="569913" y="2981939"/>
            <a:ext cx="2393409" cy="191105"/>
          </a:xfrm>
          <a:prstGeom prst="rect">
            <a:avLst/>
          </a:prstGeom>
          <a:solidFill>
            <a:srgbClr val="CCFF33"/>
          </a:solidFill>
        </p:spPr>
        <p:txBody>
          <a:bodyPr wrap="square" rtlCol="0" anchor="ctr">
            <a:spAutoFit/>
          </a:bodyPr>
          <a:lstStyle/>
          <a:p>
            <a:pPr algn="l"/>
            <a:r>
              <a:rPr lang="en-US" sz="1400" dirty="0" smtClean="0">
                <a:solidFill>
                  <a:schemeClr val="tx1"/>
                </a:solidFill>
              </a:rPr>
              <a:t>1. Select Dashboards, APO</a:t>
            </a:r>
            <a:endParaRPr lang="en-US" sz="1400" dirty="0">
              <a:solidFill>
                <a:schemeClr val="tx1"/>
              </a:solidFill>
            </a:endParaRPr>
          </a:p>
        </p:txBody>
      </p:sp>
      <p:sp>
        <p:nvSpPr>
          <p:cNvPr id="10" name="TextBox 9"/>
          <p:cNvSpPr txBox="1"/>
          <p:nvPr/>
        </p:nvSpPr>
        <p:spPr>
          <a:xfrm>
            <a:off x="590663" y="2041519"/>
            <a:ext cx="294521" cy="110532"/>
          </a:xfrm>
          <a:prstGeom prst="rect">
            <a:avLst/>
          </a:prstGeom>
          <a:solidFill>
            <a:srgbClr val="99FF66">
              <a:alpha val="30196"/>
            </a:srgbClr>
          </a:solidFill>
          <a:ln>
            <a:solidFill>
              <a:schemeClr val="bg1">
                <a:lumMod val="75000"/>
              </a:schemeClr>
            </a:solidFill>
          </a:ln>
        </p:spPr>
        <p:txBody>
          <a:bodyPr wrap="square" rtlCol="0">
            <a:spAutoFit/>
          </a:bodyPr>
          <a:lstStyle/>
          <a:p>
            <a:endParaRPr lang="en-US" dirty="0"/>
          </a:p>
        </p:txBody>
      </p:sp>
      <p:cxnSp>
        <p:nvCxnSpPr>
          <p:cNvPr id="8" name="Straight Arrow Connector 7"/>
          <p:cNvCxnSpPr>
            <a:stCxn id="2" idx="0"/>
          </p:cNvCxnSpPr>
          <p:nvPr/>
        </p:nvCxnSpPr>
        <p:spPr bwMode="auto">
          <a:xfrm flipH="1" flipV="1">
            <a:off x="1651282" y="2041519"/>
            <a:ext cx="115336" cy="94042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949961" y="2580428"/>
            <a:ext cx="1627834" cy="210216"/>
          </a:xfrm>
          <a:prstGeom prst="rect">
            <a:avLst/>
          </a:prstGeom>
          <a:solidFill>
            <a:srgbClr val="CCFF33"/>
          </a:solidFill>
        </p:spPr>
        <p:txBody>
          <a:bodyPr wrap="square" rtlCol="0" anchor="ctr">
            <a:spAutoFit/>
          </a:bodyPr>
          <a:lstStyle/>
          <a:p>
            <a:pPr algn="l"/>
            <a:r>
              <a:rPr lang="en-US" sz="1400" dirty="0" smtClean="0">
                <a:solidFill>
                  <a:schemeClr val="tx1"/>
                </a:solidFill>
              </a:rPr>
              <a:t>2. Select Risk Tab</a:t>
            </a:r>
            <a:endParaRPr lang="en-US" sz="1400" dirty="0">
              <a:solidFill>
                <a:schemeClr val="tx1"/>
              </a:solidFill>
            </a:endParaRPr>
          </a:p>
        </p:txBody>
      </p:sp>
      <p:cxnSp>
        <p:nvCxnSpPr>
          <p:cNvPr id="13" name="Straight Arrow Connector 12"/>
          <p:cNvCxnSpPr/>
          <p:nvPr/>
        </p:nvCxnSpPr>
        <p:spPr bwMode="auto">
          <a:xfrm flipH="1" flipV="1">
            <a:off x="4400550" y="2359301"/>
            <a:ext cx="543925" cy="31604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3337714" y="3353918"/>
            <a:ext cx="1482132" cy="191105"/>
          </a:xfrm>
          <a:prstGeom prst="rect">
            <a:avLst/>
          </a:prstGeom>
          <a:solidFill>
            <a:srgbClr val="CCFF33"/>
          </a:solidFill>
        </p:spPr>
        <p:txBody>
          <a:bodyPr wrap="square" rtlCol="0" anchor="ctr">
            <a:spAutoFit/>
          </a:bodyPr>
          <a:lstStyle/>
          <a:p>
            <a:pPr algn="l"/>
            <a:r>
              <a:rPr lang="en-US" sz="1400" dirty="0" smtClean="0">
                <a:solidFill>
                  <a:schemeClr val="tx1"/>
                </a:solidFill>
              </a:rPr>
              <a:t>3. Select Project</a:t>
            </a:r>
            <a:endParaRPr lang="en-US" sz="1400" dirty="0">
              <a:solidFill>
                <a:schemeClr val="tx1"/>
              </a:solidFill>
            </a:endParaRPr>
          </a:p>
        </p:txBody>
      </p:sp>
      <p:cxnSp>
        <p:nvCxnSpPr>
          <p:cNvPr id="16" name="Straight Arrow Connector 15"/>
          <p:cNvCxnSpPr>
            <a:stCxn id="14" idx="0"/>
          </p:cNvCxnSpPr>
          <p:nvPr/>
        </p:nvCxnSpPr>
        <p:spPr bwMode="auto">
          <a:xfrm flipH="1" flipV="1">
            <a:off x="3213847" y="2685536"/>
            <a:ext cx="864933" cy="66838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pic>
        <p:nvPicPr>
          <p:cNvPr id="1044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4475" y="4537746"/>
            <a:ext cx="892578" cy="101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194738" y="4846725"/>
            <a:ext cx="2274575" cy="393104"/>
          </a:xfrm>
          <a:prstGeom prst="rect">
            <a:avLst/>
          </a:prstGeom>
          <a:solidFill>
            <a:srgbClr val="CCFF33"/>
          </a:solidFill>
        </p:spPr>
        <p:txBody>
          <a:bodyPr wrap="square" rtlCol="0" anchor="ctr">
            <a:spAutoFit/>
          </a:bodyPr>
          <a:lstStyle/>
          <a:p>
            <a:pPr algn="l"/>
            <a:r>
              <a:rPr lang="en-US" sz="1400" dirty="0" smtClean="0">
                <a:solidFill>
                  <a:schemeClr val="tx1"/>
                </a:solidFill>
              </a:rPr>
              <a:t>4. Right Click in Risk Log to copy, print or export.</a:t>
            </a:r>
            <a:endParaRPr lang="en-US" sz="1400" dirty="0">
              <a:solidFill>
                <a:schemeClr val="tx1"/>
              </a:solidFill>
            </a:endParaRPr>
          </a:p>
        </p:txBody>
      </p:sp>
      <p:cxnSp>
        <p:nvCxnSpPr>
          <p:cNvPr id="19" name="Straight Arrow Connector 18"/>
          <p:cNvCxnSpPr>
            <a:stCxn id="17" idx="1"/>
            <a:endCxn id="104451" idx="3"/>
          </p:cNvCxnSpPr>
          <p:nvPr/>
        </p:nvCxnSpPr>
        <p:spPr bwMode="auto">
          <a:xfrm flipH="1">
            <a:off x="5837053" y="5043277"/>
            <a:ext cx="357685" cy="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2561665" y="3516406"/>
            <a:ext cx="65218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38713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4"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43426" y="592187"/>
            <a:ext cx="6629400" cy="595901"/>
          </a:xfrm>
        </p:spPr>
        <p:txBody>
          <a:bodyPr>
            <a:normAutofit/>
          </a:bodyPr>
          <a:lstStyle/>
          <a:p>
            <a:pPr>
              <a:defRPr/>
            </a:pPr>
            <a:r>
              <a:rPr lang="en-US" sz="2800" dirty="0">
                <a:latin typeface="Georgia" panose="02040502050405020303" pitchFamily="18" charset="0"/>
              </a:rPr>
              <a:t>PM Monthly Updates</a:t>
            </a:r>
          </a:p>
        </p:txBody>
      </p:sp>
      <p:sp>
        <p:nvSpPr>
          <p:cNvPr id="2" name="Content Placeholder 1"/>
          <p:cNvSpPr>
            <a:spLocks noGrp="1"/>
          </p:cNvSpPr>
          <p:nvPr>
            <p:ph idx="1"/>
          </p:nvPr>
        </p:nvSpPr>
        <p:spPr>
          <a:xfrm>
            <a:off x="457200" y="1600200"/>
            <a:ext cx="8458200" cy="4525963"/>
          </a:xfrm>
          <a:ln>
            <a:noFill/>
          </a:ln>
        </p:spPr>
        <p:txBody>
          <a:bodyPr>
            <a:normAutofit/>
          </a:bodyPr>
          <a:lstStyle/>
          <a:p>
            <a:pPr>
              <a:lnSpc>
                <a:spcPct val="150000"/>
              </a:lnSpc>
              <a:spcBef>
                <a:spcPct val="0"/>
              </a:spcBef>
            </a:pPr>
            <a:r>
              <a:rPr lang="en-US" b="0" dirty="0" smtClean="0">
                <a:solidFill>
                  <a:schemeClr val="tx1"/>
                </a:solidFill>
                <a:latin typeface="Georgia" panose="02040502050405020303" pitchFamily="18" charset="0"/>
                <a:ea typeface="+mj-ea"/>
                <a:cs typeface="+mj-cs"/>
              </a:rPr>
              <a:t>Use GEMS to Assess Project Health</a:t>
            </a:r>
          </a:p>
          <a:p>
            <a:pPr>
              <a:lnSpc>
                <a:spcPct val="150000"/>
              </a:lnSpc>
              <a:spcBef>
                <a:spcPct val="0"/>
              </a:spcBef>
            </a:pPr>
            <a:r>
              <a:rPr lang="en-US" b="0" dirty="0" smtClean="0">
                <a:solidFill>
                  <a:schemeClr val="tx1"/>
                </a:solidFill>
                <a:latin typeface="Georgia" panose="02040502050405020303" pitchFamily="18" charset="0"/>
                <a:ea typeface="+mj-ea"/>
                <a:cs typeface="+mj-cs"/>
              </a:rPr>
              <a:t>Revise Project Assignments as Necessary</a:t>
            </a:r>
          </a:p>
          <a:p>
            <a:pPr>
              <a:lnSpc>
                <a:spcPct val="150000"/>
              </a:lnSpc>
              <a:spcBef>
                <a:spcPct val="0"/>
              </a:spcBef>
            </a:pPr>
            <a:r>
              <a:rPr lang="en-US" b="0" dirty="0" smtClean="0">
                <a:solidFill>
                  <a:schemeClr val="tx1"/>
                </a:solidFill>
                <a:latin typeface="Georgia" panose="02040502050405020303" pitchFamily="18" charset="0"/>
                <a:ea typeface="+mj-ea"/>
                <a:cs typeface="+mj-cs"/>
              </a:rPr>
              <a:t>Schedule and Ensure </a:t>
            </a:r>
            <a:r>
              <a:rPr lang="en-US" b="0" dirty="0">
                <a:solidFill>
                  <a:schemeClr val="tx1"/>
                </a:solidFill>
                <a:latin typeface="Georgia" panose="02040502050405020303" pitchFamily="18" charset="0"/>
                <a:ea typeface="+mj-ea"/>
                <a:cs typeface="+mj-cs"/>
              </a:rPr>
              <a:t>C</a:t>
            </a:r>
            <a:r>
              <a:rPr lang="en-US" b="0" dirty="0" smtClean="0">
                <a:solidFill>
                  <a:schemeClr val="tx1"/>
                </a:solidFill>
                <a:latin typeface="Georgia" panose="02040502050405020303" pitchFamily="18" charset="0"/>
                <a:ea typeface="+mj-ea"/>
                <a:cs typeface="+mj-cs"/>
              </a:rPr>
              <a:t>ompletion of Questionnaires</a:t>
            </a:r>
          </a:p>
          <a:p>
            <a:pPr>
              <a:lnSpc>
                <a:spcPct val="150000"/>
              </a:lnSpc>
              <a:spcBef>
                <a:spcPct val="0"/>
              </a:spcBef>
            </a:pPr>
            <a:r>
              <a:rPr lang="en-US" dirty="0" smtClean="0">
                <a:latin typeface="Georgia" panose="02040502050405020303" pitchFamily="18" charset="0"/>
                <a:ea typeface="+mj-ea"/>
                <a:cs typeface="+mj-cs"/>
              </a:rPr>
              <a:t>Update project (key project data or Profile Questionnaire</a:t>
            </a:r>
            <a:r>
              <a:rPr lang="en-US" b="0" dirty="0" smtClean="0">
                <a:solidFill>
                  <a:schemeClr val="tx1"/>
                </a:solidFill>
                <a:latin typeface="Georgia" panose="02040502050405020303" pitchFamily="18" charset="0"/>
                <a:ea typeface="+mj-ea"/>
                <a:cs typeface="+mj-cs"/>
              </a:rPr>
              <a:t>)</a:t>
            </a:r>
          </a:p>
          <a:p>
            <a:pPr>
              <a:lnSpc>
                <a:spcPct val="150000"/>
              </a:lnSpc>
              <a:spcBef>
                <a:spcPct val="0"/>
              </a:spcBef>
            </a:pPr>
            <a:r>
              <a:rPr lang="en-US" b="0" dirty="0">
                <a:solidFill>
                  <a:schemeClr val="tx1"/>
                </a:solidFill>
                <a:latin typeface="Georgia" panose="02040502050405020303" pitchFamily="18" charset="0"/>
              </a:rPr>
              <a:t>Update Risk Log </a:t>
            </a:r>
            <a:endParaRPr lang="en-US" b="0" dirty="0" smtClean="0">
              <a:solidFill>
                <a:schemeClr val="tx1"/>
              </a:solidFill>
              <a:latin typeface="Georgia" panose="02040502050405020303" pitchFamily="18" charset="0"/>
            </a:endParaRPr>
          </a:p>
          <a:p>
            <a:pPr>
              <a:lnSpc>
                <a:spcPct val="150000"/>
              </a:lnSpc>
              <a:spcBef>
                <a:spcPct val="0"/>
              </a:spcBef>
            </a:pPr>
            <a:r>
              <a:rPr lang="en-US" b="0" dirty="0" smtClean="0">
                <a:solidFill>
                  <a:schemeClr val="tx1"/>
                </a:solidFill>
                <a:latin typeface="Georgia" panose="02040502050405020303" pitchFamily="18" charset="0"/>
              </a:rPr>
              <a:t>Update </a:t>
            </a:r>
            <a:r>
              <a:rPr lang="en-US" b="0" dirty="0">
                <a:solidFill>
                  <a:schemeClr val="tx1"/>
                </a:solidFill>
                <a:latin typeface="Georgia" panose="02040502050405020303" pitchFamily="18" charset="0"/>
              </a:rPr>
              <a:t>Issues</a:t>
            </a:r>
          </a:p>
          <a:p>
            <a:pPr marL="0" indent="0">
              <a:lnSpc>
                <a:spcPct val="150000"/>
              </a:lnSpc>
              <a:spcBef>
                <a:spcPct val="0"/>
              </a:spcBef>
              <a:buNone/>
            </a:pPr>
            <a:endParaRPr lang="en-US" b="0" dirty="0" smtClean="0">
              <a:solidFill>
                <a:schemeClr val="tx1"/>
              </a:solidFill>
              <a:latin typeface="+mj-lt"/>
              <a:ea typeface="+mj-ea"/>
              <a:cs typeface="+mj-cs"/>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91</a:t>
            </a:fld>
            <a:endParaRPr lang="en-US" dirty="0" smtClean="0">
              <a:solidFill>
                <a:schemeClr val="tx1"/>
              </a:solidFill>
              <a:latin typeface="+mj-lt"/>
            </a:endParaRPr>
          </a:p>
        </p:txBody>
      </p:sp>
    </p:spTree>
    <p:extLst>
      <p:ext uri="{BB962C8B-B14F-4D97-AF65-F5344CB8AC3E}">
        <p14:creationId xmlns:p14="http://schemas.microsoft.com/office/powerpoint/2010/main" val="392436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9913" y="1651000"/>
            <a:ext cx="7899400" cy="4749800"/>
          </a:xfrm>
          <a:prstGeom prst="rect">
            <a:avLst/>
          </a:prstGeom>
        </p:spPr>
      </p:pic>
      <p:sp>
        <p:nvSpPr>
          <p:cNvPr id="2" name="Title 1"/>
          <p:cNvSpPr>
            <a:spLocks noGrp="1"/>
          </p:cNvSpPr>
          <p:nvPr>
            <p:ph type="title"/>
          </p:nvPr>
        </p:nvSpPr>
        <p:spPr>
          <a:xfrm>
            <a:off x="441960" y="548640"/>
            <a:ext cx="6629400" cy="655320"/>
          </a:xfrm>
        </p:spPr>
        <p:txBody>
          <a:bodyPr>
            <a:normAutofit/>
          </a:bodyPr>
          <a:lstStyle/>
          <a:p>
            <a:pPr>
              <a:defRPr/>
            </a:pPr>
            <a:r>
              <a:rPr lang="en-US" sz="2800" dirty="0">
                <a:latin typeface="Georgia" panose="02040502050405020303" pitchFamily="18" charset="0"/>
                <a:cs typeface="Arial" pitchFamily="34" charset="0"/>
              </a:rPr>
              <a:t>Printing </a:t>
            </a:r>
            <a:r>
              <a:rPr lang="en-US" sz="2800" dirty="0" smtClean="0">
                <a:latin typeface="Georgia" panose="02040502050405020303" pitchFamily="18" charset="0"/>
                <a:cs typeface="Arial" pitchFamily="34" charset="0"/>
              </a:rPr>
              <a:t>Blank Questionnaires</a:t>
            </a:r>
            <a:endParaRPr lang="en-US" sz="2800" dirty="0">
              <a:latin typeface="Georgia" panose="02040502050405020303" pitchFamily="18" charset="0"/>
              <a:cs typeface="Arial" pitchFamily="34" charset="0"/>
            </a:endParaRP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92</a:t>
            </a:fld>
            <a:endParaRPr lang="en-US" dirty="0"/>
          </a:p>
        </p:txBody>
      </p:sp>
      <p:sp>
        <p:nvSpPr>
          <p:cNvPr id="4" name="TextBox 3"/>
          <p:cNvSpPr txBox="1"/>
          <p:nvPr/>
        </p:nvSpPr>
        <p:spPr>
          <a:xfrm>
            <a:off x="710239" y="3040898"/>
            <a:ext cx="1698110" cy="173732"/>
          </a:xfrm>
          <a:prstGeom prst="rect">
            <a:avLst/>
          </a:prstGeom>
          <a:solidFill>
            <a:srgbClr val="CCFF33"/>
          </a:solidFill>
        </p:spPr>
        <p:txBody>
          <a:bodyPr wrap="square" rtlCol="0" anchor="ctr">
            <a:spAutoFit/>
          </a:bodyPr>
          <a:lstStyle/>
          <a:p>
            <a:pPr algn="l"/>
            <a:r>
              <a:rPr lang="en-US" sz="1400" dirty="0" smtClean="0">
                <a:solidFill>
                  <a:schemeClr val="tx1"/>
                </a:solidFill>
              </a:rPr>
              <a:t>1. Select Reporting</a:t>
            </a:r>
            <a:endParaRPr lang="en-US" sz="1400" dirty="0">
              <a:solidFill>
                <a:schemeClr val="tx1"/>
              </a:solidFill>
            </a:endParaRPr>
          </a:p>
        </p:txBody>
      </p:sp>
      <p:cxnSp>
        <p:nvCxnSpPr>
          <p:cNvPr id="6" name="Straight Arrow Connector 5"/>
          <p:cNvCxnSpPr>
            <a:stCxn id="4" idx="0"/>
          </p:cNvCxnSpPr>
          <p:nvPr/>
        </p:nvCxnSpPr>
        <p:spPr bwMode="auto">
          <a:xfrm flipV="1">
            <a:off x="1559294" y="2047875"/>
            <a:ext cx="1345574" cy="993023"/>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533956" y="2654198"/>
            <a:ext cx="2622621" cy="231237"/>
          </a:xfrm>
          <a:prstGeom prst="rect">
            <a:avLst/>
          </a:prstGeom>
          <a:solidFill>
            <a:srgbClr val="CCFF33"/>
          </a:solidFill>
        </p:spPr>
        <p:txBody>
          <a:bodyPr wrap="square" rtlCol="0" anchor="ctr">
            <a:spAutoFit/>
          </a:bodyPr>
          <a:lstStyle/>
          <a:p>
            <a:pPr algn="l"/>
            <a:r>
              <a:rPr lang="en-US" sz="1400" dirty="0" smtClean="0">
                <a:solidFill>
                  <a:schemeClr val="tx1"/>
                </a:solidFill>
              </a:rPr>
              <a:t>2. Select Questionnaire Details</a:t>
            </a:r>
            <a:endParaRPr lang="en-US" sz="1400" dirty="0">
              <a:solidFill>
                <a:schemeClr val="tx1"/>
              </a:solidFill>
            </a:endParaRPr>
          </a:p>
        </p:txBody>
      </p:sp>
      <p:cxnSp>
        <p:nvCxnSpPr>
          <p:cNvPr id="9" name="Straight Arrow Connector 8"/>
          <p:cNvCxnSpPr>
            <a:stCxn id="7" idx="1"/>
          </p:cNvCxnSpPr>
          <p:nvPr/>
        </p:nvCxnSpPr>
        <p:spPr bwMode="auto">
          <a:xfrm flipH="1">
            <a:off x="3638034" y="2769817"/>
            <a:ext cx="895922" cy="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 name="Rectangle 7"/>
          <p:cNvSpPr/>
          <p:nvPr/>
        </p:nvSpPr>
        <p:spPr>
          <a:xfrm>
            <a:off x="2917746" y="1966006"/>
            <a:ext cx="427992" cy="9943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968580" y="2717022"/>
            <a:ext cx="650920" cy="115618"/>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86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528" y="1638300"/>
            <a:ext cx="7870785" cy="4718050"/>
          </a:xfrm>
          <a:prstGeom prst="rect">
            <a:avLst/>
          </a:prstGeom>
        </p:spPr>
      </p:pic>
      <p:sp>
        <p:nvSpPr>
          <p:cNvPr id="2" name="Title 1"/>
          <p:cNvSpPr>
            <a:spLocks noGrp="1"/>
          </p:cNvSpPr>
          <p:nvPr>
            <p:ph type="title"/>
          </p:nvPr>
        </p:nvSpPr>
        <p:spPr>
          <a:xfrm>
            <a:off x="441960" y="548640"/>
            <a:ext cx="6629400" cy="655320"/>
          </a:xfrm>
        </p:spPr>
        <p:txBody>
          <a:bodyPr>
            <a:normAutofit/>
          </a:bodyPr>
          <a:lstStyle/>
          <a:p>
            <a:pPr>
              <a:defRPr/>
            </a:pPr>
            <a:r>
              <a:rPr lang="en-US" sz="2800" dirty="0">
                <a:latin typeface="Georgia" panose="02040502050405020303" pitchFamily="18" charset="0"/>
                <a:cs typeface="Arial" pitchFamily="34" charset="0"/>
              </a:rPr>
              <a:t>Select the Questionnaire</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93</a:t>
            </a:fld>
            <a:endParaRPr lang="en-US" dirty="0"/>
          </a:p>
        </p:txBody>
      </p:sp>
      <p:sp>
        <p:nvSpPr>
          <p:cNvPr id="5" name="TextBox 4"/>
          <p:cNvSpPr txBox="1"/>
          <p:nvPr/>
        </p:nvSpPr>
        <p:spPr>
          <a:xfrm>
            <a:off x="748849" y="3170144"/>
            <a:ext cx="1930400" cy="191105"/>
          </a:xfrm>
          <a:prstGeom prst="rect">
            <a:avLst/>
          </a:prstGeom>
          <a:solidFill>
            <a:srgbClr val="CCFF33"/>
          </a:solidFill>
        </p:spPr>
        <p:txBody>
          <a:bodyPr wrap="square" rtlCol="0" anchor="ctr">
            <a:spAutoFit/>
          </a:bodyPr>
          <a:lstStyle/>
          <a:p>
            <a:pPr algn="l"/>
            <a:r>
              <a:rPr lang="en-US" sz="1400" dirty="0" smtClean="0">
                <a:solidFill>
                  <a:schemeClr val="tx1"/>
                </a:solidFill>
              </a:rPr>
              <a:t>1. Select Project Data</a:t>
            </a:r>
            <a:endParaRPr lang="en-US" sz="1400" dirty="0">
              <a:solidFill>
                <a:schemeClr val="tx1"/>
              </a:solidFill>
            </a:endParaRPr>
          </a:p>
        </p:txBody>
      </p:sp>
      <p:cxnSp>
        <p:nvCxnSpPr>
          <p:cNvPr id="13" name="Straight Arrow Connector 12"/>
          <p:cNvCxnSpPr>
            <a:stCxn id="5" idx="0"/>
          </p:cNvCxnSpPr>
          <p:nvPr/>
        </p:nvCxnSpPr>
        <p:spPr bwMode="auto">
          <a:xfrm flipH="1" flipV="1">
            <a:off x="1610315" y="2937745"/>
            <a:ext cx="103734" cy="23239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4152933" y="3568007"/>
            <a:ext cx="2400267" cy="231237"/>
          </a:xfrm>
          <a:prstGeom prst="rect">
            <a:avLst/>
          </a:prstGeom>
          <a:solidFill>
            <a:srgbClr val="CCFF33"/>
          </a:solidFill>
        </p:spPr>
        <p:txBody>
          <a:bodyPr wrap="square" rtlCol="0" anchor="ctr">
            <a:spAutoFit/>
          </a:bodyPr>
          <a:lstStyle/>
          <a:p>
            <a:pPr algn="l"/>
            <a:r>
              <a:rPr lang="en-US" sz="1400" dirty="0" smtClean="0">
                <a:solidFill>
                  <a:schemeClr val="tx1"/>
                </a:solidFill>
              </a:rPr>
              <a:t>2. Select the Questionnaire</a:t>
            </a:r>
            <a:endParaRPr lang="en-US" sz="1400" dirty="0">
              <a:solidFill>
                <a:schemeClr val="tx1"/>
              </a:solidFill>
            </a:endParaRPr>
          </a:p>
        </p:txBody>
      </p:sp>
      <p:cxnSp>
        <p:nvCxnSpPr>
          <p:cNvPr id="16" name="Straight Arrow Connector 15"/>
          <p:cNvCxnSpPr/>
          <p:nvPr/>
        </p:nvCxnSpPr>
        <p:spPr bwMode="auto">
          <a:xfrm flipH="1" flipV="1">
            <a:off x="5020287" y="2937744"/>
            <a:ext cx="332779" cy="630264"/>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6724481" y="4167627"/>
            <a:ext cx="1569855" cy="210215"/>
          </a:xfrm>
          <a:prstGeom prst="rect">
            <a:avLst/>
          </a:prstGeom>
          <a:solidFill>
            <a:srgbClr val="CCFF33"/>
          </a:solidFill>
        </p:spPr>
        <p:txBody>
          <a:bodyPr wrap="square" rtlCol="0" anchor="ctr">
            <a:spAutoFit/>
          </a:bodyPr>
          <a:lstStyle/>
          <a:p>
            <a:pPr algn="l"/>
            <a:r>
              <a:rPr lang="en-US" sz="1400" dirty="0" smtClean="0">
                <a:solidFill>
                  <a:schemeClr val="tx1"/>
                </a:solidFill>
              </a:rPr>
              <a:t>3. Select Refresh</a:t>
            </a:r>
            <a:endParaRPr lang="en-US" sz="1400" dirty="0">
              <a:solidFill>
                <a:schemeClr val="tx1"/>
              </a:solidFill>
            </a:endParaRPr>
          </a:p>
        </p:txBody>
      </p:sp>
      <p:cxnSp>
        <p:nvCxnSpPr>
          <p:cNvPr id="15" name="Straight Arrow Connector 14"/>
          <p:cNvCxnSpPr/>
          <p:nvPr/>
        </p:nvCxnSpPr>
        <p:spPr bwMode="auto">
          <a:xfrm flipV="1">
            <a:off x="7509408" y="3211647"/>
            <a:ext cx="611273" cy="90719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pic>
        <p:nvPicPr>
          <p:cNvPr id="11" name="Picture 10"/>
          <p:cNvPicPr>
            <a:picLocks noChangeAspect="1"/>
          </p:cNvPicPr>
          <p:nvPr/>
        </p:nvPicPr>
        <p:blipFill>
          <a:blip r:embed="rId3"/>
          <a:stretch>
            <a:fillRect/>
          </a:stretch>
        </p:blipFill>
        <p:spPr>
          <a:xfrm>
            <a:off x="2176926" y="3593648"/>
            <a:ext cx="590550" cy="390525"/>
          </a:xfrm>
          <a:prstGeom prst="rect">
            <a:avLst/>
          </a:prstGeom>
        </p:spPr>
      </p:pic>
      <p:sp>
        <p:nvSpPr>
          <p:cNvPr id="12" name="TextBox 11"/>
          <p:cNvSpPr txBox="1"/>
          <p:nvPr/>
        </p:nvSpPr>
        <p:spPr>
          <a:xfrm>
            <a:off x="3698059" y="4606376"/>
            <a:ext cx="2929318" cy="357367"/>
          </a:xfrm>
          <a:prstGeom prst="rect">
            <a:avLst/>
          </a:prstGeom>
          <a:solidFill>
            <a:srgbClr val="CCFF33"/>
          </a:solidFill>
        </p:spPr>
        <p:txBody>
          <a:bodyPr wrap="square" rtlCol="0" anchor="ctr">
            <a:spAutoFit/>
          </a:bodyPr>
          <a:lstStyle/>
          <a:p>
            <a:pPr algn="l"/>
            <a:r>
              <a:rPr lang="en-US" sz="1400" dirty="0" smtClean="0">
                <a:solidFill>
                  <a:schemeClr val="tx1"/>
                </a:solidFill>
              </a:rPr>
              <a:t>4. Dropdown, you can save as Excel, PDF or Word.  PDF is best.</a:t>
            </a:r>
            <a:endParaRPr lang="en-US" sz="1400" dirty="0">
              <a:solidFill>
                <a:schemeClr val="tx1"/>
              </a:solidFill>
            </a:endParaRPr>
          </a:p>
        </p:txBody>
      </p:sp>
      <p:cxnSp>
        <p:nvCxnSpPr>
          <p:cNvPr id="19" name="Straight Arrow Connector 18"/>
          <p:cNvCxnSpPr/>
          <p:nvPr/>
        </p:nvCxnSpPr>
        <p:spPr bwMode="auto">
          <a:xfrm flipH="1" flipV="1">
            <a:off x="2767476" y="3568007"/>
            <a:ext cx="921997" cy="1217052"/>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5330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9"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9913" y="1643639"/>
            <a:ext cx="7899400" cy="4966689"/>
          </a:xfrm>
          <a:prstGeom prst="rect">
            <a:avLst/>
          </a:prstGeom>
        </p:spPr>
      </p:pic>
      <p:sp>
        <p:nvSpPr>
          <p:cNvPr id="2" name="Title 1"/>
          <p:cNvSpPr>
            <a:spLocks noGrp="1"/>
          </p:cNvSpPr>
          <p:nvPr>
            <p:ph type="title"/>
          </p:nvPr>
        </p:nvSpPr>
        <p:spPr>
          <a:xfrm>
            <a:off x="465460" y="557910"/>
            <a:ext cx="6629400" cy="655608"/>
          </a:xfrm>
        </p:spPr>
        <p:txBody>
          <a:bodyPr>
            <a:normAutofit/>
          </a:bodyPr>
          <a:lstStyle/>
          <a:p>
            <a:pPr>
              <a:defRPr/>
            </a:pPr>
            <a:r>
              <a:rPr lang="en-US" sz="2800" dirty="0">
                <a:latin typeface="Georgia" panose="02040502050405020303" pitchFamily="18" charset="0"/>
                <a:cs typeface="Arial" pitchFamily="34" charset="0"/>
              </a:rPr>
              <a:t>Stage Gate Review Process</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94</a:t>
            </a:fld>
            <a:endParaRPr lang="en-US" dirty="0"/>
          </a:p>
        </p:txBody>
      </p:sp>
      <p:sp>
        <p:nvSpPr>
          <p:cNvPr id="5" name="TextBox 4"/>
          <p:cNvSpPr txBox="1"/>
          <p:nvPr/>
        </p:nvSpPr>
        <p:spPr>
          <a:xfrm>
            <a:off x="1722615" y="5009890"/>
            <a:ext cx="5113906" cy="1600438"/>
          </a:xfrm>
          <a:prstGeom prst="rect">
            <a:avLst/>
          </a:prstGeom>
          <a:solidFill>
            <a:srgbClr val="CCFF33"/>
          </a:solidFill>
        </p:spPr>
        <p:txBody>
          <a:bodyPr wrap="square" rtlCol="0" anchor="ctr">
            <a:spAutoFit/>
          </a:bodyPr>
          <a:lstStyle/>
          <a:p>
            <a:pPr algn="l"/>
            <a:r>
              <a:rPr lang="en-US" sz="1400" dirty="0" smtClean="0">
                <a:solidFill>
                  <a:schemeClr val="tx1"/>
                </a:solidFill>
              </a:rPr>
              <a:t>There are Two methods to Execute a Stage Gate Review</a:t>
            </a:r>
          </a:p>
          <a:p>
            <a:pPr marL="342900" indent="-342900" algn="l">
              <a:buAutoNum type="arabicPeriod"/>
            </a:pPr>
            <a:r>
              <a:rPr lang="en-US" sz="1400" dirty="0" smtClean="0">
                <a:solidFill>
                  <a:schemeClr val="tx1"/>
                </a:solidFill>
              </a:rPr>
              <a:t>The PM manually initiates a Gate Questionnaire</a:t>
            </a:r>
          </a:p>
          <a:p>
            <a:pPr marL="342900" indent="-342900" algn="l">
              <a:buAutoNum type="arabicPeriod"/>
            </a:pPr>
            <a:r>
              <a:rPr lang="en-US" sz="1400" dirty="0" smtClean="0">
                <a:solidFill>
                  <a:schemeClr val="tx1"/>
                </a:solidFill>
              </a:rPr>
              <a:t>The project moves into a new phase: (Next Slide)</a:t>
            </a:r>
          </a:p>
          <a:p>
            <a:pPr algn="l"/>
            <a:r>
              <a:rPr lang="en-US" sz="1400" dirty="0">
                <a:solidFill>
                  <a:schemeClr val="tx1"/>
                </a:solidFill>
              </a:rPr>
              <a:t>	</a:t>
            </a:r>
            <a:r>
              <a:rPr lang="en-US" sz="1400" dirty="0" smtClean="0">
                <a:solidFill>
                  <a:schemeClr val="tx1"/>
                </a:solidFill>
              </a:rPr>
              <a:t>	</a:t>
            </a:r>
            <a:r>
              <a:rPr lang="en-US" sz="1400" i="1" dirty="0" smtClean="0">
                <a:solidFill>
                  <a:schemeClr val="tx1"/>
                </a:solidFill>
              </a:rPr>
              <a:t>Gate 1 &gt; Design</a:t>
            </a:r>
          </a:p>
          <a:p>
            <a:pPr algn="l"/>
            <a:r>
              <a:rPr lang="en-US" sz="1400" i="1" dirty="0" smtClean="0">
                <a:solidFill>
                  <a:schemeClr val="tx1"/>
                </a:solidFill>
              </a:rPr>
              <a:t>		Gate 2 &gt; Develop</a:t>
            </a:r>
          </a:p>
          <a:p>
            <a:pPr algn="l"/>
            <a:r>
              <a:rPr lang="en-US" sz="1400" i="1" dirty="0" smtClean="0">
                <a:solidFill>
                  <a:schemeClr val="tx1"/>
                </a:solidFill>
              </a:rPr>
              <a:t>		Gate 3 &gt; Deploy</a:t>
            </a:r>
          </a:p>
          <a:p>
            <a:pPr algn="l"/>
            <a:r>
              <a:rPr lang="en-US" sz="1400" i="1" dirty="0" smtClean="0">
                <a:solidFill>
                  <a:schemeClr val="tx1"/>
                </a:solidFill>
              </a:rPr>
              <a:t>		Gate 4 &gt; Operate</a:t>
            </a:r>
            <a:endParaRPr lang="en-US" sz="1400" i="1" dirty="0">
              <a:solidFill>
                <a:schemeClr val="tx1"/>
              </a:solidFill>
            </a:endParaRPr>
          </a:p>
        </p:txBody>
      </p:sp>
      <p:cxnSp>
        <p:nvCxnSpPr>
          <p:cNvPr id="7" name="Straight Arrow Connector 6"/>
          <p:cNvCxnSpPr>
            <a:stCxn id="5" idx="0"/>
          </p:cNvCxnSpPr>
          <p:nvPr/>
        </p:nvCxnSpPr>
        <p:spPr bwMode="auto">
          <a:xfrm flipV="1">
            <a:off x="4279568" y="4327672"/>
            <a:ext cx="78364" cy="68221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9" name="Straight Arrow Connector 8"/>
          <p:cNvCxnSpPr>
            <a:stCxn id="5" idx="0"/>
          </p:cNvCxnSpPr>
          <p:nvPr/>
        </p:nvCxnSpPr>
        <p:spPr bwMode="auto">
          <a:xfrm flipV="1">
            <a:off x="4279568" y="4264850"/>
            <a:ext cx="985784" cy="74504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1" name="Straight Arrow Connector 10"/>
          <p:cNvCxnSpPr>
            <a:stCxn id="5" idx="0"/>
          </p:cNvCxnSpPr>
          <p:nvPr/>
        </p:nvCxnSpPr>
        <p:spPr bwMode="auto">
          <a:xfrm flipV="1">
            <a:off x="4279568" y="4013650"/>
            <a:ext cx="2129324" cy="99624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3" name="Straight Arrow Connector 12"/>
          <p:cNvCxnSpPr>
            <a:stCxn id="5" idx="0"/>
          </p:cNvCxnSpPr>
          <p:nvPr/>
        </p:nvCxnSpPr>
        <p:spPr bwMode="auto">
          <a:xfrm flipH="1" flipV="1">
            <a:off x="3562198" y="4327672"/>
            <a:ext cx="717370" cy="68221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6" name="Rectangle 5"/>
          <p:cNvSpPr/>
          <p:nvPr/>
        </p:nvSpPr>
        <p:spPr>
          <a:xfrm>
            <a:off x="4990289" y="2470826"/>
            <a:ext cx="369651" cy="1848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6595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1000"/>
                                        <p:tgtEl>
                                          <p:spTgt spid="5">
                                            <p:txEl>
                                              <p:pRg st="5" end="5"/>
                                            </p:txEl>
                                          </p:spTgt>
                                        </p:tgtEl>
                                      </p:cBhvr>
                                    </p:animEffect>
                                    <p:anim calcmode="lin" valueType="num">
                                      <p:cBhvr>
                                        <p:cTn id="1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1000"/>
                                        <p:tgtEl>
                                          <p:spTgt spid="5">
                                            <p:txEl>
                                              <p:pRg st="6" end="6"/>
                                            </p:txEl>
                                          </p:spTgt>
                                        </p:tgtEl>
                                      </p:cBhvr>
                                    </p:animEffect>
                                    <p:anim calcmode="lin" valueType="num">
                                      <p:cBhvr>
                                        <p:cTn id="2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3703" y="1638301"/>
            <a:ext cx="7767263" cy="4800992"/>
          </a:xfrm>
          <a:prstGeom prst="rect">
            <a:avLst/>
          </a:prstGeom>
        </p:spPr>
      </p:pic>
      <p:sp>
        <p:nvSpPr>
          <p:cNvPr id="2" name="Title 1"/>
          <p:cNvSpPr>
            <a:spLocks noGrp="1"/>
          </p:cNvSpPr>
          <p:nvPr>
            <p:ph type="title"/>
          </p:nvPr>
        </p:nvSpPr>
        <p:spPr>
          <a:xfrm>
            <a:off x="465460" y="598116"/>
            <a:ext cx="6629400" cy="567160"/>
          </a:xfrm>
        </p:spPr>
        <p:txBody>
          <a:bodyPr>
            <a:normAutofit/>
          </a:bodyPr>
          <a:lstStyle/>
          <a:p>
            <a:pPr>
              <a:defRPr/>
            </a:pPr>
            <a:r>
              <a:rPr lang="en-US" sz="2800" dirty="0">
                <a:latin typeface="Georgia" panose="02040502050405020303" pitchFamily="18" charset="0"/>
                <a:cs typeface="Arial" pitchFamily="34" charset="0"/>
              </a:rPr>
              <a:t>Stage Gate Review Process</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95</a:t>
            </a:fld>
            <a:endParaRPr lang="en-US" dirty="0"/>
          </a:p>
        </p:txBody>
      </p:sp>
      <p:sp>
        <p:nvSpPr>
          <p:cNvPr id="4" name="TextBox 3"/>
          <p:cNvSpPr txBox="1"/>
          <p:nvPr/>
        </p:nvSpPr>
        <p:spPr>
          <a:xfrm>
            <a:off x="2306230" y="4015672"/>
            <a:ext cx="1958094" cy="393104"/>
          </a:xfrm>
          <a:prstGeom prst="rect">
            <a:avLst/>
          </a:prstGeom>
          <a:solidFill>
            <a:srgbClr val="CCFF33"/>
          </a:solidFill>
        </p:spPr>
        <p:txBody>
          <a:bodyPr wrap="square" rtlCol="0" anchor="ctr">
            <a:spAutoFit/>
          </a:bodyPr>
          <a:lstStyle/>
          <a:p>
            <a:pPr algn="l"/>
            <a:r>
              <a:rPr lang="en-US" sz="1400" dirty="0" smtClean="0">
                <a:solidFill>
                  <a:schemeClr val="tx1"/>
                </a:solidFill>
              </a:rPr>
              <a:t>PM Moves the Project to the Next Phase</a:t>
            </a:r>
            <a:endParaRPr lang="en-US" sz="1400" dirty="0">
              <a:solidFill>
                <a:schemeClr val="tx1"/>
              </a:solidFill>
            </a:endParaRPr>
          </a:p>
        </p:txBody>
      </p:sp>
      <p:cxnSp>
        <p:nvCxnSpPr>
          <p:cNvPr id="6" name="Straight Arrow Connector 5"/>
          <p:cNvCxnSpPr>
            <a:stCxn id="4" idx="3"/>
            <a:endCxn id="12" idx="2"/>
          </p:cNvCxnSpPr>
          <p:nvPr/>
        </p:nvCxnSpPr>
        <p:spPr bwMode="auto">
          <a:xfrm flipV="1">
            <a:off x="4264324" y="4088547"/>
            <a:ext cx="306089" cy="123677"/>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 name="Rectangle 7"/>
          <p:cNvSpPr/>
          <p:nvPr/>
        </p:nvSpPr>
        <p:spPr>
          <a:xfrm>
            <a:off x="5672517" y="4015672"/>
            <a:ext cx="2006825" cy="86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bwMode="auto">
          <a:xfrm>
            <a:off x="4876502" y="4163086"/>
            <a:ext cx="747357" cy="19973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2" name="Oval 11"/>
          <p:cNvSpPr/>
          <p:nvPr/>
        </p:nvSpPr>
        <p:spPr>
          <a:xfrm>
            <a:off x="4570413" y="3990271"/>
            <a:ext cx="284808" cy="19655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299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53371"/>
            <a:ext cx="6629400" cy="659568"/>
          </a:xfrm>
        </p:spPr>
        <p:txBody>
          <a:bodyPr>
            <a:normAutofit/>
          </a:bodyPr>
          <a:lstStyle/>
          <a:p>
            <a:pPr>
              <a:defRPr/>
            </a:pPr>
            <a:r>
              <a:rPr lang="en-US" sz="2800" dirty="0">
                <a:latin typeface="Georgia" panose="02040502050405020303" pitchFamily="18" charset="0"/>
              </a:rPr>
              <a:t>Monitor </a:t>
            </a:r>
            <a:r>
              <a:rPr lang="en-US" sz="2800" dirty="0" smtClean="0">
                <a:latin typeface="Georgia" panose="02040502050405020303" pitchFamily="18" charset="0"/>
              </a:rPr>
              <a:t>Project </a:t>
            </a:r>
            <a:r>
              <a:rPr lang="en-US" sz="2800" dirty="0">
                <a:latin typeface="Georgia" panose="02040502050405020303" pitchFamily="18" charset="0"/>
              </a:rPr>
              <a:t>- </a:t>
            </a:r>
            <a:r>
              <a:rPr lang="en-US" sz="2400" dirty="0">
                <a:solidFill>
                  <a:srgbClr val="0070C0"/>
                </a:solidFill>
                <a:latin typeface="Georgia" panose="02040502050405020303" pitchFamily="18" charset="0"/>
              </a:rPr>
              <a:t>Video</a:t>
            </a:r>
          </a:p>
        </p:txBody>
      </p:sp>
      <p:pic>
        <p:nvPicPr>
          <p:cNvPr id="5" name="GTA APO Dashboard Video 2.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655638" y="1665288"/>
            <a:ext cx="7704137" cy="4333875"/>
          </a:xfrm>
        </p:spPr>
      </p:pic>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96</a:t>
            </a:fld>
            <a:endParaRPr lang="en-US" dirty="0"/>
          </a:p>
        </p:txBody>
      </p:sp>
      <p:pic>
        <p:nvPicPr>
          <p:cNvPr id="1024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20" y="1650492"/>
            <a:ext cx="7955034" cy="461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5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1500"/>
                                  </p:stCondLst>
                                  <p:childTnLst>
                                    <p:set>
                                      <p:cBhvr>
                                        <p:cTn id="6" dur="1" fill="hold">
                                          <p:stCondLst>
                                            <p:cond delay="0"/>
                                          </p:stCondLst>
                                        </p:cTn>
                                        <p:tgtEl>
                                          <p:spTgt spid="102405"/>
                                        </p:tgtEl>
                                        <p:attrNameLst>
                                          <p:attrName>style.visibility</p:attrName>
                                        </p:attrNameLst>
                                      </p:cBhvr>
                                      <p:to>
                                        <p:strVal val="hidden"/>
                                      </p:to>
                                    </p:set>
                                  </p:childTnLst>
                                </p:cTn>
                              </p:par>
                            </p:childTnLst>
                          </p:cTn>
                        </p:par>
                        <p:par>
                          <p:cTn id="7" fill="hold">
                            <p:stCondLst>
                              <p:cond delay="1500"/>
                            </p:stCondLst>
                            <p:childTnLst>
                              <p:par>
                                <p:cTn id="8" presetID="2" presetClass="mediacall" presetSubtype="0" fill="hold" nodeType="afterEffect">
                                  <p:stCondLst>
                                    <p:cond delay="0"/>
                                  </p:stCondLst>
                                  <p:childTnLst>
                                    <p:cmd type="call" cmd="togglePause">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87494" y="565697"/>
            <a:ext cx="6629400" cy="647272"/>
          </a:xfrm>
        </p:spPr>
        <p:txBody>
          <a:bodyPr>
            <a:normAutofit/>
          </a:bodyPr>
          <a:lstStyle/>
          <a:p>
            <a:pPr>
              <a:defRPr/>
            </a:pPr>
            <a:r>
              <a:rPr lang="en-US" sz="2800" dirty="0">
                <a:latin typeface="Georgia" panose="02040502050405020303" pitchFamily="18" charset="0"/>
              </a:rPr>
              <a:t>Additional PM Monthly Updates </a:t>
            </a:r>
          </a:p>
        </p:txBody>
      </p:sp>
      <p:sp>
        <p:nvSpPr>
          <p:cNvPr id="3" name="Content Placeholder 2"/>
          <p:cNvSpPr>
            <a:spLocks noGrp="1"/>
          </p:cNvSpPr>
          <p:nvPr>
            <p:ph idx="1"/>
          </p:nvPr>
        </p:nvSpPr>
        <p:spPr>
          <a:xfrm>
            <a:off x="569913" y="1501422"/>
            <a:ext cx="7899399" cy="4899378"/>
          </a:xfrm>
          <a:ln>
            <a:noFill/>
          </a:ln>
        </p:spPr>
        <p:txBody>
          <a:bodyPr>
            <a:normAutofit fontScale="47500" lnSpcReduction="20000"/>
          </a:bodyPr>
          <a:lstStyle/>
          <a:p>
            <a:pPr marL="0" indent="0">
              <a:lnSpc>
                <a:spcPct val="150000"/>
              </a:lnSpc>
              <a:spcBef>
                <a:spcPct val="0"/>
              </a:spcBef>
              <a:buNone/>
            </a:pPr>
            <a:r>
              <a:rPr lang="en-US" sz="4200" b="0" dirty="0" smtClean="0">
                <a:solidFill>
                  <a:schemeClr val="tx1"/>
                </a:solidFill>
                <a:latin typeface="Georgia" panose="02040502050405020303" pitchFamily="18" charset="0"/>
              </a:rPr>
              <a:t>Update </a:t>
            </a:r>
            <a:r>
              <a:rPr lang="en-US" sz="4200" b="0" dirty="0">
                <a:solidFill>
                  <a:schemeClr val="tx1"/>
                </a:solidFill>
                <a:latin typeface="Georgia" panose="02040502050405020303" pitchFamily="18" charset="0"/>
              </a:rPr>
              <a:t>Project Schedule and Budget </a:t>
            </a:r>
            <a:r>
              <a:rPr lang="en-US" sz="4200" b="0" dirty="0" smtClean="0">
                <a:solidFill>
                  <a:schemeClr val="tx1"/>
                </a:solidFill>
                <a:latin typeface="Georgia" panose="02040502050405020303" pitchFamily="18" charset="0"/>
              </a:rPr>
              <a:t>Data.  </a:t>
            </a:r>
            <a:r>
              <a:rPr lang="en-US" sz="4200" dirty="0" smtClean="0">
                <a:latin typeface="Georgia" panose="02040502050405020303" pitchFamily="18" charset="0"/>
              </a:rPr>
              <a:t>Information can be keyed into the Project Data or loaded via the Project Profile Questionnaire.</a:t>
            </a:r>
          </a:p>
          <a:p>
            <a:pPr marL="0" indent="0">
              <a:lnSpc>
                <a:spcPct val="150000"/>
              </a:lnSpc>
              <a:spcBef>
                <a:spcPct val="0"/>
              </a:spcBef>
              <a:buNone/>
            </a:pPr>
            <a:endParaRPr lang="en-US" sz="4200" dirty="0" smtClean="0">
              <a:latin typeface="Georgia" panose="02040502050405020303" pitchFamily="18" charset="0"/>
            </a:endParaRPr>
          </a:p>
          <a:p>
            <a:pPr lvl="1">
              <a:spcBef>
                <a:spcPct val="0"/>
              </a:spcBef>
            </a:pPr>
            <a:r>
              <a:rPr lang="en-US" sz="4200" dirty="0" smtClean="0">
                <a:solidFill>
                  <a:schemeClr val="tx1"/>
                </a:solidFill>
                <a:latin typeface="Georgia" panose="02040502050405020303" pitchFamily="18" charset="0"/>
              </a:rPr>
              <a:t>Planned </a:t>
            </a:r>
            <a:r>
              <a:rPr lang="en-US" sz="4200" dirty="0">
                <a:solidFill>
                  <a:schemeClr val="tx1"/>
                </a:solidFill>
                <a:latin typeface="Georgia" panose="02040502050405020303" pitchFamily="18" charset="0"/>
              </a:rPr>
              <a:t>Baseline Start Date</a:t>
            </a:r>
          </a:p>
          <a:p>
            <a:pPr lvl="1">
              <a:spcBef>
                <a:spcPct val="0"/>
              </a:spcBef>
            </a:pPr>
            <a:r>
              <a:rPr lang="en-US" sz="4200" dirty="0">
                <a:solidFill>
                  <a:schemeClr val="tx1"/>
                </a:solidFill>
                <a:latin typeface="Georgia" panose="02040502050405020303" pitchFamily="18" charset="0"/>
              </a:rPr>
              <a:t>Actual Start Date</a:t>
            </a:r>
          </a:p>
          <a:p>
            <a:pPr lvl="1">
              <a:spcBef>
                <a:spcPct val="0"/>
              </a:spcBef>
            </a:pPr>
            <a:r>
              <a:rPr lang="en-US" sz="4200" dirty="0">
                <a:solidFill>
                  <a:schemeClr val="tx1"/>
                </a:solidFill>
                <a:latin typeface="Georgia" panose="02040502050405020303" pitchFamily="18" charset="0"/>
              </a:rPr>
              <a:t>Planned Baseline Finish Date</a:t>
            </a:r>
          </a:p>
          <a:p>
            <a:pPr lvl="1">
              <a:spcBef>
                <a:spcPct val="0"/>
              </a:spcBef>
            </a:pPr>
            <a:r>
              <a:rPr lang="en-US" sz="4200" dirty="0">
                <a:solidFill>
                  <a:schemeClr val="tx1"/>
                </a:solidFill>
                <a:latin typeface="Georgia" panose="02040502050405020303" pitchFamily="18" charset="0"/>
              </a:rPr>
              <a:t>Actual Finish Date</a:t>
            </a:r>
          </a:p>
          <a:p>
            <a:pPr lvl="1">
              <a:spcBef>
                <a:spcPct val="0"/>
              </a:spcBef>
            </a:pPr>
            <a:r>
              <a:rPr lang="en-US" sz="4200" dirty="0">
                <a:solidFill>
                  <a:schemeClr val="tx1"/>
                </a:solidFill>
                <a:latin typeface="Georgia" panose="02040502050405020303" pitchFamily="18" charset="0"/>
              </a:rPr>
              <a:t>Percent Work Complete</a:t>
            </a:r>
          </a:p>
          <a:p>
            <a:pPr lvl="1">
              <a:spcBef>
                <a:spcPct val="0"/>
              </a:spcBef>
            </a:pPr>
            <a:r>
              <a:rPr lang="en-US" sz="4200" dirty="0">
                <a:solidFill>
                  <a:schemeClr val="tx1"/>
                </a:solidFill>
                <a:latin typeface="Georgia" panose="02040502050405020303" pitchFamily="18" charset="0"/>
              </a:rPr>
              <a:t>Baseline Effort</a:t>
            </a:r>
          </a:p>
          <a:p>
            <a:pPr lvl="1">
              <a:spcBef>
                <a:spcPct val="0"/>
              </a:spcBef>
            </a:pPr>
            <a:r>
              <a:rPr lang="en-US" sz="4200" dirty="0">
                <a:solidFill>
                  <a:schemeClr val="tx1"/>
                </a:solidFill>
                <a:latin typeface="Georgia" panose="02040502050405020303" pitchFamily="18" charset="0"/>
              </a:rPr>
              <a:t>Duration</a:t>
            </a:r>
          </a:p>
          <a:p>
            <a:pPr lvl="1">
              <a:spcBef>
                <a:spcPct val="0"/>
              </a:spcBef>
            </a:pPr>
            <a:r>
              <a:rPr lang="en-US" sz="4200" dirty="0">
                <a:solidFill>
                  <a:schemeClr val="tx1"/>
                </a:solidFill>
                <a:latin typeface="Georgia" panose="02040502050405020303" pitchFamily="18" charset="0"/>
              </a:rPr>
              <a:t>SPI</a:t>
            </a:r>
          </a:p>
          <a:p>
            <a:pPr lvl="1">
              <a:spcBef>
                <a:spcPct val="0"/>
              </a:spcBef>
            </a:pPr>
            <a:r>
              <a:rPr lang="en-US" sz="4200" dirty="0">
                <a:solidFill>
                  <a:schemeClr val="tx1"/>
                </a:solidFill>
                <a:latin typeface="Georgia" panose="02040502050405020303" pitchFamily="18" charset="0"/>
              </a:rPr>
              <a:t>Total Budget (State)</a:t>
            </a:r>
          </a:p>
          <a:p>
            <a:pPr lvl="1">
              <a:spcBef>
                <a:spcPct val="0"/>
              </a:spcBef>
            </a:pPr>
            <a:r>
              <a:rPr lang="en-US" sz="4200" dirty="0">
                <a:solidFill>
                  <a:schemeClr val="tx1"/>
                </a:solidFill>
                <a:latin typeface="Georgia" panose="02040502050405020303" pitchFamily="18" charset="0"/>
              </a:rPr>
              <a:t>Total Budget (Other Funds)</a:t>
            </a:r>
          </a:p>
          <a:p>
            <a:pPr lvl="1">
              <a:spcBef>
                <a:spcPct val="0"/>
              </a:spcBef>
            </a:pPr>
            <a:r>
              <a:rPr lang="en-US" sz="4200" dirty="0">
                <a:solidFill>
                  <a:schemeClr val="tx1"/>
                </a:solidFill>
                <a:latin typeface="Georgia" panose="02040502050405020303" pitchFamily="18" charset="0"/>
              </a:rPr>
              <a:t>Total Planned Expenditures</a:t>
            </a:r>
          </a:p>
          <a:p>
            <a:pPr lvl="1">
              <a:spcBef>
                <a:spcPct val="0"/>
              </a:spcBef>
            </a:pPr>
            <a:r>
              <a:rPr lang="en-US" sz="4200" dirty="0">
                <a:solidFill>
                  <a:schemeClr val="tx1"/>
                </a:solidFill>
                <a:latin typeface="Georgia" panose="02040502050405020303" pitchFamily="18" charset="0"/>
              </a:rPr>
              <a:t>Total Actual Expenditures</a:t>
            </a:r>
          </a:p>
          <a:p>
            <a:pPr lvl="1">
              <a:spcBef>
                <a:spcPct val="0"/>
              </a:spcBef>
            </a:pPr>
            <a:r>
              <a:rPr lang="en-US" sz="4200" dirty="0">
                <a:solidFill>
                  <a:schemeClr val="tx1"/>
                </a:solidFill>
                <a:latin typeface="Georgia" panose="02040502050405020303" pitchFamily="18" charset="0"/>
              </a:rPr>
              <a:t>Estimated Funds Needed to Complete</a:t>
            </a:r>
          </a:p>
          <a:p>
            <a:endParaRPr lang="en-US" dirty="0"/>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97</a:t>
            </a:fld>
            <a:endParaRPr lang="en-US" dirty="0" smtClean="0">
              <a:solidFill>
                <a:schemeClr val="tx1"/>
              </a:solidFill>
              <a:latin typeface="+mj-lt"/>
            </a:endParaRPr>
          </a:p>
        </p:txBody>
      </p:sp>
    </p:spTree>
    <p:extLst>
      <p:ext uri="{BB962C8B-B14F-4D97-AF65-F5344CB8AC3E}">
        <p14:creationId xmlns:p14="http://schemas.microsoft.com/office/powerpoint/2010/main" val="1166197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Required Project Schedule Data</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98</a:t>
            </a:fld>
            <a:endParaRPr lang="en-US" dirty="0" smtClean="0">
              <a:solidFill>
                <a:schemeClr val="tx1"/>
              </a:solidFill>
              <a:latin typeface="+mj-lt"/>
            </a:endParaRP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6238"/>
            <a:ext cx="7899400" cy="328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27224" y="2561164"/>
            <a:ext cx="6516688" cy="184666"/>
          </a:xfrm>
          <a:prstGeom prst="rect">
            <a:avLst/>
          </a:prstGeom>
          <a:solidFill>
            <a:srgbClr val="FFFF00">
              <a:alpha val="50196"/>
            </a:srgbClr>
          </a:solidFill>
          <a:ln w="12700">
            <a:solidFill>
              <a:srgbClr val="FF3300"/>
            </a:solidFill>
          </a:ln>
        </p:spPr>
        <p:txBody>
          <a:bodyPr wrap="square" rtlCol="0">
            <a:spAutoFit/>
          </a:bodyPr>
          <a:lstStyle/>
          <a:p>
            <a:endParaRPr lang="en-US" dirty="0"/>
          </a:p>
        </p:txBody>
      </p:sp>
      <p:sp>
        <p:nvSpPr>
          <p:cNvPr id="3" name="TextBox 2"/>
          <p:cNvSpPr txBox="1"/>
          <p:nvPr/>
        </p:nvSpPr>
        <p:spPr>
          <a:xfrm>
            <a:off x="1620605" y="4118402"/>
            <a:ext cx="4905375" cy="2031325"/>
          </a:xfrm>
          <a:prstGeom prst="rect">
            <a:avLst/>
          </a:prstGeom>
          <a:solidFill>
            <a:srgbClr val="CCFF33"/>
          </a:solidFill>
        </p:spPr>
        <p:txBody>
          <a:bodyPr wrap="square" rtlCol="0" anchor="ctr">
            <a:spAutoFit/>
          </a:bodyPr>
          <a:lstStyle/>
          <a:p>
            <a:pPr algn="l"/>
            <a:r>
              <a:rPr lang="en-US" sz="1400" dirty="0" smtClean="0">
                <a:solidFill>
                  <a:schemeClr val="tx1"/>
                </a:solidFill>
              </a:rPr>
              <a:t>Summary data from your project plan is entered into GEMS</a:t>
            </a:r>
          </a:p>
          <a:p>
            <a:pPr marL="285750" indent="-285750" algn="l">
              <a:buFont typeface="Arial" pitchFamily="34" charset="0"/>
              <a:buChar char="•"/>
            </a:pPr>
            <a:r>
              <a:rPr lang="en-US" sz="1400" dirty="0" smtClean="0">
                <a:solidFill>
                  <a:schemeClr val="tx1"/>
                </a:solidFill>
              </a:rPr>
              <a:t>Baseline Start</a:t>
            </a:r>
          </a:p>
          <a:p>
            <a:pPr marL="285750" indent="-285750" algn="l">
              <a:buFont typeface="Arial" pitchFamily="34" charset="0"/>
              <a:buChar char="•"/>
            </a:pPr>
            <a:r>
              <a:rPr lang="en-US" sz="1400" dirty="0" smtClean="0">
                <a:solidFill>
                  <a:schemeClr val="tx1"/>
                </a:solidFill>
              </a:rPr>
              <a:t>Actual Start</a:t>
            </a:r>
          </a:p>
          <a:p>
            <a:pPr marL="285750" indent="-285750" algn="l">
              <a:buFont typeface="Arial" pitchFamily="34" charset="0"/>
              <a:buChar char="•"/>
            </a:pPr>
            <a:r>
              <a:rPr lang="en-US" sz="1400" dirty="0" smtClean="0">
                <a:solidFill>
                  <a:schemeClr val="tx1"/>
                </a:solidFill>
              </a:rPr>
              <a:t>Baseline Finish</a:t>
            </a:r>
          </a:p>
          <a:p>
            <a:pPr marL="285750" indent="-285750" algn="l">
              <a:buFont typeface="Arial" pitchFamily="34" charset="0"/>
              <a:buChar char="•"/>
            </a:pPr>
            <a:r>
              <a:rPr lang="en-US" sz="1400" dirty="0" smtClean="0">
                <a:solidFill>
                  <a:schemeClr val="tx1"/>
                </a:solidFill>
              </a:rPr>
              <a:t>Actual Finish</a:t>
            </a:r>
          </a:p>
          <a:p>
            <a:pPr marL="285750" indent="-285750" algn="l">
              <a:buFont typeface="Arial" pitchFamily="34" charset="0"/>
              <a:buChar char="•"/>
            </a:pPr>
            <a:r>
              <a:rPr lang="en-US" sz="1400" dirty="0" smtClean="0">
                <a:solidFill>
                  <a:schemeClr val="tx1"/>
                </a:solidFill>
              </a:rPr>
              <a:t>% Work Complete</a:t>
            </a:r>
          </a:p>
          <a:p>
            <a:pPr marL="285750" indent="-285750" algn="l">
              <a:buFont typeface="Arial" pitchFamily="34" charset="0"/>
              <a:buChar char="•"/>
            </a:pPr>
            <a:r>
              <a:rPr lang="en-US" sz="1400" dirty="0" smtClean="0">
                <a:solidFill>
                  <a:schemeClr val="tx1"/>
                </a:solidFill>
              </a:rPr>
              <a:t>Baseline Work</a:t>
            </a:r>
          </a:p>
          <a:p>
            <a:pPr marL="285750" indent="-285750" algn="l">
              <a:buFont typeface="Arial" pitchFamily="34" charset="0"/>
              <a:buChar char="•"/>
            </a:pPr>
            <a:r>
              <a:rPr lang="en-US" sz="1400" dirty="0" smtClean="0">
                <a:solidFill>
                  <a:schemeClr val="tx1"/>
                </a:solidFill>
              </a:rPr>
              <a:t>Duration</a:t>
            </a:r>
          </a:p>
          <a:p>
            <a:pPr marL="285750" indent="-285750" algn="l">
              <a:buFont typeface="Arial" pitchFamily="34" charset="0"/>
              <a:buChar char="•"/>
            </a:pPr>
            <a:r>
              <a:rPr lang="en-US" sz="1400" dirty="0" smtClean="0">
                <a:solidFill>
                  <a:schemeClr val="tx1"/>
                </a:solidFill>
              </a:rPr>
              <a:t>SPI </a:t>
            </a:r>
          </a:p>
        </p:txBody>
      </p:sp>
      <p:cxnSp>
        <p:nvCxnSpPr>
          <p:cNvPr id="5" name="Straight Arrow Connector 4"/>
          <p:cNvCxnSpPr>
            <a:stCxn id="3" idx="0"/>
          </p:cNvCxnSpPr>
          <p:nvPr/>
        </p:nvCxnSpPr>
        <p:spPr bwMode="auto">
          <a:xfrm flipH="1" flipV="1">
            <a:off x="2323406" y="2721233"/>
            <a:ext cx="1749887" cy="139716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bwMode="auto">
          <a:xfrm flipH="1" flipV="1">
            <a:off x="3198349" y="2721233"/>
            <a:ext cx="874944" cy="1397170"/>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bwMode="auto">
          <a:xfrm flipH="1" flipV="1">
            <a:off x="3735200" y="2721233"/>
            <a:ext cx="338094" cy="139716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bwMode="auto">
          <a:xfrm flipH="1" flipV="1">
            <a:off x="4365664" y="2742705"/>
            <a:ext cx="1" cy="1089364"/>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3" name="Straight Arrow Connector 12"/>
          <p:cNvCxnSpPr>
            <a:stCxn id="3" idx="0"/>
          </p:cNvCxnSpPr>
          <p:nvPr/>
        </p:nvCxnSpPr>
        <p:spPr bwMode="auto">
          <a:xfrm flipV="1">
            <a:off x="4073293" y="2742705"/>
            <a:ext cx="902494" cy="137569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5" name="Straight Arrow Connector 14"/>
          <p:cNvCxnSpPr>
            <a:stCxn id="3" idx="0"/>
          </p:cNvCxnSpPr>
          <p:nvPr/>
        </p:nvCxnSpPr>
        <p:spPr bwMode="auto">
          <a:xfrm flipV="1">
            <a:off x="4073293" y="2742705"/>
            <a:ext cx="1869601" cy="137569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7" name="Straight Arrow Connector 16"/>
          <p:cNvCxnSpPr>
            <a:stCxn id="3" idx="0"/>
          </p:cNvCxnSpPr>
          <p:nvPr/>
        </p:nvCxnSpPr>
        <p:spPr bwMode="auto">
          <a:xfrm flipV="1">
            <a:off x="4073293" y="2742705"/>
            <a:ext cx="2452687" cy="137569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9" name="Straight Arrow Connector 18"/>
          <p:cNvCxnSpPr>
            <a:stCxn id="3" idx="0"/>
          </p:cNvCxnSpPr>
          <p:nvPr/>
        </p:nvCxnSpPr>
        <p:spPr bwMode="auto">
          <a:xfrm flipV="1">
            <a:off x="4073293" y="2721233"/>
            <a:ext cx="3761196" cy="139716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464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50"/>
            <a:ext cx="7899399" cy="476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Schedule &amp; Budget Data Entry in GEMS</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99</a:t>
            </a:fld>
            <a:endParaRPr lang="en-US" dirty="0" smtClean="0">
              <a:solidFill>
                <a:schemeClr val="tx1"/>
              </a:solidFill>
              <a:latin typeface="+mj-lt"/>
            </a:endParaRPr>
          </a:p>
        </p:txBody>
      </p:sp>
      <p:sp>
        <p:nvSpPr>
          <p:cNvPr id="2" name="TextBox 1"/>
          <p:cNvSpPr txBox="1"/>
          <p:nvPr/>
        </p:nvSpPr>
        <p:spPr>
          <a:xfrm>
            <a:off x="3499180" y="2803847"/>
            <a:ext cx="1016813" cy="867370"/>
          </a:xfrm>
          <a:prstGeom prst="rect">
            <a:avLst/>
          </a:prstGeom>
          <a:solidFill>
            <a:srgbClr val="CCFF33"/>
          </a:solidFill>
        </p:spPr>
        <p:txBody>
          <a:bodyPr wrap="square" rtlCol="0" anchor="ctr">
            <a:spAutoFit/>
          </a:bodyPr>
          <a:lstStyle/>
          <a:p>
            <a:r>
              <a:rPr lang="en-US" sz="1400" dirty="0" smtClean="0">
                <a:solidFill>
                  <a:schemeClr val="tx1"/>
                </a:solidFill>
              </a:rPr>
              <a:t>Fields Requiring Monthly Updates</a:t>
            </a:r>
            <a:endParaRPr lang="en-US" sz="1400" dirty="0">
              <a:solidFill>
                <a:schemeClr val="tx1"/>
              </a:solidFill>
            </a:endParaRPr>
          </a:p>
        </p:txBody>
      </p:sp>
      <p:cxnSp>
        <p:nvCxnSpPr>
          <p:cNvPr id="4" name="Straight Arrow Connector 3"/>
          <p:cNvCxnSpPr>
            <a:stCxn id="2" idx="1"/>
          </p:cNvCxnSpPr>
          <p:nvPr/>
        </p:nvCxnSpPr>
        <p:spPr bwMode="auto">
          <a:xfrm flipH="1" flipV="1">
            <a:off x="2998089" y="2675965"/>
            <a:ext cx="501091" cy="56156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bwMode="auto">
          <a:xfrm flipV="1">
            <a:off x="4515993" y="2675965"/>
            <a:ext cx="883001" cy="561568"/>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8" name="Straight Arrow Connector 7"/>
          <p:cNvCxnSpPr>
            <a:stCxn id="2" idx="1"/>
          </p:cNvCxnSpPr>
          <p:nvPr/>
        </p:nvCxnSpPr>
        <p:spPr bwMode="auto">
          <a:xfrm flipH="1" flipV="1">
            <a:off x="2998089" y="3020689"/>
            <a:ext cx="501091" cy="216843"/>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bwMode="auto">
          <a:xfrm flipV="1">
            <a:off x="4515993" y="3020689"/>
            <a:ext cx="977131" cy="216844"/>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2" name="Straight Arrow Connector 11"/>
          <p:cNvCxnSpPr>
            <a:stCxn id="2" idx="1"/>
          </p:cNvCxnSpPr>
          <p:nvPr/>
        </p:nvCxnSpPr>
        <p:spPr bwMode="auto">
          <a:xfrm flipH="1">
            <a:off x="2731084" y="3237532"/>
            <a:ext cx="768096" cy="204915"/>
          </a:xfrm>
          <a:prstGeom prst="straightConnector1">
            <a:avLst/>
          </a:prstGeom>
          <a:solidFill>
            <a:schemeClr val="bg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stCxn id="2" idx="1"/>
          </p:cNvCxnSpPr>
          <p:nvPr/>
        </p:nvCxnSpPr>
        <p:spPr bwMode="auto">
          <a:xfrm flipH="1">
            <a:off x="2731084" y="3237532"/>
            <a:ext cx="768096" cy="532348"/>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bwMode="auto">
          <a:xfrm>
            <a:off x="4515993" y="3237533"/>
            <a:ext cx="883001" cy="266173"/>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bwMode="auto">
          <a:xfrm>
            <a:off x="4515993" y="3237532"/>
            <a:ext cx="883001" cy="532348"/>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0" name="Straight Arrow Connector 19"/>
          <p:cNvCxnSpPr>
            <a:stCxn id="2" idx="1"/>
          </p:cNvCxnSpPr>
          <p:nvPr/>
        </p:nvCxnSpPr>
        <p:spPr bwMode="auto">
          <a:xfrm flipH="1">
            <a:off x="2855442" y="3237532"/>
            <a:ext cx="643738" cy="791543"/>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2" name="Straight Arrow Connector 21"/>
          <p:cNvCxnSpPr>
            <a:stCxn id="2" idx="2"/>
          </p:cNvCxnSpPr>
          <p:nvPr/>
        </p:nvCxnSpPr>
        <p:spPr bwMode="auto">
          <a:xfrm>
            <a:off x="4007587" y="3671217"/>
            <a:ext cx="1391407" cy="996771"/>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5" name="Straight Arrow Connector 24"/>
          <p:cNvCxnSpPr>
            <a:stCxn id="2" idx="2"/>
          </p:cNvCxnSpPr>
          <p:nvPr/>
        </p:nvCxnSpPr>
        <p:spPr bwMode="auto">
          <a:xfrm flipH="1">
            <a:off x="2855442" y="3671217"/>
            <a:ext cx="1152145" cy="996771"/>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927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nk">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_Template_GaGOV">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Hank">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etails xmlns="1b440224-9f91-40ae-ba7c-4906f9ea8abd">Master Copy  Do NOT edit this PowerPoint</Details>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5208C4E81FC649AC09A1155A88856B" ma:contentTypeVersion="2" ma:contentTypeDescription="Create a new document." ma:contentTypeScope="" ma:versionID="415367f4c9340db8881918ae2d8ec711">
  <xsd:schema xmlns:xsd="http://www.w3.org/2001/XMLSchema" xmlns:xs="http://www.w3.org/2001/XMLSchema" xmlns:p="http://schemas.microsoft.com/office/2006/metadata/properties" xmlns:ns2="1b440224-9f91-40ae-ba7c-4906f9ea8abd" targetNamespace="http://schemas.microsoft.com/office/2006/metadata/properties" ma:root="true" ma:fieldsID="0030177eb4d057d8373957cc2ed4a834" ns2:_="">
    <xsd:import namespace="1b440224-9f91-40ae-ba7c-4906f9ea8abd"/>
    <xsd:element name="properties">
      <xsd:complexType>
        <xsd:sequence>
          <xsd:element name="documentManagement">
            <xsd:complexType>
              <xsd:all>
                <xsd:element ref="ns2: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440224-9f91-40ae-ba7c-4906f9ea8abd" elementFormDefault="qualified">
    <xsd:import namespace="http://schemas.microsoft.com/office/2006/documentManagement/types"/>
    <xsd:import namespace="http://schemas.microsoft.com/office/infopath/2007/PartnerControls"/>
    <xsd:element name="Details" ma:index="8" nillable="true" ma:displayName="Details" ma:description="Details about the Project this Lessons Learned refers to." ma:internalName="Detail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9D86EE-26CA-411B-95F7-067A6B76B4BA}">
  <ds:schemaRefs>
    <ds:schemaRef ds:uri="http://purl.org/dc/dcmitype/"/>
    <ds:schemaRef ds:uri="http://schemas.openxmlformats.org/package/2006/metadata/core-properties"/>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1b440224-9f91-40ae-ba7c-4906f9ea8abd"/>
    <ds:schemaRef ds:uri="http://schemas.microsoft.com/office/2006/metadata/properties"/>
  </ds:schemaRefs>
</ds:datastoreItem>
</file>

<file path=customXml/itemProps2.xml><?xml version="1.0" encoding="utf-8"?>
<ds:datastoreItem xmlns:ds="http://schemas.openxmlformats.org/officeDocument/2006/customXml" ds:itemID="{63255AB2-817E-4B4F-822D-4E4F1FDD0D0C}">
  <ds:schemaRefs>
    <ds:schemaRef ds:uri="http://schemas.microsoft.com/office/2006/metadata/longProperties"/>
  </ds:schemaRefs>
</ds:datastoreItem>
</file>

<file path=customXml/itemProps3.xml><?xml version="1.0" encoding="utf-8"?>
<ds:datastoreItem xmlns:ds="http://schemas.openxmlformats.org/officeDocument/2006/customXml" ds:itemID="{841938A2-DBC8-49AA-B335-FCD3D15798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440224-9f91-40ae-ba7c-4906f9ea8a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40EB9F1-8335-44D4-B3AD-8CD5DCB5D4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25225</TotalTime>
  <Words>3492</Words>
  <Application>Microsoft Office PowerPoint</Application>
  <PresentationFormat>On-screen Show (4:3)</PresentationFormat>
  <Paragraphs>808</Paragraphs>
  <Slides>124</Slides>
  <Notes>107</Notes>
  <HiddenSlides>0</HiddenSlides>
  <MMClips>18</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124</vt:i4>
      </vt:variant>
    </vt:vector>
  </HeadingPairs>
  <TitlesOfParts>
    <vt:vector size="127" baseType="lpstr">
      <vt:lpstr>3_Custom Design</vt:lpstr>
      <vt:lpstr>Powerpoint_Template_GaGOV</vt:lpstr>
      <vt:lpstr>Photo Editor Photo</vt:lpstr>
      <vt:lpstr>Georgia Enterprise Management Suite (GEMS) Training</vt:lpstr>
      <vt:lpstr>GEMS Origin</vt:lpstr>
      <vt:lpstr>What’s New in GEM Training Version 3.5?</vt:lpstr>
      <vt:lpstr>PowerPoint Presentation</vt:lpstr>
      <vt:lpstr>Training Index</vt:lpstr>
      <vt:lpstr>GEMS Phase I Training</vt:lpstr>
      <vt:lpstr>PPM Versus APO</vt:lpstr>
      <vt:lpstr>Initial Login Screen - Video</vt:lpstr>
      <vt:lpstr>Creating a Proposal or Project - Video</vt:lpstr>
      <vt:lpstr>Initial Screen – GEMS </vt:lpstr>
      <vt:lpstr>Create a New Proposal or Project </vt:lpstr>
      <vt:lpstr>Select Project Type then Next </vt:lpstr>
      <vt:lpstr>Project Types </vt:lpstr>
      <vt:lpstr>Project Types </vt:lpstr>
      <vt:lpstr>New Project Entry Screen Appears</vt:lpstr>
      <vt:lpstr>Enter Profile Basic Fields </vt:lpstr>
      <vt:lpstr>Warning Message, Select OK</vt:lpstr>
      <vt:lpstr>Profile Data Screens</vt:lpstr>
      <vt:lpstr>Enter Initiation Data</vt:lpstr>
      <vt:lpstr>Scroll Down to Project Data</vt:lpstr>
      <vt:lpstr>Enter Project Data</vt:lpstr>
      <vt:lpstr>Assign Resources &amp; Roles - Video</vt:lpstr>
      <vt:lpstr>Search for Project (Proposal)</vt:lpstr>
      <vt:lpstr>Select Project</vt:lpstr>
      <vt:lpstr>Select Assignments, Option A</vt:lpstr>
      <vt:lpstr>Select Assignments, Option B</vt:lpstr>
      <vt:lpstr>Select Assign People</vt:lpstr>
      <vt:lpstr>Select People &amp; Roles</vt:lpstr>
      <vt:lpstr>Assign All Roles and Save</vt:lpstr>
      <vt:lpstr>Validate Assignments</vt:lpstr>
      <vt:lpstr>Proposal Evaluation</vt:lpstr>
      <vt:lpstr>Manually Scheduling a Questionnaire - Video</vt:lpstr>
      <vt:lpstr>Schedule PPM Validation Questionnaire</vt:lpstr>
      <vt:lpstr>Schedule Questionnaire</vt:lpstr>
      <vt:lpstr>Schedule Questionnaire</vt:lpstr>
      <vt:lpstr>Complete Questionnaire Screen</vt:lpstr>
      <vt:lpstr>Select Respondents</vt:lpstr>
      <vt:lpstr>Questionnaire Validation</vt:lpstr>
      <vt:lpstr>Responding to a Questionnaire - Video</vt:lpstr>
      <vt:lpstr>Questionnaire email</vt:lpstr>
      <vt:lpstr>Questionnaire Response</vt:lpstr>
      <vt:lpstr>Begin Assessment</vt:lpstr>
      <vt:lpstr>Assessment Complete</vt:lpstr>
      <vt:lpstr>Assessment Complete</vt:lpstr>
      <vt:lpstr>Validate Proposal Responses</vt:lpstr>
      <vt:lpstr>View Proposal</vt:lpstr>
      <vt:lpstr>Review PPM Dashboard - Video</vt:lpstr>
      <vt:lpstr>PPM Dashboard</vt:lpstr>
      <vt:lpstr>Validate Results</vt:lpstr>
      <vt:lpstr>Validate Results - Video </vt:lpstr>
      <vt:lpstr>Send Out Additional PPM Questionnaires</vt:lpstr>
      <vt:lpstr>Send Out Additional Questionnaires</vt:lpstr>
      <vt:lpstr>Verify Questionnaire Results - Video</vt:lpstr>
      <vt:lpstr>Proposal Scores</vt:lpstr>
      <vt:lpstr>Evaluate Specific Questions - Video</vt:lpstr>
      <vt:lpstr>Move from Proposal (PPM) to Project (APO)</vt:lpstr>
      <vt:lpstr>Adding a Critical Panel PM</vt:lpstr>
      <vt:lpstr>Complete Gate 1  (Major Milestone)</vt:lpstr>
      <vt:lpstr>Complete Gate 1  (Major Milestone)</vt:lpstr>
      <vt:lpstr>Confirm Gate 1</vt:lpstr>
      <vt:lpstr>Approve and Unapprove Projects - Video</vt:lpstr>
      <vt:lpstr>Approve Project</vt:lpstr>
      <vt:lpstr>Approval Validation</vt:lpstr>
      <vt:lpstr>PPM Summary</vt:lpstr>
      <vt:lpstr>GEMS Phase II Training</vt:lpstr>
      <vt:lpstr>PM Responsibilities</vt:lpstr>
      <vt:lpstr>Monitor Project - Video</vt:lpstr>
      <vt:lpstr>Issue Management</vt:lpstr>
      <vt:lpstr>Manage Issues</vt:lpstr>
      <vt:lpstr>Create An Issue - Video</vt:lpstr>
      <vt:lpstr>Create a New Issue</vt:lpstr>
      <vt:lpstr>Enter New Issue</vt:lpstr>
      <vt:lpstr>Finalize Issue</vt:lpstr>
      <vt:lpstr>Completed Issue</vt:lpstr>
      <vt:lpstr>Issue Assignment email</vt:lpstr>
      <vt:lpstr>Responding to Issue email notification</vt:lpstr>
      <vt:lpstr>Issue - Update and Accept  - Video</vt:lpstr>
      <vt:lpstr>Notification of Unassigned Issue</vt:lpstr>
      <vt:lpstr>Issue Report, Track and Close - Video</vt:lpstr>
      <vt:lpstr>Issue Management</vt:lpstr>
      <vt:lpstr>Risk Management</vt:lpstr>
      <vt:lpstr>Risk Management  - Option 1  Keyed</vt:lpstr>
      <vt:lpstr>Risk Management  - Option 1  Keyed</vt:lpstr>
      <vt:lpstr>Risk Management  - Option 2 Import</vt:lpstr>
      <vt:lpstr>Import the Risk Log</vt:lpstr>
      <vt:lpstr>Import the Risk Log</vt:lpstr>
      <vt:lpstr>Import Screen</vt:lpstr>
      <vt:lpstr>Import Confirmation</vt:lpstr>
      <vt:lpstr>Check Import Activity</vt:lpstr>
      <vt:lpstr>View or Print Risk Log</vt:lpstr>
      <vt:lpstr>PM Monthly Updates</vt:lpstr>
      <vt:lpstr>Printing Blank Questionnaires</vt:lpstr>
      <vt:lpstr>Select the Questionnaire</vt:lpstr>
      <vt:lpstr>Stage Gate Review Process</vt:lpstr>
      <vt:lpstr>Stage Gate Review Process</vt:lpstr>
      <vt:lpstr>Monitor Project - Video</vt:lpstr>
      <vt:lpstr>Additional PM Monthly Updates </vt:lpstr>
      <vt:lpstr>Required Project Schedule Data</vt:lpstr>
      <vt:lpstr>Schedule &amp; Budget Data Entry in GEMS</vt:lpstr>
      <vt:lpstr>Scorecards and KPIs - Video</vt:lpstr>
      <vt:lpstr>Project Schedule Request</vt:lpstr>
      <vt:lpstr>Project Schedule - Attachments</vt:lpstr>
      <vt:lpstr>Monitor Questionnaire Responses</vt:lpstr>
      <vt:lpstr>Key Performance Indicators</vt:lpstr>
      <vt:lpstr>Key Performance Indicators</vt:lpstr>
      <vt:lpstr>Reviewing Questionnaire Responses - Video</vt:lpstr>
      <vt:lpstr>Critical Panel Requirements</vt:lpstr>
      <vt:lpstr>Critical Panel View</vt:lpstr>
      <vt:lpstr>Critical Panel Timeline (Approximate) </vt:lpstr>
      <vt:lpstr>GEMS Quality Control</vt:lpstr>
      <vt:lpstr>GEMS Quality Control</vt:lpstr>
      <vt:lpstr>Additional GEMS Training Resources</vt:lpstr>
      <vt:lpstr>GEMS Training Videos</vt:lpstr>
      <vt:lpstr>GTA EPMO GEMS Toolkit</vt:lpstr>
      <vt:lpstr>GEMS Support</vt:lpstr>
      <vt:lpstr>Questions</vt:lpstr>
      <vt:lpstr>Portfolio/Program Comments</vt:lpstr>
      <vt:lpstr>Creating a New Portfolio/Program</vt:lpstr>
      <vt:lpstr>Creating a New Portfolio/Program</vt:lpstr>
      <vt:lpstr>Creating a Static Portfolio/Program</vt:lpstr>
      <vt:lpstr>Adding Portfolio/Program Comments</vt:lpstr>
      <vt:lpstr>Portfolio/Program Comments</vt:lpstr>
      <vt:lpstr>GEMS Support</vt:lpstr>
      <vt:lpstr>PowerPoint Presentation</vt:lpstr>
    </vt:vector>
  </TitlesOfParts>
  <Company>GDEcD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GTA's PowerPoint Template</dc:title>
  <dc:creator>Marketing and Communications</dc:creator>
  <cp:lastModifiedBy>Woodruff, Robert</cp:lastModifiedBy>
  <cp:revision>2520</cp:revision>
  <cp:lastPrinted>2014-01-09T13:57:40Z</cp:lastPrinted>
  <dcterms:created xsi:type="dcterms:W3CDTF">2005-11-10T15:45:06Z</dcterms:created>
  <dcterms:modified xsi:type="dcterms:W3CDTF">2014-08-27T15:08:30Z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SDescription">
    <vt:lpwstr>Template for GTA PowerPoint presentations.  If you have questions about its usage, contact GTA Communications at gtainfo@gta.ga.gov.</vt:lpwstr>
  </property>
  <property fmtid="{D5CDD505-2E9C-101B-9397-08002B2CF9AE}" pid="3" name="Owner">
    <vt:lpwstr/>
  </property>
  <property fmtid="{D5CDD505-2E9C-101B-9397-08002B2CF9AE}" pid="4" name="ContentType">
    <vt:lpwstr>Document</vt:lpwstr>
  </property>
  <property fmtid="{D5CDD505-2E9C-101B-9397-08002B2CF9AE}" pid="5" name="Status">
    <vt:lpwstr>Final</vt:lpwstr>
  </property>
  <property fmtid="{D5CDD505-2E9C-101B-9397-08002B2CF9AE}" pid="6" name="Type Forms">
    <vt:lpwstr>Communications</vt:lpwstr>
  </property>
  <property fmtid="{D5CDD505-2E9C-101B-9397-08002B2CF9AE}" pid="7" name="ContentTypeId">
    <vt:lpwstr>0x010100B95208C4E81FC649AC09A1155A88856B</vt:lpwstr>
  </property>
</Properties>
</file>