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0"/>
  </p:notesMasterIdLst>
  <p:sldIdLst>
    <p:sldId id="265" r:id="rId5"/>
    <p:sldId id="379" r:id="rId6"/>
    <p:sldId id="384" r:id="rId7"/>
    <p:sldId id="385" r:id="rId8"/>
    <p:sldId id="566" r:id="rId9"/>
    <p:sldId id="550" r:id="rId10"/>
    <p:sldId id="548" r:id="rId11"/>
    <p:sldId id="538" r:id="rId12"/>
    <p:sldId id="539" r:id="rId13"/>
    <p:sldId id="549" r:id="rId14"/>
    <p:sldId id="540" r:id="rId15"/>
    <p:sldId id="558" r:id="rId16"/>
    <p:sldId id="567" r:id="rId17"/>
    <p:sldId id="541" r:id="rId18"/>
    <p:sldId id="436" r:id="rId19"/>
    <p:sldId id="437" r:id="rId20"/>
    <p:sldId id="559" r:id="rId21"/>
    <p:sldId id="554" r:id="rId22"/>
    <p:sldId id="557" r:id="rId23"/>
    <p:sldId id="561" r:id="rId24"/>
    <p:sldId id="560" r:id="rId25"/>
    <p:sldId id="562" r:id="rId26"/>
    <p:sldId id="564" r:id="rId27"/>
    <p:sldId id="565" r:id="rId28"/>
    <p:sldId id="438" r:id="rId29"/>
    <p:sldId id="439" r:id="rId30"/>
    <p:sldId id="555" r:id="rId31"/>
    <p:sldId id="440" r:id="rId32"/>
    <p:sldId id="441" r:id="rId33"/>
    <p:sldId id="444" r:id="rId34"/>
    <p:sldId id="556" r:id="rId35"/>
    <p:sldId id="443" r:id="rId36"/>
    <p:sldId id="515" r:id="rId37"/>
    <p:sldId id="446" r:id="rId38"/>
    <p:sldId id="447" r:id="rId39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k Oelze" initials="HO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FF33"/>
    <a:srgbClr val="CCECFF"/>
    <a:srgbClr val="6666FF"/>
    <a:srgbClr val="000000"/>
    <a:srgbClr val="FF66FF"/>
    <a:srgbClr val="666699"/>
    <a:srgbClr val="FF99FF"/>
    <a:srgbClr val="FFFF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9" autoAdjust="0"/>
    <p:restoredTop sz="97691" autoAdjust="0"/>
  </p:normalViewPr>
  <p:slideViewPr>
    <p:cSldViewPr>
      <p:cViewPr>
        <p:scale>
          <a:sx n="77" d="100"/>
          <a:sy n="77" d="100"/>
        </p:scale>
        <p:origin x="-1038" y="-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2" d="100"/>
        <a:sy n="102" d="100"/>
      </p:scale>
      <p:origin x="0" y="38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B41EA-271A-4462-BF3A-F0C74B90DB74}" type="datetimeFigureOut">
              <a:rPr lang="en-US" smtClean="0"/>
              <a:t>5/27/2014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0563"/>
            <a:ext cx="4613275" cy="3459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C0F79-4182-458C-91D8-50EE3C6E6A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570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C0F79-4182-458C-91D8-50EE3C6E6A9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69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C0F79-4182-458C-91D8-50EE3C6E6A9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4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6BB9-EA76-4437-AA0F-19473F3D18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13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7B13A-8BA4-4666-BD7F-92F873CE62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531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9EAA4-BA7E-4092-891F-079D4E6609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389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6121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B53E8-86E2-4CBB-874A-BEE738E898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96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F4C34-463E-468E-BCE6-05421A8D56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65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F03BD-10D8-449D-A3A3-3A7675D8B9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55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32CE3-94A9-4221-87B7-257FB20360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16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3F791-DFAF-4F2B-A9C5-C4CABDBCDE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23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68990-64C2-4958-AADE-1ED024D9B3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5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D95C9-5B93-4BC6-864D-142F88EC83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06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7F72B-29B6-49F0-94B7-0614761200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28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3F6859-95A2-4529-B2D1-BC701A3333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30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 b="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71600"/>
            <a:ext cx="8915400" cy="3124200"/>
          </a:xfrm>
        </p:spPr>
        <p:txBody>
          <a:bodyPr/>
          <a:lstStyle/>
          <a:p>
            <a:pPr lvl="2"/>
            <a:r>
              <a:rPr lang="en-US" sz="4000" u="sng" dirty="0" smtClean="0">
                <a:latin typeface="Georgia" panose="02040502050405020303" pitchFamily="18" charset="0"/>
              </a:rPr>
              <a:t/>
            </a:r>
            <a:br>
              <a:rPr lang="en-US" sz="4000" u="sng" dirty="0" smtClean="0">
                <a:latin typeface="Georgia" panose="02040502050405020303" pitchFamily="18" charset="0"/>
              </a:rPr>
            </a:br>
            <a:r>
              <a:rPr lang="en-US" sz="4000" u="sng" dirty="0" smtClean="0">
                <a:latin typeface="Georgia" panose="02040502050405020303" pitchFamily="18" charset="0"/>
              </a:rPr>
              <a:t>S</a:t>
            </a:r>
            <a:r>
              <a:rPr lang="en-US" sz="4000" dirty="0" smtClean="0">
                <a:latin typeface="Georgia" panose="02040502050405020303" pitchFamily="18" charset="0"/>
              </a:rPr>
              <a:t>tate </a:t>
            </a:r>
            <a:r>
              <a:rPr lang="en-US" sz="4000" u="sng" dirty="0">
                <a:latin typeface="Georgia" panose="02040502050405020303" pitchFamily="18" charset="0"/>
              </a:rPr>
              <a:t>T</a:t>
            </a:r>
            <a:r>
              <a:rPr lang="en-US" sz="4000" dirty="0">
                <a:latin typeface="Georgia" panose="02040502050405020303" pitchFamily="18" charset="0"/>
              </a:rPr>
              <a:t>echnology </a:t>
            </a:r>
            <a:r>
              <a:rPr lang="en-US" sz="4000" u="sng" dirty="0">
                <a:latin typeface="Georgia" panose="02040502050405020303" pitchFamily="18" charset="0"/>
              </a:rPr>
              <a:t>A</a:t>
            </a:r>
            <a:r>
              <a:rPr lang="en-US" sz="4000" dirty="0">
                <a:latin typeface="Georgia" panose="02040502050405020303" pitchFamily="18" charset="0"/>
              </a:rPr>
              <a:t>nnual </a:t>
            </a:r>
            <a:r>
              <a:rPr lang="en-US" sz="4000" u="sng" dirty="0">
                <a:latin typeface="Georgia" panose="02040502050405020303" pitchFamily="18" charset="0"/>
              </a:rPr>
              <a:t>R</a:t>
            </a:r>
            <a:r>
              <a:rPr lang="en-US" sz="4000" dirty="0">
                <a:latin typeface="Georgia" panose="02040502050405020303" pitchFamily="18" charset="0"/>
              </a:rPr>
              <a:t>eport </a:t>
            </a:r>
            <a:r>
              <a:rPr lang="en-US" sz="4000" u="sng" dirty="0" smtClean="0">
                <a:latin typeface="Georgia" panose="02040502050405020303" pitchFamily="18" charset="0"/>
              </a:rPr>
              <a:t>R</a:t>
            </a:r>
            <a:r>
              <a:rPr lang="en-US" sz="4000" dirty="0" smtClean="0">
                <a:latin typeface="Georgia" panose="02040502050405020303" pitchFamily="18" charset="0"/>
              </a:rPr>
              <a:t>egister (STARR)</a:t>
            </a:r>
            <a:br>
              <a:rPr lang="en-US" sz="4000" dirty="0" smtClean="0">
                <a:latin typeface="Georgia" panose="02040502050405020303" pitchFamily="18" charset="0"/>
              </a:rPr>
            </a:br>
            <a:r>
              <a:rPr lang="en-US" sz="4000" dirty="0" smtClean="0">
                <a:latin typeface="Georgia" panose="02040502050405020303" pitchFamily="18" charset="0"/>
              </a:rPr>
              <a:t> </a:t>
            </a:r>
            <a:br>
              <a:rPr lang="en-US" sz="4000" dirty="0" smtClean="0">
                <a:latin typeface="Georgia" panose="02040502050405020303" pitchFamily="18" charset="0"/>
              </a:rPr>
            </a:br>
            <a:r>
              <a:rPr lang="en-US" sz="4000" dirty="0" smtClean="0">
                <a:latin typeface="Georgia" panose="02040502050405020303" pitchFamily="18" charset="0"/>
              </a:rPr>
              <a:t>CIO Training</a:t>
            </a:r>
            <a:endParaRPr lang="en-US" sz="4000" i="1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56BB9-EA76-4437-AA0F-19473F3D1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0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51" y="1447801"/>
            <a:ext cx="73125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227" y="400751"/>
            <a:ext cx="8382000" cy="810491"/>
          </a:xfrm>
        </p:spPr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</a:rPr>
              <a:t>Application Inventory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38600" y="2102803"/>
            <a:ext cx="2743200" cy="432414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Add new application by clicking</a:t>
            </a:r>
            <a:br>
              <a:rPr lang="en-US" sz="1400" dirty="0" smtClean="0"/>
            </a:br>
            <a:r>
              <a:rPr lang="en-US" sz="1400" dirty="0" smtClean="0"/>
              <a:t>on “add applications” link</a:t>
            </a:r>
            <a:endParaRPr lang="en-US" sz="1400" dirty="0"/>
          </a:p>
        </p:txBody>
      </p:sp>
      <p:cxnSp>
        <p:nvCxnSpPr>
          <p:cNvPr id="23" name="Straight Arrow Connector 22"/>
          <p:cNvCxnSpPr>
            <a:stCxn id="21" idx="3"/>
          </p:cNvCxnSpPr>
          <p:nvPr/>
        </p:nvCxnSpPr>
        <p:spPr>
          <a:xfrm>
            <a:off x="6781800" y="2319010"/>
            <a:ext cx="1143000" cy="2162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125993" y="4188954"/>
            <a:ext cx="3276600" cy="432414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Click on the Magnifying Glass to select the application to update the application</a:t>
            </a:r>
            <a:endParaRPr lang="en-US" sz="1400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402593" y="3581400"/>
            <a:ext cx="1446007" cy="8183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10000" y="5746024"/>
            <a:ext cx="3105150" cy="210215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Select drop-down to view more </a:t>
            </a:r>
            <a:r>
              <a:rPr lang="en-US" sz="1400" dirty="0" smtClean="0"/>
              <a:t>records</a:t>
            </a:r>
            <a:endParaRPr lang="en-US" sz="1400" dirty="0"/>
          </a:p>
        </p:txBody>
      </p:sp>
      <p:cxnSp>
        <p:nvCxnSpPr>
          <p:cNvPr id="22" name="Straight Arrow Connector 21"/>
          <p:cNvCxnSpPr>
            <a:stCxn id="15" idx="1"/>
          </p:cNvCxnSpPr>
          <p:nvPr/>
        </p:nvCxnSpPr>
        <p:spPr>
          <a:xfrm flipH="1">
            <a:off x="2971800" y="5851132"/>
            <a:ext cx="838200" cy="85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84872" y="2615918"/>
            <a:ext cx="682135" cy="2978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5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28" y="1496916"/>
            <a:ext cx="7315200" cy="474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516" y="412044"/>
            <a:ext cx="8382000" cy="810491"/>
          </a:xfrm>
        </p:spPr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</a:rPr>
              <a:t>Application Inventory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281932" y="2098653"/>
            <a:ext cx="34237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371600" y="5072620"/>
            <a:ext cx="76200" cy="261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648200" y="1910918"/>
            <a:ext cx="2633732" cy="393104"/>
          </a:xfrm>
          <a:prstGeom prst="rect">
            <a:avLst/>
          </a:prstGeom>
          <a:solidFill>
            <a:srgbClr val="CCFF33"/>
          </a:solidFill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Click on “Edit” button to update information including the FY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1703197" y="2990232"/>
            <a:ext cx="377851" cy="171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800710" y="3254925"/>
            <a:ext cx="1363308" cy="194615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187149" y="3076107"/>
            <a:ext cx="2133600" cy="523221"/>
            <a:chOff x="3276600" y="3125802"/>
            <a:chExt cx="2133600" cy="523221"/>
          </a:xfrm>
        </p:grpSpPr>
        <p:sp>
          <p:nvSpPr>
            <p:cNvPr id="17" name="TextBox 16"/>
            <p:cNvSpPr txBox="1"/>
            <p:nvPr/>
          </p:nvSpPr>
          <p:spPr>
            <a:xfrm>
              <a:off x="3581400" y="3125802"/>
              <a:ext cx="1828800" cy="523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This field MUST be changed to 2014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3276600" y="3401364"/>
              <a:ext cx="293747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23"/>
          <p:cNvSpPr/>
          <p:nvPr/>
        </p:nvSpPr>
        <p:spPr>
          <a:xfrm>
            <a:off x="4823937" y="4379428"/>
            <a:ext cx="227815" cy="21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4823937" y="5114045"/>
            <a:ext cx="227815" cy="21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521201" y="4594493"/>
            <a:ext cx="342370" cy="2470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521201" y="4841518"/>
            <a:ext cx="302736" cy="27252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616201" y="4745966"/>
            <a:ext cx="1905000" cy="191105"/>
          </a:xfrm>
          <a:prstGeom prst="rect">
            <a:avLst/>
          </a:prstGeom>
          <a:solidFill>
            <a:srgbClr val="CCFF33"/>
          </a:solidFill>
        </p:spPr>
        <p:txBody>
          <a:bodyPr wrap="square" rtlCol="0" anchor="ctr">
            <a:spAutoFit/>
          </a:bodyPr>
          <a:lstStyle/>
          <a:p>
            <a:r>
              <a:rPr lang="en-US" sz="1400" b="1" dirty="0" smtClean="0"/>
              <a:t>?</a:t>
            </a:r>
            <a:r>
              <a:rPr lang="en-US" sz="1400" dirty="0" smtClean="0"/>
              <a:t> = Help Text Available 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976038" y="2487828"/>
            <a:ext cx="564853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73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516" y="412044"/>
            <a:ext cx="8382000" cy="810491"/>
          </a:xfrm>
        </p:spPr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</a:rPr>
              <a:t>Application Inventory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371600" y="5072620"/>
            <a:ext cx="76200" cy="261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55941"/>
            <a:ext cx="7315200" cy="45787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925360" y="1561900"/>
            <a:ext cx="566777" cy="2290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42175" y="4854684"/>
            <a:ext cx="468411" cy="2290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38676" y="3333001"/>
            <a:ext cx="838200" cy="2081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990600" y="4263215"/>
            <a:ext cx="1676400" cy="2365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029712" y="4585547"/>
            <a:ext cx="1676400" cy="2365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218505" y="4231460"/>
            <a:ext cx="1385455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3124200"/>
            <a:ext cx="2514600" cy="954107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Important Change:  </a:t>
            </a:r>
            <a:r>
              <a:rPr lang="en-US" sz="1400" dirty="0" smtClean="0"/>
              <a:t>These 3 fields will be accumulated for all applications and pre-populated on the IT Spend Questionnaire</a:t>
            </a:r>
            <a:endParaRPr lang="en-US" sz="1400" dirty="0"/>
          </a:p>
        </p:txBody>
      </p:sp>
      <p:cxnSp>
        <p:nvCxnSpPr>
          <p:cNvPr id="21" name="Straight Arrow Connector 20"/>
          <p:cNvCxnSpPr>
            <a:stCxn id="10" idx="2"/>
          </p:cNvCxnSpPr>
          <p:nvPr/>
        </p:nvCxnSpPr>
        <p:spPr>
          <a:xfrm>
            <a:off x="4076700" y="4078307"/>
            <a:ext cx="1141805" cy="303193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819400" y="4078307"/>
            <a:ext cx="1257300" cy="625525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2"/>
          </p:cNvCxnSpPr>
          <p:nvPr/>
        </p:nvCxnSpPr>
        <p:spPr>
          <a:xfrm flipH="1">
            <a:off x="2819400" y="4078307"/>
            <a:ext cx="1257300" cy="303193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51875" y="2033740"/>
            <a:ext cx="1982883" cy="307777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New Groupings for FY14</a:t>
            </a:r>
            <a:endParaRPr lang="en-US" sz="1400" dirty="0"/>
          </a:p>
        </p:txBody>
      </p:sp>
      <p:cxnSp>
        <p:nvCxnSpPr>
          <p:cNvPr id="32" name="Straight Arrow Connector 31"/>
          <p:cNvCxnSpPr>
            <a:stCxn id="29" idx="1"/>
          </p:cNvCxnSpPr>
          <p:nvPr/>
        </p:nvCxnSpPr>
        <p:spPr>
          <a:xfrm flipH="1" flipV="1">
            <a:off x="1524000" y="1752600"/>
            <a:ext cx="927875" cy="435029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1"/>
          </p:cNvCxnSpPr>
          <p:nvPr/>
        </p:nvCxnSpPr>
        <p:spPr>
          <a:xfrm flipH="1">
            <a:off x="1460664" y="2187629"/>
            <a:ext cx="991211" cy="1088167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95962"/>
            <a:ext cx="8572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5665480" y="5894108"/>
            <a:ext cx="1316182" cy="254361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Save your Edits</a:t>
            </a:r>
            <a:endParaRPr lang="en-US" sz="1400" dirty="0"/>
          </a:p>
        </p:txBody>
      </p:sp>
      <p:cxnSp>
        <p:nvCxnSpPr>
          <p:cNvPr id="42" name="Straight Arrow Connector 41"/>
          <p:cNvCxnSpPr>
            <a:stCxn id="38" idx="3"/>
          </p:cNvCxnSpPr>
          <p:nvPr/>
        </p:nvCxnSpPr>
        <p:spPr>
          <a:xfrm>
            <a:off x="6981662" y="6021289"/>
            <a:ext cx="483714" cy="0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79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19977"/>
            <a:ext cx="7924800" cy="299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516" y="412044"/>
            <a:ext cx="8382000" cy="810491"/>
          </a:xfrm>
        </p:spPr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</a:rPr>
              <a:t>Application </a:t>
            </a:r>
            <a:r>
              <a:rPr lang="en-US" sz="3200" dirty="0" smtClean="0">
                <a:latin typeface="Georgia" panose="02040502050405020303" pitchFamily="18" charset="0"/>
              </a:rPr>
              <a:t>Inventory Costs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371600" y="5072620"/>
            <a:ext cx="76200" cy="261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42175" y="4854684"/>
            <a:ext cx="468411" cy="2290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01460" y="3941016"/>
            <a:ext cx="2423740" cy="458539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2133600" y="4495800"/>
            <a:ext cx="838200" cy="990600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95962"/>
            <a:ext cx="8572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71800" y="4749053"/>
            <a:ext cx="5353050" cy="1846659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Important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:  Last year we only collected FTE and contractor costs.  The difference between these two totals and your  “</a:t>
            </a:r>
            <a:r>
              <a:rPr lang="en-US" sz="1400" b="1" dirty="0" smtClean="0">
                <a:solidFill>
                  <a:srgbClr val="FF0000"/>
                </a:solidFill>
              </a:rPr>
              <a:t>Total </a:t>
            </a:r>
            <a:r>
              <a:rPr lang="en-US" sz="1400" b="1" dirty="0">
                <a:solidFill>
                  <a:srgbClr val="FF0000"/>
                </a:solidFill>
              </a:rPr>
              <a:t>YTD </a:t>
            </a:r>
            <a:r>
              <a:rPr lang="en-US" sz="1400" b="1" dirty="0" smtClean="0">
                <a:solidFill>
                  <a:srgbClr val="FF0000"/>
                </a:solidFill>
              </a:rPr>
              <a:t>Expenditure </a:t>
            </a:r>
            <a:r>
              <a:rPr lang="en-US" sz="1400" b="1" dirty="0">
                <a:solidFill>
                  <a:srgbClr val="FF0000"/>
                </a:solidFill>
              </a:rPr>
              <a:t>for the </a:t>
            </a:r>
            <a:r>
              <a:rPr lang="en-US" sz="1400" b="1" dirty="0" smtClean="0">
                <a:solidFill>
                  <a:srgbClr val="FF0000"/>
                </a:solidFill>
              </a:rPr>
              <a:t>application” is prepopulated in this field.</a:t>
            </a:r>
          </a:p>
          <a:p>
            <a:endParaRPr lang="en-US" sz="1400" b="1" dirty="0">
              <a:solidFill>
                <a:srgbClr val="FF0000"/>
              </a:solidFill>
            </a:endParaRPr>
          </a:p>
          <a:p>
            <a:r>
              <a:rPr lang="en-US" sz="1400" b="1" i="1" dirty="0" smtClean="0"/>
              <a:t>FY2013 Example:</a:t>
            </a:r>
          </a:p>
          <a:p>
            <a:r>
              <a:rPr lang="en-US" sz="1400" b="1" dirty="0" smtClean="0"/>
              <a:t>FTE Cost $100  + Contractor Cost $100 = $200</a:t>
            </a:r>
          </a:p>
          <a:p>
            <a:r>
              <a:rPr lang="en-US" sz="1400" b="1" dirty="0" smtClean="0"/>
              <a:t>Total YTD Expenditure :  $250</a:t>
            </a:r>
          </a:p>
          <a:p>
            <a:r>
              <a:rPr lang="en-US" sz="1400" b="1" dirty="0" smtClean="0"/>
              <a:t>Other Application Cost:   $50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29327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50" y="1637086"/>
            <a:ext cx="7315200" cy="44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227" y="400751"/>
            <a:ext cx="8382000" cy="810491"/>
          </a:xfrm>
        </p:spPr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</a:rPr>
              <a:t>Application Inventory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Arrow Connector 10"/>
          <p:cNvCxnSpPr>
            <a:stCxn id="16" idx="3"/>
          </p:cNvCxnSpPr>
          <p:nvPr/>
        </p:nvCxnSpPr>
        <p:spPr>
          <a:xfrm flipV="1">
            <a:off x="6172200" y="2650484"/>
            <a:ext cx="459258" cy="36933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19401" y="4381243"/>
            <a:ext cx="3047999" cy="432414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Click on the “Back to all” link to review and update </a:t>
            </a:r>
            <a:r>
              <a:rPr lang="en-US" sz="1400" b="1" dirty="0" smtClean="0"/>
              <a:t>all</a:t>
            </a:r>
            <a:r>
              <a:rPr lang="en-US" sz="1400" dirty="0" smtClean="0"/>
              <a:t> of the applications.</a:t>
            </a:r>
            <a:endParaRPr lang="en-US" sz="1400" dirty="0"/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>
            <a:off x="2438401" y="4597450"/>
            <a:ext cx="381000" cy="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48000" y="2650484"/>
            <a:ext cx="3124200" cy="738664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Once </a:t>
            </a:r>
            <a:r>
              <a:rPr lang="en-US" sz="1400" b="1" u="sng" dirty="0" smtClean="0"/>
              <a:t>ALL applications</a:t>
            </a:r>
            <a:r>
              <a:rPr lang="en-US" sz="1400" b="1" dirty="0" smtClean="0"/>
              <a:t> </a:t>
            </a:r>
            <a:r>
              <a:rPr lang="en-US" sz="1400" dirty="0" smtClean="0"/>
              <a:t>are updated &amp; saved, click on the Approved &amp; Finished button to complete the questionnaire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6631458" y="2335428"/>
            <a:ext cx="158725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20828" y="4472702"/>
            <a:ext cx="503802" cy="234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9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611" y="438660"/>
            <a:ext cx="7772400" cy="731838"/>
          </a:xfrm>
        </p:spPr>
        <p:txBody>
          <a:bodyPr/>
          <a:lstStyle/>
          <a:p>
            <a:r>
              <a:rPr lang="en-US" sz="3200" dirty="0">
                <a:latin typeface="Georgia" panose="02040502050405020303" pitchFamily="18" charset="0"/>
              </a:rPr>
              <a:t>Application Inventory Dashboard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800600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Georgia" panose="02040502050405020303" pitchFamily="18" charset="0"/>
              </a:rPr>
              <a:t>The Application Inventory Graph compiles a summary view of the Agency’s Application Inventory Data  segmented by:</a:t>
            </a:r>
          </a:p>
          <a:p>
            <a:r>
              <a:rPr lang="en-US" sz="2400" dirty="0" smtClean="0">
                <a:latin typeface="Georgia" panose="02040502050405020303" pitchFamily="18" charset="0"/>
              </a:rPr>
              <a:t>Application Spend vs. Budgeted Amount</a:t>
            </a:r>
          </a:p>
          <a:p>
            <a:r>
              <a:rPr lang="en-US" sz="2400" dirty="0" smtClean="0">
                <a:latin typeface="Georgia" panose="02040502050405020303" pitchFamily="18" charset="0"/>
              </a:rPr>
              <a:t>Application Inventory</a:t>
            </a:r>
          </a:p>
          <a:p>
            <a:pPr lvl="1"/>
            <a:r>
              <a:rPr lang="en-US" sz="2400" dirty="0" smtClean="0">
                <a:latin typeface="Georgia" panose="02040502050405020303" pitchFamily="18" charset="0"/>
              </a:rPr>
              <a:t>Contractor Labor Costs</a:t>
            </a:r>
          </a:p>
          <a:p>
            <a:pPr lvl="1"/>
            <a:r>
              <a:rPr lang="en-US" sz="2400" dirty="0" smtClean="0">
                <a:latin typeface="Georgia" panose="02040502050405020303" pitchFamily="18" charset="0"/>
              </a:rPr>
              <a:t>Employee Labor Costs</a:t>
            </a:r>
          </a:p>
          <a:p>
            <a:r>
              <a:rPr lang="en-US" sz="2400" dirty="0" smtClean="0">
                <a:latin typeface="Georgia" panose="02040502050405020303" pitchFamily="18" charset="0"/>
              </a:rPr>
              <a:t>SaaS</a:t>
            </a:r>
          </a:p>
          <a:p>
            <a:r>
              <a:rPr lang="en-US" sz="2400" dirty="0" smtClean="0">
                <a:latin typeface="Georgia" panose="02040502050405020303" pitchFamily="18" charset="0"/>
              </a:rPr>
              <a:t>License Fees/Maintenance Costs</a:t>
            </a:r>
          </a:p>
          <a:p>
            <a:r>
              <a:rPr lang="en-US" sz="2400" dirty="0" smtClean="0">
                <a:latin typeface="Georgia" panose="02040502050405020303" pitchFamily="18" charset="0"/>
              </a:rPr>
              <a:t>Other Application 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41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544" y="523101"/>
            <a:ext cx="7772400" cy="609600"/>
          </a:xfrm>
        </p:spPr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</a:rPr>
              <a:t>Sample App Inventory Dashboard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1"/>
            <a:ext cx="7315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23086" y="1622949"/>
            <a:ext cx="457200" cy="207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97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187" y="535458"/>
            <a:ext cx="7772400" cy="609600"/>
          </a:xfrm>
        </p:spPr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</a:rPr>
              <a:t>Sample App Inventory Dashboard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315200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29246" y="1635305"/>
            <a:ext cx="484909" cy="207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3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409" y="914400"/>
            <a:ext cx="8686800" cy="4659478"/>
          </a:xfrm>
        </p:spPr>
        <p:txBody>
          <a:bodyPr/>
          <a:lstStyle/>
          <a:p>
            <a:pPr algn="ctr"/>
            <a:r>
              <a:rPr lang="en-US" sz="4000" dirty="0" smtClean="0">
                <a:latin typeface="Georgia" panose="02040502050405020303" pitchFamily="18" charset="0"/>
              </a:rPr>
              <a:t>IT Spend Questionnaire</a:t>
            </a:r>
            <a:endParaRPr lang="en-US" sz="40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3222" y="4281100"/>
            <a:ext cx="704917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Your assessment for the State Technology Annual Report Registry (STARR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has </a:t>
            </a:r>
            <a:r>
              <a:rPr lang="en-US" dirty="0">
                <a:solidFill>
                  <a:schemeClr val="bg1"/>
                </a:solidFill>
              </a:rPr>
              <a:t>been submitted. You may now close this browser window. 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191000" y="3657600"/>
            <a:ext cx="0" cy="6235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66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36" y="448731"/>
            <a:ext cx="7772400" cy="731838"/>
          </a:xfrm>
        </p:spPr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</a:rPr>
              <a:t>IT Spend FY14 Enhancements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lvl="0"/>
            <a:r>
              <a:rPr lang="en-US" sz="2000" dirty="0" smtClean="0">
                <a:latin typeface="Georgia" panose="02040502050405020303" pitchFamily="18" charset="0"/>
              </a:rPr>
              <a:t>SaaS/Hosted Solution, License Fees/Maintenance Costs and Other Application Costs </a:t>
            </a:r>
            <a:r>
              <a:rPr lang="en-US" sz="2000" dirty="0">
                <a:latin typeface="Georgia" panose="02040502050405020303" pitchFamily="18" charset="0"/>
              </a:rPr>
              <a:t>will be accumulated </a:t>
            </a:r>
            <a:r>
              <a:rPr lang="en-US" sz="2000" dirty="0" smtClean="0">
                <a:latin typeface="Georgia" panose="02040502050405020303" pitchFamily="18" charset="0"/>
              </a:rPr>
              <a:t>from the </a:t>
            </a:r>
            <a:r>
              <a:rPr lang="en-US" sz="2000" dirty="0">
                <a:latin typeface="Georgia" panose="02040502050405020303" pitchFamily="18" charset="0"/>
              </a:rPr>
              <a:t>A</a:t>
            </a:r>
            <a:r>
              <a:rPr lang="en-US" sz="2000" dirty="0" smtClean="0">
                <a:latin typeface="Georgia" panose="02040502050405020303" pitchFamily="18" charset="0"/>
              </a:rPr>
              <a:t>pplication Inventory and </a:t>
            </a:r>
            <a:r>
              <a:rPr lang="en-US" sz="2000" dirty="0">
                <a:latin typeface="Georgia" panose="02040502050405020303" pitchFamily="18" charset="0"/>
              </a:rPr>
              <a:t>prepopulated in the IT Spend questionnaire.</a:t>
            </a:r>
          </a:p>
          <a:p>
            <a:pPr lvl="0"/>
            <a:r>
              <a:rPr lang="en-US" sz="2000" dirty="0">
                <a:latin typeface="Georgia" panose="02040502050405020303" pitchFamily="18" charset="0"/>
              </a:rPr>
              <a:t>A new field is added for Mobile Service/Mobile Hardware costs.</a:t>
            </a:r>
          </a:p>
          <a:p>
            <a:pPr lvl="0"/>
            <a:r>
              <a:rPr lang="en-US" sz="2000" dirty="0">
                <a:latin typeface="Georgia" panose="02040502050405020303" pitchFamily="18" charset="0"/>
              </a:rPr>
              <a:t>A new field for IT Admin/Shared Cots is added to capture CIO/SAISO overhead, PMO costs, etc. that were not allocated to specific applications.</a:t>
            </a:r>
          </a:p>
          <a:p>
            <a:pPr lvl="0"/>
            <a:r>
              <a:rPr lang="en-US" sz="2000" dirty="0">
                <a:latin typeface="Georgia" panose="02040502050405020303" pitchFamily="18" charset="0"/>
              </a:rPr>
              <a:t>The questions are grouped (applications, infrastructure, network, etc.) to facilitate responses.</a:t>
            </a:r>
          </a:p>
          <a:p>
            <a:pPr lvl="0"/>
            <a:r>
              <a:rPr lang="en-US" sz="2000" dirty="0">
                <a:latin typeface="Georgia" panose="02040502050405020303" pitchFamily="18" charset="0"/>
              </a:rPr>
              <a:t>Help Text is included for each question</a:t>
            </a:r>
            <a:r>
              <a:rPr lang="en-US" sz="2000" dirty="0" smtClean="0">
                <a:latin typeface="Georgia" panose="02040502050405020303" pitchFamily="18" charset="0"/>
              </a:rPr>
              <a:t>.</a:t>
            </a:r>
          </a:p>
          <a:p>
            <a:pPr lvl="0"/>
            <a:r>
              <a:rPr lang="en-US" sz="2000" dirty="0" smtClean="0">
                <a:latin typeface="Georgia" panose="02040502050405020303" pitchFamily="18" charset="0"/>
              </a:rPr>
              <a:t>For GETS agencies, the Infrastructure, Network and Oracle license fees invoiced through GTA will be pre-populated.  In addition, the FTE and Covendis contractor count will be loaded. </a:t>
            </a:r>
            <a:endParaRPr lang="en-US" sz="2000" dirty="0">
              <a:latin typeface="Georgia" panose="02040502050405020303" pitchFamily="18" charset="0"/>
            </a:endParaRPr>
          </a:p>
          <a:p>
            <a:endParaRPr lang="en-US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70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0265"/>
            <a:ext cx="7772400" cy="762000"/>
          </a:xfrm>
        </p:spPr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</a:rPr>
              <a:t>Training Agenda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620000" cy="50292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sz="2800" dirty="0" smtClean="0">
                <a:latin typeface="Georgia" panose="02040502050405020303" pitchFamily="18" charset="0"/>
                <a:ea typeface="+mj-ea"/>
                <a:cs typeface="+mj-cs"/>
              </a:rPr>
              <a:t>STARR Overview Training</a:t>
            </a:r>
          </a:p>
          <a:p>
            <a:pPr marL="857250" lvl="1" indent="-457200">
              <a:spcBef>
                <a:spcPct val="0"/>
              </a:spcBef>
            </a:pPr>
            <a:r>
              <a:rPr lang="en-US" sz="2400" dirty="0" smtClean="0">
                <a:latin typeface="Georgia" panose="02040502050405020303" pitchFamily="18" charset="0"/>
                <a:ea typeface="+mj-ea"/>
                <a:cs typeface="+mj-cs"/>
              </a:rPr>
              <a:t>STARR Roles</a:t>
            </a:r>
          </a:p>
          <a:p>
            <a:pPr marL="857250" lvl="1" indent="-457200">
              <a:spcBef>
                <a:spcPct val="0"/>
              </a:spcBef>
            </a:pPr>
            <a:r>
              <a:rPr lang="en-US" sz="2400" dirty="0" smtClean="0">
                <a:latin typeface="Georgia" panose="02040502050405020303" pitchFamily="18" charset="0"/>
                <a:ea typeface="+mj-ea"/>
                <a:cs typeface="+mj-cs"/>
              </a:rPr>
              <a:t>STARR Data Collection Timeline</a:t>
            </a:r>
          </a:p>
          <a:p>
            <a:pPr marL="857250" lvl="1" indent="-457200">
              <a:spcBef>
                <a:spcPct val="0"/>
              </a:spcBef>
            </a:pPr>
            <a:r>
              <a:rPr lang="en-US" sz="2400" dirty="0" smtClean="0">
                <a:latin typeface="Georgia" panose="02040502050405020303" pitchFamily="18" charset="0"/>
              </a:rPr>
              <a:t>STARR Role </a:t>
            </a:r>
            <a:r>
              <a:rPr lang="en-US" sz="2400" dirty="0">
                <a:latin typeface="Georgia" panose="02040502050405020303" pitchFamily="18" charset="0"/>
              </a:rPr>
              <a:t>Based </a:t>
            </a:r>
            <a:r>
              <a:rPr lang="en-US" sz="2400" dirty="0" smtClean="0">
                <a:latin typeface="Georgia" panose="02040502050405020303" pitchFamily="18" charset="0"/>
              </a:rPr>
              <a:t>Training (CIO)  </a:t>
            </a:r>
          </a:p>
          <a:p>
            <a:pPr marL="1257300" lvl="2" indent="-457200">
              <a:spcBef>
                <a:spcPct val="0"/>
              </a:spcBef>
            </a:pPr>
            <a:r>
              <a:rPr lang="en-US" sz="2000" dirty="0" smtClean="0">
                <a:latin typeface="Georgia" panose="02040502050405020303" pitchFamily="18" charset="0"/>
              </a:rPr>
              <a:t>Application Inventory Questionnaire</a:t>
            </a:r>
          </a:p>
          <a:p>
            <a:pPr marL="1257300" lvl="2" indent="-457200">
              <a:spcBef>
                <a:spcPct val="0"/>
              </a:spcBef>
            </a:pPr>
            <a:r>
              <a:rPr lang="en-US" sz="2000" dirty="0" smtClean="0">
                <a:latin typeface="Georgia" panose="02040502050405020303" pitchFamily="18" charset="0"/>
              </a:rPr>
              <a:t>IT Spend Questionnaire</a:t>
            </a:r>
          </a:p>
          <a:p>
            <a:pPr marL="1257300" lvl="2" indent="-457200">
              <a:spcBef>
                <a:spcPct val="0"/>
              </a:spcBef>
            </a:pPr>
            <a:r>
              <a:rPr lang="en-US" sz="2000" dirty="0" smtClean="0">
                <a:latin typeface="Georgia" panose="02040502050405020303" pitchFamily="18" charset="0"/>
              </a:rPr>
              <a:t>Secure, Reliable, Sustainable (SRS)Maturity Questionnaire</a:t>
            </a:r>
            <a:endParaRPr lang="en-US" sz="2000" dirty="0">
              <a:latin typeface="Georgia" panose="02040502050405020303" pitchFamily="18" charset="0"/>
            </a:endParaRPr>
          </a:p>
          <a:p>
            <a:pPr marL="857250" lvl="1" indent="-457200">
              <a:spcBef>
                <a:spcPct val="0"/>
              </a:spcBef>
            </a:pPr>
            <a:r>
              <a:rPr lang="en-US" sz="2400" dirty="0" smtClean="0">
                <a:latin typeface="Georgia" panose="02040502050405020303" pitchFamily="18" charset="0"/>
                <a:ea typeface="+mj-ea"/>
                <a:cs typeface="+mj-cs"/>
              </a:rPr>
              <a:t>Helpful Tips</a:t>
            </a:r>
          </a:p>
          <a:p>
            <a:pPr marL="857250" lvl="1" indent="-457200">
              <a:spcBef>
                <a:spcPct val="0"/>
              </a:spcBef>
            </a:pPr>
            <a:r>
              <a:rPr lang="en-US" sz="2400" dirty="0" smtClean="0">
                <a:latin typeface="Georgia" panose="02040502050405020303" pitchFamily="18" charset="0"/>
                <a:ea typeface="+mj-ea"/>
                <a:cs typeface="+mj-cs"/>
              </a:rPr>
              <a:t>When to Contact Agency Super User</a:t>
            </a:r>
          </a:p>
          <a:p>
            <a:pPr marL="857250" lvl="1" indent="-457200">
              <a:spcBef>
                <a:spcPct val="0"/>
              </a:spcBef>
            </a:pPr>
            <a:r>
              <a:rPr lang="en-US" sz="2400" dirty="0" smtClean="0">
                <a:latin typeface="Georgia" panose="02040502050405020303" pitchFamily="18" charset="0"/>
                <a:ea typeface="+mj-ea"/>
                <a:cs typeface="+mj-cs"/>
              </a:rPr>
              <a:t>Questions</a:t>
            </a:r>
            <a:endParaRPr lang="en-US" sz="2400" dirty="0"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8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87" y="1553146"/>
            <a:ext cx="7286625" cy="378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</a:rPr>
              <a:t>IT Spend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1330" y="1905000"/>
            <a:ext cx="2025939" cy="523220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r>
              <a:rPr lang="en-US" sz="1400" dirty="0" smtClean="0"/>
              <a:t>The questionnaire </a:t>
            </a:r>
            <a:br>
              <a:rPr lang="en-US" sz="1400" dirty="0" smtClean="0"/>
            </a:br>
            <a:r>
              <a:rPr lang="en-US" sz="1400" dirty="0" smtClean="0"/>
              <a:t>opens in the Profile view 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514600" y="1981200"/>
            <a:ext cx="378003" cy="1646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42787" y="3038071"/>
            <a:ext cx="2540504" cy="254361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r>
              <a:rPr lang="en-US" sz="1400" dirty="0" smtClean="0"/>
              <a:t>New for FY14, costs are grouped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219200" y="3292432"/>
            <a:ext cx="587829" cy="5958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942787" y="1752600"/>
            <a:ext cx="864242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70701" y="1936319"/>
            <a:ext cx="993598" cy="231237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Select Edit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7164299" y="1981200"/>
            <a:ext cx="608101" cy="707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872704" y="3889399"/>
            <a:ext cx="521795" cy="2138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945912" y="3637574"/>
            <a:ext cx="1464170" cy="2034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3480982" y="3736939"/>
            <a:ext cx="644702" cy="23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161802" y="3501488"/>
            <a:ext cx="1593273" cy="4756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This field MUST be changed to 2014</a:t>
            </a:r>
          </a:p>
        </p:txBody>
      </p:sp>
      <p:sp>
        <p:nvSpPr>
          <p:cNvPr id="28" name="Oval 27"/>
          <p:cNvSpPr/>
          <p:nvPr/>
        </p:nvSpPr>
        <p:spPr>
          <a:xfrm>
            <a:off x="4958438" y="4800600"/>
            <a:ext cx="223162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161802" y="4694383"/>
            <a:ext cx="775467" cy="2096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588800" y="4463146"/>
            <a:ext cx="1211797" cy="231237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400" b="1" dirty="0" smtClean="0"/>
              <a:t>? </a:t>
            </a:r>
            <a:r>
              <a:rPr lang="en-US" sz="1400" dirty="0" smtClean="0"/>
              <a:t>= Help Text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8453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75561"/>
            <a:ext cx="7239000" cy="427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886" y="381000"/>
            <a:ext cx="8382000" cy="810491"/>
          </a:xfrm>
        </p:spPr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</a:rPr>
              <a:t>IT Spend 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524001" y="1831436"/>
            <a:ext cx="1206829" cy="12927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71154" y="2052621"/>
            <a:ext cx="2019300" cy="954107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Important Change:  </a:t>
            </a:r>
            <a:r>
              <a:rPr lang="en-US" sz="1400" dirty="0" smtClean="0"/>
              <a:t>These were extracted from your Application Inventory</a:t>
            </a:r>
            <a:endParaRPr lang="en-US" sz="1400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1524001" y="1715818"/>
            <a:ext cx="48144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005444" y="1600200"/>
            <a:ext cx="1385456" cy="231237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New Groupings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2695839" y="3386630"/>
            <a:ext cx="546479" cy="9336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390900" y="3006728"/>
            <a:ext cx="889904" cy="49131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24246" y="3973028"/>
            <a:ext cx="1447800" cy="393104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You can override costs here</a:t>
            </a:r>
            <a:endParaRPr lang="en-US" sz="140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259033" y="3581578"/>
            <a:ext cx="1031421" cy="3808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303520" y="3321119"/>
            <a:ext cx="2346960" cy="10269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96" name="TextBox 4095"/>
          <p:cNvSpPr txBox="1"/>
          <p:nvPr/>
        </p:nvSpPr>
        <p:spPr>
          <a:xfrm>
            <a:off x="3283816" y="5843894"/>
            <a:ext cx="1063215" cy="231237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New Fields</a:t>
            </a:r>
            <a:endParaRPr lang="en-US" sz="1400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2320436" y="5712940"/>
            <a:ext cx="963380" cy="2828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347031" y="5676659"/>
            <a:ext cx="943423" cy="2828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524001" y="1831437"/>
            <a:ext cx="1206829" cy="33501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5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886" y="381000"/>
            <a:ext cx="8382000" cy="810491"/>
          </a:xfrm>
        </p:spPr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</a:rPr>
              <a:t>IT Projects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447800" y="1831436"/>
            <a:ext cx="1283029" cy="10641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71154" y="2052621"/>
            <a:ext cx="2019300" cy="954107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Important Change:  </a:t>
            </a:r>
            <a:r>
              <a:rPr lang="en-US" sz="1400" dirty="0" smtClean="0"/>
              <a:t>These were extracted from your Application Inventory</a:t>
            </a:r>
            <a:endParaRPr lang="en-US" sz="1400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1524001" y="1715818"/>
            <a:ext cx="48144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005444" y="1600200"/>
            <a:ext cx="1385456" cy="231237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New Groupings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2668515" y="3157212"/>
            <a:ext cx="601127" cy="8487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390900" y="3006728"/>
            <a:ext cx="889904" cy="49131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24246" y="3973028"/>
            <a:ext cx="1447800" cy="393104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You can override costs here</a:t>
            </a:r>
            <a:endParaRPr lang="en-US" sz="140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259033" y="3581578"/>
            <a:ext cx="1031421" cy="3808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410200" y="3113668"/>
            <a:ext cx="2133600" cy="8487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77" y="1327349"/>
            <a:ext cx="7204023" cy="476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82035" y="2985108"/>
            <a:ext cx="650823" cy="343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52936" y="2792358"/>
            <a:ext cx="1799714" cy="231237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Select the Projects tab</a:t>
            </a:r>
            <a:endParaRPr lang="en-US" sz="1400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1632858" y="2907977"/>
            <a:ext cx="320078" cy="11561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0" y="4572000"/>
            <a:ext cx="3581400" cy="307777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Select the Magnifying </a:t>
            </a:r>
            <a:r>
              <a:rPr lang="en-US" sz="1400" dirty="0"/>
              <a:t>G</a:t>
            </a:r>
            <a:r>
              <a:rPr lang="en-US" sz="1400" dirty="0" smtClean="0"/>
              <a:t>lass to edit a project</a:t>
            </a:r>
            <a:endParaRPr lang="en-US" sz="14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629400" y="4267200"/>
            <a:ext cx="1143000" cy="4586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85481" y="2243337"/>
            <a:ext cx="2268685" cy="393104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Select the add projects button to list a new project</a:t>
            </a:r>
            <a:endParaRPr lang="en-US" sz="1400" dirty="0"/>
          </a:p>
        </p:txBody>
      </p:sp>
      <p:cxnSp>
        <p:nvCxnSpPr>
          <p:cNvPr id="29" name="Straight Arrow Connector 28"/>
          <p:cNvCxnSpPr>
            <a:stCxn id="14" idx="2"/>
          </p:cNvCxnSpPr>
          <p:nvPr/>
        </p:nvCxnSpPr>
        <p:spPr>
          <a:xfrm>
            <a:off x="6219824" y="2636441"/>
            <a:ext cx="1400176" cy="31021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19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0" y="1600379"/>
            <a:ext cx="7271660" cy="476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886" y="381000"/>
            <a:ext cx="8382000" cy="810491"/>
          </a:xfrm>
        </p:spPr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</a:rPr>
              <a:t>IT Projects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590800" y="3152692"/>
            <a:ext cx="647700" cy="73350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27167" y="5616490"/>
            <a:ext cx="1316182" cy="307777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FY 2014 Spend</a:t>
            </a:r>
            <a:endParaRPr lang="en-US" sz="1400" dirty="0"/>
          </a:p>
        </p:txBody>
      </p:sp>
      <p:cxnSp>
        <p:nvCxnSpPr>
          <p:cNvPr id="28" name="Straight Arrow Connector 27"/>
          <p:cNvCxnSpPr>
            <a:stCxn id="19" idx="0"/>
          </p:cNvCxnSpPr>
          <p:nvPr/>
        </p:nvCxnSpPr>
        <p:spPr>
          <a:xfrm flipV="1">
            <a:off x="1785258" y="5105400"/>
            <a:ext cx="576942" cy="5110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219278" y="5763510"/>
            <a:ext cx="537870" cy="343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10706" y="3282594"/>
            <a:ext cx="1799714" cy="738664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Select “Active” if he project was in-flight 7/1 – 6/30</a:t>
            </a:r>
            <a:endParaRPr lang="en-US" sz="1400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4280804" y="3651926"/>
            <a:ext cx="829902" cy="76767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73158" y="5698194"/>
            <a:ext cx="1037405" cy="254361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Select Save </a:t>
            </a:r>
            <a:endParaRPr lang="en-US" sz="1400" dirty="0"/>
          </a:p>
        </p:txBody>
      </p:sp>
      <p:cxnSp>
        <p:nvCxnSpPr>
          <p:cNvPr id="21" name="Straight Arrow Connector 20"/>
          <p:cNvCxnSpPr>
            <a:stCxn id="9" idx="3"/>
          </p:cNvCxnSpPr>
          <p:nvPr/>
        </p:nvCxnSpPr>
        <p:spPr>
          <a:xfrm flipV="1">
            <a:off x="6010563" y="5825374"/>
            <a:ext cx="1076037" cy="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5" name="TextBox 13314"/>
          <p:cNvSpPr txBox="1"/>
          <p:nvPr/>
        </p:nvSpPr>
        <p:spPr>
          <a:xfrm>
            <a:off x="2451310" y="2720278"/>
            <a:ext cx="1574380" cy="432414"/>
          </a:xfrm>
          <a:prstGeom prst="rect">
            <a:avLst/>
          </a:prstGeom>
          <a:solidFill>
            <a:schemeClr val="bg1"/>
          </a:solidFill>
          <a:ln>
            <a:solidFill>
              <a:srgbClr val="FF330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This field MUST be changed to </a:t>
            </a:r>
            <a:r>
              <a:rPr lang="en-US" sz="1400" b="1" dirty="0" smtClean="0">
                <a:solidFill>
                  <a:srgbClr val="FF0000"/>
                </a:solidFill>
              </a:rPr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50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57" y="1600200"/>
            <a:ext cx="7375072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886" y="381000"/>
            <a:ext cx="8382000" cy="810491"/>
          </a:xfrm>
        </p:spPr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</a:rPr>
              <a:t>IT Spend Completion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39084" y="2863323"/>
            <a:ext cx="2839588" cy="10632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When you have updated &amp; </a:t>
            </a:r>
            <a:r>
              <a:rPr lang="en-US" sz="1400" b="1" dirty="0" smtClean="0">
                <a:solidFill>
                  <a:srgbClr val="FF0000"/>
                </a:solidFill>
              </a:rPr>
              <a:t>SAVED</a:t>
            </a:r>
            <a:r>
              <a:rPr lang="en-US" sz="1400" dirty="0" smtClean="0">
                <a:solidFill>
                  <a:srgbClr val="FF0000"/>
                </a:solidFill>
              </a:rPr>
              <a:t> the IT Spend &amp; Projects, Select “Approved &amp; Finished”.  Once approved you no longer have access without re-issuing the questionnaire 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24" idx="3"/>
          </p:cNvCxnSpPr>
          <p:nvPr/>
        </p:nvCxnSpPr>
        <p:spPr>
          <a:xfrm flipV="1">
            <a:off x="5578672" y="2529674"/>
            <a:ext cx="1050728" cy="86526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668156" y="2298353"/>
            <a:ext cx="1603005" cy="5796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63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772400" cy="731838"/>
          </a:xfrm>
        </p:spPr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</a:rPr>
              <a:t>IT Spend Dashboard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Georgia" panose="02040502050405020303" pitchFamily="18" charset="0"/>
              </a:rPr>
              <a:t>The IT Agency Spend Graph compiles a summary view of IT Agency Spend segmented out by Cost Categories</a:t>
            </a:r>
          </a:p>
          <a:p>
            <a:r>
              <a:rPr lang="en-US" sz="2400" dirty="0" smtClean="0">
                <a:latin typeface="Georgia" panose="02040502050405020303" pitchFamily="18" charset="0"/>
              </a:rPr>
              <a:t>Total Infrastructure Costs </a:t>
            </a:r>
          </a:p>
          <a:p>
            <a:r>
              <a:rPr lang="en-US" sz="2400" dirty="0" smtClean="0">
                <a:latin typeface="Georgia" panose="02040502050405020303" pitchFamily="18" charset="0"/>
              </a:rPr>
              <a:t>Total Network Costs </a:t>
            </a:r>
          </a:p>
          <a:p>
            <a:r>
              <a:rPr lang="en-US" sz="2400" dirty="0" smtClean="0">
                <a:latin typeface="Georgia" panose="02040502050405020303" pitchFamily="18" charset="0"/>
              </a:rPr>
              <a:t>Total Application Costs</a:t>
            </a:r>
          </a:p>
          <a:p>
            <a:r>
              <a:rPr lang="en-US" sz="2400" dirty="0" smtClean="0">
                <a:latin typeface="Georgia" panose="02040502050405020303" pitchFamily="18" charset="0"/>
              </a:rPr>
              <a:t>Total Other Costs</a:t>
            </a:r>
          </a:p>
          <a:p>
            <a:r>
              <a:rPr lang="en-US" sz="2400" dirty="0" smtClean="0">
                <a:latin typeface="Georgia" panose="02040502050405020303" pitchFamily="18" charset="0"/>
              </a:rPr>
              <a:t>Total Project Costs (Fiscal Year Spend)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08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510" y="240771"/>
            <a:ext cx="7772400" cy="1143000"/>
          </a:xfrm>
        </p:spPr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</a:rPr>
              <a:t>Sample IT Spend Dashboard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50" y="1600200"/>
            <a:ext cx="6825049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77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409" y="914400"/>
            <a:ext cx="8686800" cy="4659478"/>
          </a:xfrm>
        </p:spPr>
        <p:txBody>
          <a:bodyPr/>
          <a:lstStyle/>
          <a:p>
            <a:pPr algn="ctr"/>
            <a:r>
              <a:rPr lang="en-US" sz="4000" dirty="0" smtClean="0">
                <a:latin typeface="Georgia" panose="02040502050405020303" pitchFamily="18" charset="0"/>
              </a:rPr>
              <a:t>Secure, Reliable, Sustainable Questionnaire</a:t>
            </a:r>
            <a:endParaRPr lang="en-US" sz="40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3222" y="4281100"/>
            <a:ext cx="704917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Your assessment for the State Technology Annual Report Registry (STARR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has </a:t>
            </a:r>
            <a:r>
              <a:rPr lang="en-US" dirty="0">
                <a:solidFill>
                  <a:schemeClr val="bg1"/>
                </a:solidFill>
              </a:rPr>
              <a:t>been submitted. You may now close this browser window. 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191000" y="3657600"/>
            <a:ext cx="0" cy="6235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34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36" y="448731"/>
            <a:ext cx="7772400" cy="731838"/>
          </a:xfrm>
        </p:spPr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</a:rPr>
              <a:t>SRS </a:t>
            </a:r>
            <a:r>
              <a:rPr lang="en-US" sz="3200" dirty="0">
                <a:latin typeface="Georgia" panose="02040502050405020303" pitchFamily="18" charset="0"/>
              </a:rPr>
              <a:t>Maturity Dashboard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Georgia" panose="02040502050405020303" pitchFamily="18" charset="0"/>
              </a:rPr>
              <a:t>The SRS Maturity Dashboard represent cumulative operational responses from Business Owners and CIOs input related to the current state of their agency; data, systems and IT security.  The SRS Maturity dials represented on the following page identify</a:t>
            </a:r>
            <a:r>
              <a:rPr lang="en-US" sz="2400" dirty="0" smtClean="0"/>
              <a:t>: </a:t>
            </a:r>
          </a:p>
          <a:p>
            <a:pPr marL="0" indent="0">
              <a:buNone/>
            </a:pPr>
            <a:endParaRPr lang="en-US" sz="2800" b="1" dirty="0" smtClean="0"/>
          </a:p>
          <a:p>
            <a:pPr lvl="1"/>
            <a:r>
              <a:rPr lang="en-US" sz="2000" b="1" u="sng" dirty="0" smtClean="0">
                <a:latin typeface="Georgia" panose="02040502050405020303" pitchFamily="18" charset="0"/>
              </a:rPr>
              <a:t>S</a:t>
            </a:r>
            <a:r>
              <a:rPr lang="en-US" sz="2000" dirty="0" smtClean="0">
                <a:latin typeface="Georgia" panose="02040502050405020303" pitchFamily="18" charset="0"/>
              </a:rPr>
              <a:t>ecure</a:t>
            </a:r>
          </a:p>
          <a:p>
            <a:pPr lvl="1"/>
            <a:r>
              <a:rPr lang="en-US" sz="2000" b="1" u="sng" dirty="0" smtClean="0">
                <a:latin typeface="Georgia" panose="02040502050405020303" pitchFamily="18" charset="0"/>
              </a:rPr>
              <a:t>R</a:t>
            </a:r>
            <a:r>
              <a:rPr lang="en-US" sz="2000" dirty="0" smtClean="0">
                <a:latin typeface="Georgia" panose="02040502050405020303" pitchFamily="18" charset="0"/>
              </a:rPr>
              <a:t>eliable</a:t>
            </a:r>
          </a:p>
          <a:p>
            <a:pPr lvl="1"/>
            <a:r>
              <a:rPr lang="en-US" sz="2000" b="1" u="sng" dirty="0" smtClean="0">
                <a:latin typeface="Georgia" panose="02040502050405020303" pitchFamily="18" charset="0"/>
              </a:rPr>
              <a:t>S</a:t>
            </a:r>
            <a:r>
              <a:rPr lang="en-US" sz="2000" dirty="0" smtClean="0">
                <a:latin typeface="Georgia" panose="02040502050405020303" pitchFamily="18" charset="0"/>
              </a:rPr>
              <a:t>ustainable</a:t>
            </a:r>
          </a:p>
          <a:p>
            <a:pPr lvl="1"/>
            <a:r>
              <a:rPr lang="en-US" sz="2000" dirty="0" smtClean="0">
                <a:latin typeface="Georgia" panose="02040502050405020303" pitchFamily="18" charset="0"/>
              </a:rPr>
              <a:t>Overall SRS Average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52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510" y="263349"/>
            <a:ext cx="7772400" cy="1143000"/>
          </a:xfrm>
        </p:spPr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</a:rPr>
              <a:t>Sample SRS Dashboard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462948" cy="424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11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0980" y="463371"/>
            <a:ext cx="7772400" cy="1143000"/>
          </a:xfrm>
        </p:spPr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</a:rPr>
              <a:t>STARR Roles</a:t>
            </a:r>
            <a:br>
              <a:rPr lang="en-US" sz="3200" dirty="0" smtClean="0">
                <a:latin typeface="Georgia" panose="02040502050405020303" pitchFamily="18" charset="0"/>
              </a:rPr>
            </a:b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 marL="0" lvl="0" indent="0">
              <a:buNone/>
            </a:pPr>
            <a:r>
              <a:rPr lang="en-US" sz="2000" b="1" dirty="0">
                <a:latin typeface="Georgia" panose="02040502050405020303" pitchFamily="18" charset="0"/>
              </a:rPr>
              <a:t>Agency Super User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agency point of contact for STARR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responsible for the agency profile questionnaire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has the ability to produce reports</a:t>
            </a:r>
          </a:p>
          <a:p>
            <a:pPr marL="0" indent="0">
              <a:buNone/>
            </a:pPr>
            <a:endParaRPr lang="en-US" sz="1800" b="1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Georgia" panose="02040502050405020303" pitchFamily="18" charset="0"/>
              </a:rPr>
              <a:t>Business Owner </a:t>
            </a:r>
            <a:r>
              <a:rPr lang="en-US" sz="2000" b="1" dirty="0">
                <a:latin typeface="Georgia" panose="02040502050405020303" pitchFamily="18" charset="0"/>
              </a:rPr>
              <a:t>(BO)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answers </a:t>
            </a:r>
            <a:r>
              <a:rPr lang="en-US" sz="2000" dirty="0" smtClean="0">
                <a:latin typeface="Georgia" panose="02040502050405020303" pitchFamily="18" charset="0"/>
              </a:rPr>
              <a:t>questionnaire </a:t>
            </a:r>
            <a:r>
              <a:rPr lang="en-US" sz="2000" dirty="0">
                <a:latin typeface="Georgia" panose="02040502050405020303" pitchFamily="18" charset="0"/>
              </a:rPr>
              <a:t>on Secure, Reliable, and Sustainable Maturity (SRS Maturity)</a:t>
            </a:r>
          </a:p>
          <a:p>
            <a:pPr marL="0" lvl="0" indent="0">
              <a:buNone/>
            </a:pPr>
            <a:endParaRPr lang="en-US" sz="2000" b="1" dirty="0" smtClean="0">
              <a:latin typeface="Georgia" panose="02040502050405020303" pitchFamily="18" charset="0"/>
            </a:endParaRPr>
          </a:p>
          <a:p>
            <a:pPr marL="0" lvl="0" indent="0">
              <a:buNone/>
            </a:pPr>
            <a:r>
              <a:rPr lang="en-US" sz="2000" b="1" dirty="0" smtClean="0">
                <a:latin typeface="Georgia" panose="02040502050405020303" pitchFamily="18" charset="0"/>
              </a:rPr>
              <a:t>Business Continuity Planner (BCP</a:t>
            </a:r>
            <a:r>
              <a:rPr lang="en-US" sz="2000" b="1" dirty="0">
                <a:latin typeface="Georgia" panose="02040502050405020303" pitchFamily="18" charset="0"/>
              </a:rPr>
              <a:t>)</a:t>
            </a:r>
          </a:p>
          <a:p>
            <a:pPr lvl="1"/>
            <a:r>
              <a:rPr lang="en-US" sz="2000" dirty="0" smtClean="0">
                <a:latin typeface="Georgia" panose="02040502050405020303" pitchFamily="18" charset="0"/>
              </a:rPr>
              <a:t>answers questionnaire regarding business continuity planning</a:t>
            </a:r>
          </a:p>
          <a:p>
            <a:pPr lvl="1"/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05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209800"/>
            <a:ext cx="7315200" cy="2057400"/>
          </a:xfrm>
        </p:spPr>
        <p:txBody>
          <a:bodyPr/>
          <a:lstStyle/>
          <a:p>
            <a:pPr algn="ctr"/>
            <a:r>
              <a:rPr lang="en-US" dirty="0" smtClean="0">
                <a:latin typeface="Georgia" panose="02040502050405020303" pitchFamily="18" charset="0"/>
              </a:rPr>
              <a:t>STARR Helpful Tips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5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047" y="252060"/>
            <a:ext cx="7772400" cy="1143000"/>
          </a:xfrm>
        </p:spPr>
        <p:txBody>
          <a:bodyPr/>
          <a:lstStyle/>
          <a:p>
            <a:r>
              <a:rPr lang="en-US" sz="3200" dirty="0">
                <a:latin typeface="Georgia" panose="02040502050405020303" pitchFamily="18" charset="0"/>
              </a:rPr>
              <a:t>Forwarding Questionnaires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marL="457200" lvl="1" indent="0">
              <a:spcAft>
                <a:spcPts val="600"/>
              </a:spcAft>
              <a:buNone/>
            </a:pPr>
            <a:r>
              <a:rPr lang="en-US" sz="2400" dirty="0" smtClean="0">
                <a:latin typeface="Georgia" panose="02040502050405020303" pitchFamily="18" charset="0"/>
              </a:rPr>
              <a:t>You can </a:t>
            </a:r>
            <a:r>
              <a:rPr lang="en-US" sz="2400" dirty="0">
                <a:latin typeface="Georgia" panose="02040502050405020303" pitchFamily="18" charset="0"/>
              </a:rPr>
              <a:t>forward a questionnaire to another responsible party prior to </a:t>
            </a:r>
            <a:r>
              <a:rPr lang="en-US" sz="2400" dirty="0" smtClean="0">
                <a:latin typeface="Georgia" panose="02040502050405020303" pitchFamily="18" charset="0"/>
              </a:rPr>
              <a:t>your final </a:t>
            </a:r>
            <a:r>
              <a:rPr lang="en-US" sz="2400" dirty="0">
                <a:latin typeface="Georgia" panose="02040502050405020303" pitchFamily="18" charset="0"/>
              </a:rPr>
              <a:t>submission; once a questionnaire is </a:t>
            </a:r>
            <a:r>
              <a:rPr lang="en-US" sz="2400" dirty="0" smtClean="0">
                <a:latin typeface="Georgia" panose="02040502050405020303" pitchFamily="18" charset="0"/>
              </a:rPr>
              <a:t>submitted the </a:t>
            </a:r>
            <a:r>
              <a:rPr lang="en-US" sz="2400" dirty="0">
                <a:latin typeface="Georgia" panose="02040502050405020303" pitchFamily="18" charset="0"/>
              </a:rPr>
              <a:t>questionnaire cannot be </a:t>
            </a:r>
            <a:r>
              <a:rPr lang="en-US" sz="2400" dirty="0" smtClean="0">
                <a:latin typeface="Georgia" panose="02040502050405020303" pitchFamily="18" charset="0"/>
              </a:rPr>
              <a:t>re-launched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2400" dirty="0" smtClean="0">
                <a:latin typeface="Georgia" panose="02040502050405020303" pitchFamily="18" charset="0"/>
              </a:rPr>
              <a:t>If a questionnaire is forwarded to another party, </a:t>
            </a:r>
            <a:r>
              <a:rPr lang="en-US" sz="2400" u="sng" dirty="0" smtClean="0">
                <a:latin typeface="Georgia" panose="02040502050405020303" pitchFamily="18" charset="0"/>
              </a:rPr>
              <a:t>your identity</a:t>
            </a:r>
            <a:r>
              <a:rPr lang="en-US" sz="2400" dirty="0" smtClean="0">
                <a:latin typeface="Georgia" panose="02040502050405020303" pitchFamily="18" charset="0"/>
              </a:rPr>
              <a:t> (original questionnaire recipient) remains linked to the questionnaire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2400" dirty="0" smtClean="0">
                <a:latin typeface="Georgia" panose="02040502050405020303" pitchFamily="18" charset="0"/>
              </a:rPr>
              <a:t>If a questionnaire has expired, you will not be able to launch the questionnaire; you will need to contact your Agency Super User to </a:t>
            </a:r>
            <a:r>
              <a:rPr lang="en-US" sz="2400" dirty="0">
                <a:latin typeface="Georgia" panose="02040502050405020303" pitchFamily="18" charset="0"/>
              </a:rPr>
              <a:t>request a reissue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46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36" y="252060"/>
            <a:ext cx="7772400" cy="1143000"/>
          </a:xfrm>
        </p:spPr>
        <p:txBody>
          <a:bodyPr/>
          <a:lstStyle/>
          <a:p>
            <a:r>
              <a:rPr lang="en-US" sz="3200" dirty="0">
                <a:latin typeface="Georgia" panose="02040502050405020303" pitchFamily="18" charset="0"/>
              </a:rPr>
              <a:t>Helpful </a:t>
            </a:r>
            <a:r>
              <a:rPr lang="en-US" sz="3200" dirty="0" smtClean="0">
                <a:latin typeface="Georgia" panose="02040502050405020303" pitchFamily="18" charset="0"/>
              </a:rPr>
              <a:t>Tips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1534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The </a:t>
            </a:r>
            <a:r>
              <a:rPr lang="en-US" sz="2400" dirty="0" smtClean="0">
                <a:latin typeface="Georgia" panose="02040502050405020303" pitchFamily="18" charset="0"/>
              </a:rPr>
              <a:t>STARR tool supports the following Browsers.  </a:t>
            </a:r>
            <a:endParaRPr lang="en-US" sz="2400" dirty="0">
              <a:latin typeface="Georgia" panose="02040502050405020303" pitchFamily="18" charset="0"/>
            </a:endParaRPr>
          </a:p>
          <a:p>
            <a:pPr lvl="1"/>
            <a:r>
              <a:rPr lang="en-US" sz="2400" dirty="0">
                <a:latin typeface="Georgia" panose="02040502050405020303" pitchFamily="18" charset="0"/>
              </a:rPr>
              <a:t>Internet Explorer - </a:t>
            </a:r>
            <a:r>
              <a:rPr lang="en-US" sz="2400" dirty="0" smtClean="0">
                <a:latin typeface="Georgia" panose="02040502050405020303" pitchFamily="18" charset="0"/>
              </a:rPr>
              <a:t>7</a:t>
            </a:r>
          </a:p>
          <a:p>
            <a:pPr lvl="1"/>
            <a:r>
              <a:rPr lang="en-US" sz="2400" dirty="0" smtClean="0">
                <a:latin typeface="Georgia" panose="02040502050405020303" pitchFamily="18" charset="0"/>
              </a:rPr>
              <a:t>Internet</a:t>
            </a:r>
            <a:r>
              <a:rPr lang="en-US" sz="2400" dirty="0">
                <a:latin typeface="Georgia" panose="02040502050405020303" pitchFamily="18" charset="0"/>
              </a:rPr>
              <a:t> Explorer </a:t>
            </a:r>
            <a:r>
              <a:rPr lang="en-US" sz="2400" dirty="0" smtClean="0">
                <a:latin typeface="Georgia" panose="02040502050405020303" pitchFamily="18" charset="0"/>
              </a:rPr>
              <a:t>-</a:t>
            </a:r>
            <a:r>
              <a:rPr lang="en-US" sz="2400" dirty="0">
                <a:latin typeface="Georgia" panose="02040502050405020303" pitchFamily="18" charset="0"/>
              </a:rPr>
              <a:t> 8 and 9 </a:t>
            </a:r>
            <a:r>
              <a:rPr lang="en-US" sz="2400" dirty="0" smtClean="0">
                <a:latin typeface="Georgia" panose="02040502050405020303" pitchFamily="18" charset="0"/>
              </a:rPr>
              <a:t>(Preference)</a:t>
            </a:r>
          </a:p>
          <a:p>
            <a:pPr lvl="1"/>
            <a:r>
              <a:rPr lang="en-US" sz="2400" dirty="0" smtClean="0">
                <a:latin typeface="Georgia" panose="02040502050405020303" pitchFamily="18" charset="0"/>
              </a:rPr>
              <a:t>Internet Explorer – 10 (works only </a:t>
            </a:r>
            <a:r>
              <a:rPr lang="en-US" sz="2400" dirty="0">
                <a:latin typeface="Georgia" panose="02040502050405020303" pitchFamily="18" charset="0"/>
              </a:rPr>
              <a:t>in IE9 compatibility </a:t>
            </a:r>
            <a:r>
              <a:rPr lang="en-US" sz="2400" dirty="0" smtClean="0">
                <a:latin typeface="Georgia" panose="02040502050405020303" pitchFamily="18" charset="0"/>
              </a:rPr>
              <a:t>mode, by </a:t>
            </a:r>
            <a:r>
              <a:rPr lang="en-US" sz="2400" dirty="0">
                <a:latin typeface="Georgia" panose="02040502050405020303" pitchFamily="18" charset="0"/>
              </a:rPr>
              <a:t>clicking F12 and choosing </a:t>
            </a:r>
            <a:r>
              <a:rPr lang="en-US" sz="2400" dirty="0" smtClean="0">
                <a:latin typeface="Georgia" panose="02040502050405020303" pitchFamily="18" charset="0"/>
              </a:rPr>
              <a:t>IE9)</a:t>
            </a:r>
            <a:endParaRPr lang="en-US" sz="2400" dirty="0">
              <a:latin typeface="Georgia" panose="02040502050405020303" pitchFamily="18" charset="0"/>
            </a:endParaRPr>
          </a:p>
          <a:p>
            <a:pPr lvl="1"/>
            <a:r>
              <a:rPr lang="en-US" sz="2400" dirty="0" smtClean="0">
                <a:latin typeface="Georgia" panose="02040502050405020303" pitchFamily="18" charset="0"/>
              </a:rPr>
              <a:t>Firefox</a:t>
            </a:r>
            <a:r>
              <a:rPr lang="en-US" sz="2400" dirty="0">
                <a:latin typeface="Georgia" panose="02040502050405020303" pitchFamily="18" charset="0"/>
              </a:rPr>
              <a:t> - 11 and higher </a:t>
            </a:r>
          </a:p>
          <a:p>
            <a:pPr lvl="1"/>
            <a:r>
              <a:rPr lang="en-US" sz="2400" dirty="0" smtClean="0">
                <a:latin typeface="Georgia" panose="02040502050405020303" pitchFamily="18" charset="0"/>
              </a:rPr>
              <a:t>Safari</a:t>
            </a:r>
            <a:r>
              <a:rPr lang="en-US" sz="2400" dirty="0">
                <a:latin typeface="Georgia" panose="02040502050405020303" pitchFamily="18" charset="0"/>
              </a:rPr>
              <a:t> - 5 and higher </a:t>
            </a:r>
          </a:p>
          <a:p>
            <a:pPr lvl="1"/>
            <a:r>
              <a:rPr lang="en-US" sz="2400" dirty="0" smtClean="0">
                <a:latin typeface="Georgia" panose="02040502050405020303" pitchFamily="18" charset="0"/>
              </a:rPr>
              <a:t>Chrome</a:t>
            </a:r>
            <a:r>
              <a:rPr lang="en-US" sz="2400" dirty="0">
                <a:latin typeface="Georgia" panose="02040502050405020303" pitchFamily="18" charset="0"/>
              </a:rPr>
              <a:t> - most recent production version 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36" y="252060"/>
            <a:ext cx="7772400" cy="1143000"/>
          </a:xfrm>
        </p:spPr>
        <p:txBody>
          <a:bodyPr/>
          <a:lstStyle/>
          <a:p>
            <a:r>
              <a:rPr lang="en-US" sz="3200" dirty="0">
                <a:latin typeface="Georgia" panose="02040502050405020303" pitchFamily="18" charset="0"/>
              </a:rPr>
              <a:t>Helpful </a:t>
            </a:r>
            <a:r>
              <a:rPr lang="en-US" sz="3200" dirty="0" smtClean="0">
                <a:latin typeface="Georgia" panose="02040502050405020303" pitchFamily="18" charset="0"/>
              </a:rPr>
              <a:t>Tips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Georgia" panose="02040502050405020303" pitchFamily="18" charset="0"/>
              </a:rPr>
              <a:t>Make sure you complete your questionnaire prior to the expiration date</a:t>
            </a:r>
          </a:p>
          <a:p>
            <a:pPr lvl="1"/>
            <a:r>
              <a:rPr lang="en-US" sz="2400" dirty="0" smtClean="0">
                <a:latin typeface="Georgia" panose="02040502050405020303" pitchFamily="18" charset="0"/>
              </a:rPr>
              <a:t>Contact your Agency Super User to request a reissue of your questionnaire </a:t>
            </a:r>
            <a:r>
              <a:rPr lang="en-US" sz="2400" dirty="0">
                <a:latin typeface="Georgia" panose="02040502050405020303" pitchFamily="18" charset="0"/>
              </a:rPr>
              <a:t>or to Request Copy of Agency Reports</a:t>
            </a:r>
          </a:p>
          <a:p>
            <a:pPr marL="0" indent="0">
              <a:buNone/>
            </a:pPr>
            <a:r>
              <a:rPr lang="en-US" sz="2400" dirty="0" smtClean="0">
                <a:latin typeface="Georgia" panose="02040502050405020303" pitchFamily="18" charset="0"/>
              </a:rPr>
              <a:t>Make sure your responses are saved prior to leaving your computer for an extended length of time.  In a time-out scenario, your responses will not be saved </a:t>
            </a:r>
          </a:p>
          <a:p>
            <a:pPr marL="0" indent="0">
              <a:buNone/>
            </a:pPr>
            <a:endParaRPr lang="en-US" sz="24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5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870" y="252060"/>
            <a:ext cx="7690554" cy="1143000"/>
          </a:xfrm>
        </p:spPr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  <a:cs typeface="Arial" pitchFamily="34" charset="0"/>
              </a:rPr>
              <a:t>GTA Contact Information</a:t>
            </a:r>
            <a:endParaRPr lang="en-US" sz="3200" dirty="0"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399"/>
          </a:xfrm>
        </p:spPr>
        <p:txBody>
          <a:bodyPr/>
          <a:lstStyle/>
          <a:p>
            <a:pPr marL="0" indent="0" algn="ctr">
              <a:buNone/>
            </a:pPr>
            <a:endParaRPr lang="en-US" sz="2000" u="sng" dirty="0" smtClean="0">
              <a:solidFill>
                <a:srgbClr val="341FD1"/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Georgia" panose="02040502050405020303" pitchFamily="18" charset="0"/>
                <a:cs typeface="Arial" pitchFamily="34" charset="0"/>
              </a:rPr>
              <a:t>STARR Admin Support (Tier 1):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Tometrice </a:t>
            </a:r>
            <a:r>
              <a:rPr lang="en-US" sz="2000" dirty="0" smtClean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Strickland - (404</a:t>
            </a:r>
            <a:r>
              <a:rPr lang="en-US" sz="2000" dirty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) </a:t>
            </a:r>
            <a:r>
              <a:rPr lang="en-US" sz="2000" dirty="0" smtClean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463-8474</a:t>
            </a:r>
          </a:p>
          <a:p>
            <a:pPr marL="0" indent="0">
              <a:buNone/>
            </a:pPr>
            <a:r>
              <a:rPr lang="en-US" sz="2000" u="sng" dirty="0">
                <a:solidFill>
                  <a:srgbClr val="6666FF"/>
                </a:solidFill>
                <a:latin typeface="Georgia" panose="02040502050405020303" pitchFamily="18" charset="0"/>
                <a:cs typeface="Arial" pitchFamily="34" charset="0"/>
              </a:rPr>
              <a:t>ITReports@gta.ga.gov</a:t>
            </a:r>
          </a:p>
          <a:p>
            <a:pPr marL="0" indent="0">
              <a:buNone/>
            </a:pPr>
            <a:endParaRPr lang="en-US" sz="2000" b="1" dirty="0" smtClean="0">
              <a:latin typeface="Georgia" panose="02040502050405020303" pitchFamily="18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Georgia" panose="02040502050405020303" pitchFamily="18" charset="0"/>
                <a:cs typeface="Arial" pitchFamily="34" charset="0"/>
              </a:rPr>
              <a:t>STARR </a:t>
            </a:r>
            <a:r>
              <a:rPr lang="en-US" sz="2000" dirty="0">
                <a:latin typeface="Georgia" panose="02040502050405020303" pitchFamily="18" charset="0"/>
                <a:cs typeface="Arial" pitchFamily="34" charset="0"/>
              </a:rPr>
              <a:t>Admin </a:t>
            </a:r>
            <a:r>
              <a:rPr lang="en-US" sz="2000" dirty="0" smtClean="0">
                <a:latin typeface="Georgia" panose="02040502050405020303" pitchFamily="18" charset="0"/>
                <a:cs typeface="Arial" pitchFamily="34" charset="0"/>
              </a:rPr>
              <a:t>Support (Tier 2): </a:t>
            </a:r>
            <a:endParaRPr lang="en-US" sz="2000" dirty="0">
              <a:latin typeface="Georgia" panose="02040502050405020303" pitchFamily="18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Hank </a:t>
            </a:r>
            <a:r>
              <a:rPr lang="en-US" sz="2000" dirty="0">
                <a:latin typeface="Georgia" panose="02040502050405020303" pitchFamily="18" charset="0"/>
                <a:cs typeface="Arial" pitchFamily="34" charset="0"/>
              </a:rPr>
              <a:t>Oelze</a:t>
            </a:r>
            <a:r>
              <a:rPr lang="en-US" sz="2000" dirty="0" smtClean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 - </a:t>
            </a:r>
            <a:r>
              <a:rPr lang="en-US" sz="2000" u="sng" dirty="0" smtClean="0">
                <a:solidFill>
                  <a:srgbClr val="6666FF"/>
                </a:solidFill>
                <a:latin typeface="Georgia" panose="02040502050405020303" pitchFamily="18" charset="0"/>
                <a:cs typeface="Arial" pitchFamily="34" charset="0"/>
              </a:rPr>
              <a:t>Hank.Oelze@gta.ga.gov</a:t>
            </a:r>
            <a:r>
              <a:rPr lang="en-US" sz="2000" dirty="0" smtClean="0">
                <a:solidFill>
                  <a:srgbClr val="6666FF"/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endParaRPr lang="en-US" sz="2000" b="1" dirty="0" smtClean="0">
              <a:latin typeface="Georgia" panose="02040502050405020303" pitchFamily="18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Georgia" panose="02040502050405020303" pitchFamily="18" charset="0"/>
                <a:cs typeface="Arial" pitchFamily="34" charset="0"/>
              </a:rPr>
              <a:t>STARR Business Owner:</a:t>
            </a:r>
          </a:p>
          <a:p>
            <a:pPr marL="0" indent="0">
              <a:buNone/>
            </a:pPr>
            <a:r>
              <a:rPr lang="en-US" sz="2000" dirty="0" smtClean="0">
                <a:latin typeface="Georgia" panose="02040502050405020303" pitchFamily="18" charset="0"/>
                <a:cs typeface="Arial" pitchFamily="34" charset="0"/>
              </a:rPr>
              <a:t>Teresa Reilly – </a:t>
            </a:r>
            <a:r>
              <a:rPr lang="en-US" sz="2000" u="sng" dirty="0" smtClean="0">
                <a:solidFill>
                  <a:srgbClr val="6666FF"/>
                </a:solidFill>
                <a:latin typeface="Georgia" panose="02040502050405020303" pitchFamily="18" charset="0"/>
                <a:cs typeface="Arial" pitchFamily="34" charset="0"/>
              </a:rPr>
              <a:t>Teresa.Reilly@gta.ga.gov </a:t>
            </a:r>
            <a:endParaRPr lang="en-US" sz="2000" u="sng" dirty="0">
              <a:solidFill>
                <a:srgbClr val="6666FF"/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u="sng" dirty="0" smtClean="0">
              <a:cs typeface="Arial" pitchFamily="34" charset="0"/>
            </a:endParaRPr>
          </a:p>
          <a:p>
            <a:pPr marL="0" indent="0">
              <a:buNone/>
            </a:pPr>
            <a:endParaRPr lang="en-US" sz="2400" u="sng" dirty="0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000" u="sng" dirty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Ø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u="sng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000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75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28931" y="6126137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04130" y="496109"/>
            <a:ext cx="6629400" cy="6295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>
                <a:latin typeface="Georgia" panose="02040502050405020303" pitchFamily="18" charset="0"/>
              </a:rPr>
              <a:t>Questions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71575-91B7-4AEE-8F3F-487B5050EA39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57" y="1398587"/>
            <a:ext cx="7015267" cy="47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0980" y="294036"/>
            <a:ext cx="7772400" cy="1046520"/>
          </a:xfrm>
        </p:spPr>
        <p:txBody>
          <a:bodyPr/>
          <a:lstStyle/>
          <a:p>
            <a:r>
              <a:rPr lang="en-US" sz="3200" dirty="0">
                <a:latin typeface="Georgia" panose="02040502050405020303" pitchFamily="18" charset="0"/>
              </a:rPr>
              <a:t>STARR Roles</a:t>
            </a:r>
            <a:endParaRPr lang="en-US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marL="0" lvl="0" indent="0">
              <a:buNone/>
            </a:pPr>
            <a:r>
              <a:rPr lang="en-US" sz="2000" b="1" dirty="0">
                <a:latin typeface="Georgia" panose="02040502050405020303" pitchFamily="18" charset="0"/>
              </a:rPr>
              <a:t>Senior Agency Information Security Officer (SAISO)  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answers questionnaires regarding agency IT systems and security</a:t>
            </a:r>
          </a:p>
          <a:p>
            <a:pPr marL="0" lvl="0" indent="0">
              <a:buNone/>
            </a:pPr>
            <a:endParaRPr lang="en-US" sz="1800" b="1" dirty="0" smtClean="0">
              <a:latin typeface="Georgia" panose="02040502050405020303" pitchFamily="18" charset="0"/>
            </a:endParaRPr>
          </a:p>
          <a:p>
            <a:pPr marL="0" lvl="0" indent="0">
              <a:buNone/>
            </a:pPr>
            <a:r>
              <a:rPr lang="en-US" sz="2000" b="1" dirty="0" smtClean="0">
                <a:latin typeface="Georgia" panose="02040502050405020303" pitchFamily="18" charset="0"/>
              </a:rPr>
              <a:t>Chief </a:t>
            </a:r>
            <a:r>
              <a:rPr lang="en-US" sz="2000" b="1" dirty="0">
                <a:latin typeface="Georgia" panose="02040502050405020303" pitchFamily="18" charset="0"/>
              </a:rPr>
              <a:t>Information Officer (CIO ) 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answers questionnaire regarding business application inventory 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answers questionnaire about agency IT Spend 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answers questionnaire on </a:t>
            </a:r>
            <a:r>
              <a:rPr lang="en-US" sz="2000" dirty="0" smtClean="0">
                <a:latin typeface="Georgia" panose="02040502050405020303" pitchFamily="18" charset="0"/>
              </a:rPr>
              <a:t>Agency Maturity </a:t>
            </a:r>
            <a:r>
              <a:rPr lang="en-US" sz="2000" dirty="0">
                <a:latin typeface="Georgia" panose="02040502050405020303" pitchFamily="18" charset="0"/>
              </a:rPr>
              <a:t>(</a:t>
            </a:r>
            <a:r>
              <a:rPr lang="en-US" sz="2000" dirty="0" smtClean="0">
                <a:latin typeface="Georgia" panose="02040502050405020303" pitchFamily="18" charset="0"/>
              </a:rPr>
              <a:t>SRS)</a:t>
            </a:r>
            <a:endParaRPr lang="en-US" sz="2000" dirty="0">
              <a:latin typeface="Georgia" panose="02040502050405020303" pitchFamily="18" charset="0"/>
            </a:endParaRPr>
          </a:p>
          <a:p>
            <a:pPr marL="0" lvl="0" indent="0">
              <a:buNone/>
            </a:pPr>
            <a:endParaRPr lang="en-US" sz="1800" b="1" dirty="0" smtClean="0">
              <a:latin typeface="Georgia" panose="02040502050405020303" pitchFamily="18" charset="0"/>
            </a:endParaRPr>
          </a:p>
          <a:p>
            <a:pPr marL="0" lvl="0" indent="0">
              <a:buNone/>
            </a:pPr>
            <a:r>
              <a:rPr lang="en-US" sz="2000" b="1" dirty="0" smtClean="0">
                <a:latin typeface="Georgia" panose="02040502050405020303" pitchFamily="18" charset="0"/>
              </a:rPr>
              <a:t>Chief </a:t>
            </a:r>
            <a:r>
              <a:rPr lang="en-US" sz="2000" b="1" dirty="0">
                <a:latin typeface="Georgia" panose="02040502050405020303" pitchFamily="18" charset="0"/>
              </a:rPr>
              <a:t>Financial Officer (CFO)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answers questionnaire on the agency IT Spend</a:t>
            </a:r>
          </a:p>
          <a:p>
            <a:pPr marL="0" lvl="0" indent="0">
              <a:buNone/>
            </a:pPr>
            <a:endParaRPr lang="en-US" sz="1800" b="1" dirty="0" smtClean="0">
              <a:latin typeface="Georgia" panose="02040502050405020303" pitchFamily="18" charset="0"/>
            </a:endParaRPr>
          </a:p>
          <a:p>
            <a:pPr marL="0" lvl="0" indent="0">
              <a:buNone/>
            </a:pPr>
            <a:r>
              <a:rPr lang="en-US" sz="2000" b="1" dirty="0" smtClean="0">
                <a:latin typeface="Georgia" panose="02040502050405020303" pitchFamily="18" charset="0"/>
              </a:rPr>
              <a:t>Agency </a:t>
            </a:r>
            <a:r>
              <a:rPr lang="en-US" sz="2000" b="1" dirty="0">
                <a:latin typeface="Georgia" panose="02040502050405020303" pitchFamily="18" charset="0"/>
              </a:rPr>
              <a:t>Head / Commissioner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will receive a questionnaire to validate agency IT information</a:t>
            </a:r>
          </a:p>
          <a:p>
            <a:pPr lvl="1"/>
            <a:endParaRPr lang="en-US" sz="2000" dirty="0"/>
          </a:p>
          <a:p>
            <a:pPr marL="57150" indent="0">
              <a:buNone/>
            </a:pPr>
            <a:endParaRPr lang="en-US" dirty="0" smtClean="0"/>
          </a:p>
          <a:p>
            <a:pPr lvl="1"/>
            <a:endParaRPr lang="en-US" sz="2400" dirty="0"/>
          </a:p>
          <a:p>
            <a:pPr lvl="0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9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0980" y="294036"/>
            <a:ext cx="7772400" cy="1046520"/>
          </a:xfrm>
        </p:spPr>
        <p:txBody>
          <a:bodyPr/>
          <a:lstStyle/>
          <a:p>
            <a:r>
              <a:rPr lang="en-US" sz="3200" dirty="0">
                <a:latin typeface="Georgia" panose="02040502050405020303" pitchFamily="18" charset="0"/>
              </a:rPr>
              <a:t>STARR </a:t>
            </a:r>
            <a:r>
              <a:rPr lang="en-US" sz="3200" dirty="0" smtClean="0">
                <a:latin typeface="Georgia" panose="02040502050405020303" pitchFamily="18" charset="0"/>
              </a:rPr>
              <a:t>Schedule</a:t>
            </a:r>
            <a:endParaRPr lang="en-US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lvl="1"/>
            <a:endParaRPr lang="en-US" sz="2000" dirty="0"/>
          </a:p>
          <a:p>
            <a:pPr marL="57150" indent="0">
              <a:buNone/>
            </a:pPr>
            <a:endParaRPr lang="en-US" dirty="0" smtClean="0"/>
          </a:p>
          <a:p>
            <a:pPr lvl="1"/>
            <a:endParaRPr lang="en-US" sz="2400" dirty="0"/>
          </a:p>
          <a:p>
            <a:pPr lvl="0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0" y="1981200"/>
            <a:ext cx="795709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21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3047" y="263349"/>
            <a:ext cx="7772400" cy="1143000"/>
          </a:xfrm>
        </p:spPr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</a:rPr>
              <a:t>STARR Application </a:t>
            </a:r>
            <a:r>
              <a:rPr lang="en-US" sz="3200" dirty="0">
                <a:latin typeface="Georgia" panose="02040502050405020303" pitchFamily="18" charset="0"/>
              </a:rPr>
              <a:t>Inventory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00600"/>
          </a:xfrm>
        </p:spPr>
        <p:txBody>
          <a:bodyPr/>
          <a:lstStyle/>
          <a:p>
            <a:r>
              <a:rPr lang="en-US" sz="2000" dirty="0" smtClean="0">
                <a:latin typeface="Georgia" panose="02040502050405020303" pitchFamily="18" charset="0"/>
              </a:rPr>
              <a:t>Data is prepopulated from last year’s data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We </a:t>
            </a:r>
            <a:r>
              <a:rPr lang="en-US" sz="2000" dirty="0">
                <a:latin typeface="Georgia" panose="02040502050405020303" pitchFamily="18" charset="0"/>
              </a:rPr>
              <a:t>are only tracking applications that </a:t>
            </a:r>
            <a:r>
              <a:rPr lang="en-US" sz="2000" dirty="0" smtClean="0">
                <a:latin typeface="Georgia" panose="02040502050405020303" pitchFamily="18" charset="0"/>
              </a:rPr>
              <a:t>you use </a:t>
            </a:r>
            <a:r>
              <a:rPr lang="en-US" sz="2000" dirty="0">
                <a:latin typeface="Georgia" panose="02040502050405020303" pitchFamily="18" charset="0"/>
              </a:rPr>
              <a:t>to run </a:t>
            </a:r>
            <a:r>
              <a:rPr lang="en-US" sz="2000" dirty="0" smtClean="0">
                <a:latin typeface="Georgia" panose="02040502050405020303" pitchFamily="18" charset="0"/>
              </a:rPr>
              <a:t>your business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Update FY to 2014 and you must enter mandatory fields (*)</a:t>
            </a:r>
          </a:p>
          <a:p>
            <a:pPr marL="0" indent="0">
              <a:buNone/>
            </a:pPr>
            <a:endParaRPr lang="en-US" sz="20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Georgia" panose="02040502050405020303" pitchFamily="18" charset="0"/>
              </a:rPr>
              <a:t>New Enhancements</a:t>
            </a:r>
            <a:endParaRPr lang="en-US" sz="2000" dirty="0">
              <a:latin typeface="Georgia" panose="02040502050405020303" pitchFamily="18" charset="0"/>
            </a:endParaRPr>
          </a:p>
          <a:p>
            <a:pPr lvl="0"/>
            <a:r>
              <a:rPr lang="en-US" sz="2000" dirty="0">
                <a:latin typeface="Georgia" panose="02040502050405020303" pitchFamily="18" charset="0"/>
              </a:rPr>
              <a:t>New cost fields have been added for SaaS/Hosted Solution, License Fees/Maintenance Costs and Other Application Costs. </a:t>
            </a:r>
          </a:p>
          <a:p>
            <a:pPr lvl="0"/>
            <a:r>
              <a:rPr lang="en-US" sz="2000" dirty="0">
                <a:latin typeface="Georgia" panose="02040502050405020303" pitchFamily="18" charset="0"/>
              </a:rPr>
              <a:t>The “I Certify” questions have been removed. </a:t>
            </a:r>
          </a:p>
          <a:p>
            <a:pPr lvl="0"/>
            <a:r>
              <a:rPr lang="en-US" sz="2000" dirty="0">
                <a:latin typeface="Georgia" panose="02040502050405020303" pitchFamily="18" charset="0"/>
              </a:rPr>
              <a:t>Help Text is included for each question.</a:t>
            </a:r>
          </a:p>
          <a:p>
            <a:pPr lvl="0"/>
            <a:r>
              <a:rPr lang="en-US" sz="2000" dirty="0">
                <a:latin typeface="Georgia" panose="02040502050405020303" pitchFamily="18" charset="0"/>
              </a:rPr>
              <a:t>The questions are grouped </a:t>
            </a:r>
            <a:r>
              <a:rPr lang="en-US" sz="2000" dirty="0" smtClean="0">
                <a:latin typeface="Georgia" panose="02040502050405020303" pitchFamily="18" charset="0"/>
              </a:rPr>
              <a:t>(General</a:t>
            </a:r>
            <a:r>
              <a:rPr lang="en-US" sz="2000" dirty="0">
                <a:latin typeface="Georgia" panose="02040502050405020303" pitchFamily="18" charset="0"/>
              </a:rPr>
              <a:t>, </a:t>
            </a:r>
            <a:r>
              <a:rPr lang="en-US" sz="2000" dirty="0" smtClean="0">
                <a:latin typeface="Georgia" panose="02040502050405020303" pitchFamily="18" charset="0"/>
              </a:rPr>
              <a:t>Technical</a:t>
            </a:r>
            <a:r>
              <a:rPr lang="en-US" sz="2000" dirty="0">
                <a:latin typeface="Georgia" panose="02040502050405020303" pitchFamily="18" charset="0"/>
              </a:rPr>
              <a:t>, </a:t>
            </a:r>
            <a:r>
              <a:rPr lang="en-US" sz="2000" dirty="0" smtClean="0">
                <a:latin typeface="Georgia" panose="02040502050405020303" pitchFamily="18" charset="0"/>
              </a:rPr>
              <a:t>Application Cost </a:t>
            </a:r>
            <a:r>
              <a:rPr lang="en-US" sz="2000" dirty="0">
                <a:latin typeface="Georgia" panose="02040502050405020303" pitchFamily="18" charset="0"/>
              </a:rPr>
              <a:t>and </a:t>
            </a:r>
            <a:r>
              <a:rPr lang="en-US" sz="2000" dirty="0" smtClean="0">
                <a:latin typeface="Georgia" panose="02040502050405020303" pitchFamily="18" charset="0"/>
              </a:rPr>
              <a:t>Security</a:t>
            </a:r>
            <a:r>
              <a:rPr lang="en-US" sz="2000" dirty="0">
                <a:latin typeface="Georgia" panose="02040502050405020303" pitchFamily="18" charset="0"/>
              </a:rPr>
              <a:t>) to facilitate responses.</a:t>
            </a:r>
          </a:p>
          <a:p>
            <a:pPr marL="0" indent="0">
              <a:buNone/>
            </a:pPr>
            <a:endParaRPr lang="en-US" sz="2000" dirty="0" smtClean="0">
              <a:latin typeface="Georgia" panose="02040502050405020303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97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35" y="1658223"/>
            <a:ext cx="7314498" cy="409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114" y="575730"/>
            <a:ext cx="8858096" cy="503238"/>
          </a:xfrm>
        </p:spPr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</a:rPr>
              <a:t>Sample App Inv CIO Email 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02306" y="5105400"/>
            <a:ext cx="1577833" cy="646331"/>
          </a:xfrm>
          <a:prstGeom prst="rect">
            <a:avLst/>
          </a:prstGeom>
          <a:solidFill>
            <a:srgbClr val="CCEC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Click on Link to launch your specific questionnaire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196869" y="4800600"/>
            <a:ext cx="705437" cy="5609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5032667" y="3761336"/>
            <a:ext cx="3120732" cy="210215"/>
            <a:chOff x="5806425" y="3485447"/>
            <a:chExt cx="3322966" cy="333680"/>
          </a:xfrm>
        </p:grpSpPr>
        <p:sp>
          <p:nvSpPr>
            <p:cNvPr id="28" name="TextBox 27"/>
            <p:cNvSpPr txBox="1"/>
            <p:nvPr/>
          </p:nvSpPr>
          <p:spPr>
            <a:xfrm>
              <a:off x="6139165" y="3485447"/>
              <a:ext cx="2990226" cy="333680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Expiration  date of questionnaire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28" idx="1"/>
            </p:cNvCxnSpPr>
            <p:nvPr/>
          </p:nvCxnSpPr>
          <p:spPr>
            <a:xfrm flipH="1">
              <a:off x="5806425" y="3652288"/>
              <a:ext cx="332740" cy="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342716" y="3156575"/>
            <a:ext cx="4231332" cy="210215"/>
            <a:chOff x="4733458" y="2953905"/>
            <a:chExt cx="4231332" cy="307777"/>
          </a:xfrm>
        </p:grpSpPr>
        <p:sp>
          <p:nvSpPr>
            <p:cNvPr id="27" name="TextBox 26"/>
            <p:cNvSpPr txBox="1"/>
            <p:nvPr/>
          </p:nvSpPr>
          <p:spPr>
            <a:xfrm>
              <a:off x="5105400" y="2953905"/>
              <a:ext cx="3859390" cy="307777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FF0000"/>
              </a:solidFill>
            </a:ln>
          </p:spPr>
          <p:txBody>
            <a:bodyPr wrap="none" rtlCol="0" anchor="ctr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Questionnaire Type: Application Inventory – CIO”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025" name="Straight Arrow Connector 1024"/>
            <p:cNvCxnSpPr>
              <a:stCxn id="27" idx="1"/>
            </p:cNvCxnSpPr>
            <p:nvPr/>
          </p:nvCxnSpPr>
          <p:spPr>
            <a:xfrm flipH="1">
              <a:off x="4733458" y="3107794"/>
              <a:ext cx="37194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5139119" y="2857267"/>
            <a:ext cx="2092365" cy="191105"/>
            <a:chOff x="6472065" y="2686337"/>
            <a:chExt cx="2092365" cy="191105"/>
          </a:xfrm>
        </p:grpSpPr>
        <p:sp>
          <p:nvSpPr>
            <p:cNvPr id="26" name="TextBox 25"/>
            <p:cNvSpPr txBox="1"/>
            <p:nvPr/>
          </p:nvSpPr>
          <p:spPr>
            <a:xfrm>
              <a:off x="7009645" y="2686337"/>
              <a:ext cx="1554785" cy="191105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FF0000"/>
              </a:solidFill>
            </a:ln>
          </p:spPr>
          <p:txBody>
            <a:bodyPr wrap="none" rtlCol="0" anchor="ctr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Your Agency Name</a:t>
              </a:r>
              <a:endParaRPr lang="en-US" sz="1400" dirty="0"/>
            </a:p>
          </p:txBody>
        </p:sp>
        <p:cxnSp>
          <p:nvCxnSpPr>
            <p:cNvPr id="1028" name="Straight Arrow Connector 1027"/>
            <p:cNvCxnSpPr/>
            <p:nvPr/>
          </p:nvCxnSpPr>
          <p:spPr>
            <a:xfrm flipH="1">
              <a:off x="6472065" y="2781890"/>
              <a:ext cx="537580" cy="857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088881" y="2209800"/>
            <a:ext cx="4107988" cy="307777"/>
            <a:chOff x="4325438" y="1528080"/>
            <a:chExt cx="4107988" cy="307777"/>
          </a:xfrm>
        </p:grpSpPr>
        <p:sp>
          <p:nvSpPr>
            <p:cNvPr id="20" name="TextBox 19"/>
            <p:cNvSpPr txBox="1"/>
            <p:nvPr/>
          </p:nvSpPr>
          <p:spPr>
            <a:xfrm>
              <a:off x="4647903" y="1528080"/>
              <a:ext cx="3785523" cy="307777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State </a:t>
              </a:r>
              <a:r>
                <a:rPr lang="en-US" sz="1400" dirty="0">
                  <a:solidFill>
                    <a:srgbClr val="FF0000"/>
                  </a:solidFill>
                </a:rPr>
                <a:t>Technology Annual Report Registry (STARR) </a:t>
              </a:r>
              <a:endParaRPr lang="en-US" sz="1400" dirty="0"/>
            </a:p>
          </p:txBody>
        </p:sp>
        <p:cxnSp>
          <p:nvCxnSpPr>
            <p:cNvPr id="1032" name="Straight Arrow Connector 1031"/>
            <p:cNvCxnSpPr/>
            <p:nvPr/>
          </p:nvCxnSpPr>
          <p:spPr>
            <a:xfrm flipH="1">
              <a:off x="4325438" y="1658222"/>
              <a:ext cx="322465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/>
          <p:cNvSpPr/>
          <p:nvPr/>
        </p:nvSpPr>
        <p:spPr>
          <a:xfrm>
            <a:off x="685800" y="4419600"/>
            <a:ext cx="7467599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6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8" y="1660632"/>
            <a:ext cx="7239000" cy="464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</a:rPr>
              <a:t>Application Inventory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8882" y="3194313"/>
            <a:ext cx="2025939" cy="523220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r>
              <a:rPr lang="en-US" sz="1400" dirty="0" smtClean="0"/>
              <a:t>The questionnaire </a:t>
            </a:r>
            <a:br>
              <a:rPr lang="en-US" sz="1400" dirty="0" smtClean="0"/>
            </a:br>
            <a:r>
              <a:rPr lang="en-US" sz="1400" dirty="0" smtClean="0"/>
              <a:t>opens in the Profile view </a:t>
            </a:r>
            <a:endParaRPr lang="en-US" sz="1400" dirty="0"/>
          </a:p>
        </p:txBody>
      </p:sp>
      <p:cxnSp>
        <p:nvCxnSpPr>
          <p:cNvPr id="8" name="Straight Arrow Connector 7"/>
          <p:cNvCxnSpPr>
            <a:stCxn id="5" idx="2"/>
          </p:cNvCxnSpPr>
          <p:nvPr/>
        </p:nvCxnSpPr>
        <p:spPr>
          <a:xfrm>
            <a:off x="2071852" y="3717533"/>
            <a:ext cx="147605" cy="6387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58882" y="5638800"/>
            <a:ext cx="4275118" cy="523220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Select the “Applications” tab to display all applications that have been loaded into the system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828800" y="5216325"/>
            <a:ext cx="990601" cy="4224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64200" y="3409756"/>
            <a:ext cx="2845010" cy="307777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Basic fields are shown on this screen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124200" y="3717533"/>
            <a:ext cx="1600200" cy="13878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724400" y="3717533"/>
            <a:ext cx="1447800" cy="12774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693289" y="3717533"/>
            <a:ext cx="1031111" cy="16617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964558" y="4911525"/>
            <a:ext cx="864242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87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18" y="1494900"/>
            <a:ext cx="7315200" cy="465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33072" y="2026603"/>
            <a:ext cx="3657600" cy="432414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The filter boxes provides you with the ability to filter your application summary list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227" y="412040"/>
            <a:ext cx="8382000" cy="810491"/>
          </a:xfrm>
        </p:spPr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</a:rPr>
              <a:t>Application Inventory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286000" y="2459017"/>
            <a:ext cx="2875874" cy="5127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953000" y="49911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2"/>
          </p:cNvCxnSpPr>
          <p:nvPr/>
        </p:nvCxnSpPr>
        <p:spPr>
          <a:xfrm flipH="1">
            <a:off x="4572001" y="2459017"/>
            <a:ext cx="589871" cy="5127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</p:cNvCxnSpPr>
          <p:nvPr/>
        </p:nvCxnSpPr>
        <p:spPr>
          <a:xfrm>
            <a:off x="5161872" y="2459017"/>
            <a:ext cx="705528" cy="5127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5" idx="2"/>
          </p:cNvCxnSpPr>
          <p:nvPr/>
        </p:nvCxnSpPr>
        <p:spPr>
          <a:xfrm flipH="1">
            <a:off x="3429000" y="2459017"/>
            <a:ext cx="1732872" cy="5127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752600" y="3074142"/>
            <a:ext cx="6096000" cy="415636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00523" y="2636219"/>
            <a:ext cx="692727" cy="3148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3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MS_Executive_Presentation_v.5_061512nv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C68243C10BC849A80E41F4C8ED6479" ma:contentTypeVersion="1" ma:contentTypeDescription="Create a new document." ma:contentTypeScope="" ma:versionID="f43b4ac3427a56451ee4ee6d31efac23">
  <xsd:schema xmlns:xsd="http://www.w3.org/2001/XMLSchema" xmlns:p="http://schemas.microsoft.com/office/2006/metadata/properties" xmlns:ns2="5e4dbda9-7788-4995-813d-c92e416d68f0" targetNamespace="http://schemas.microsoft.com/office/2006/metadata/properties" ma:root="true" ma:fieldsID="02256cd9e1b564240a1b8278b34d13e2" ns2:_="">
    <xsd:import namespace="5e4dbda9-7788-4995-813d-c92e416d68f0"/>
    <xsd:element name="properties">
      <xsd:complexType>
        <xsd:sequence>
          <xsd:element name="documentManagement">
            <xsd:complexType>
              <xsd:all>
                <xsd:element ref="ns2:Detail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5e4dbda9-7788-4995-813d-c92e416d68f0" elementFormDefault="qualified">
    <xsd:import namespace="http://schemas.microsoft.com/office/2006/documentManagement/types"/>
    <xsd:element name="Details" ma:index="8" nillable="true" ma:displayName="Details" ma:description="Details about the Project this Lessons Learned refers to." ma:internalName="Detail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Details xmlns="5e4dbda9-7788-4995-813d-c92e416d68f0">Updated 7.8.13 LNH</Details>
  </documentManagement>
</p:properties>
</file>

<file path=customXml/itemProps1.xml><?xml version="1.0" encoding="utf-8"?>
<ds:datastoreItem xmlns:ds="http://schemas.openxmlformats.org/officeDocument/2006/customXml" ds:itemID="{82A02318-D81D-4388-BE70-9C8AF67F6F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4dbda9-7788-4995-813d-c92e416d68f0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1DA1486-2368-4993-9714-AD72536B21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BB5970-F9F2-4E93-BA94-78EAF9B4C0AA}">
  <ds:schemaRefs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5e4dbda9-7788-4995-813d-c92e416d68f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8809</TotalTime>
  <Words>1218</Words>
  <Application>Microsoft Office PowerPoint</Application>
  <PresentationFormat>On-screen Show (4:3)</PresentationFormat>
  <Paragraphs>223</Paragraphs>
  <Slides>35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GEMS_Executive_Presentation_v.5_061512nv</vt:lpstr>
      <vt:lpstr> State Technology Annual Report Register (STARR)   CIO Training</vt:lpstr>
      <vt:lpstr>Training Agenda</vt:lpstr>
      <vt:lpstr>STARR Roles </vt:lpstr>
      <vt:lpstr>STARR Roles</vt:lpstr>
      <vt:lpstr>STARR Schedule</vt:lpstr>
      <vt:lpstr>STARR Application Inventory</vt:lpstr>
      <vt:lpstr>Sample App Inv CIO Email </vt:lpstr>
      <vt:lpstr>Application Inventory</vt:lpstr>
      <vt:lpstr>Application Inventory</vt:lpstr>
      <vt:lpstr>Application Inventory</vt:lpstr>
      <vt:lpstr>Application Inventory</vt:lpstr>
      <vt:lpstr>Application Inventory</vt:lpstr>
      <vt:lpstr>Application Inventory Costs</vt:lpstr>
      <vt:lpstr>Application Inventory</vt:lpstr>
      <vt:lpstr>Application Inventory Dashboard </vt:lpstr>
      <vt:lpstr>Sample App Inventory Dashboard</vt:lpstr>
      <vt:lpstr>Sample App Inventory Dashboard</vt:lpstr>
      <vt:lpstr>IT Spend Questionnaire</vt:lpstr>
      <vt:lpstr>IT Spend FY14 Enhancements</vt:lpstr>
      <vt:lpstr>IT Spend</vt:lpstr>
      <vt:lpstr>IT Spend </vt:lpstr>
      <vt:lpstr>IT Projects</vt:lpstr>
      <vt:lpstr>IT Projects</vt:lpstr>
      <vt:lpstr>IT Spend Completion</vt:lpstr>
      <vt:lpstr>IT Spend Dashboard</vt:lpstr>
      <vt:lpstr>Sample IT Spend Dashboard</vt:lpstr>
      <vt:lpstr>Secure, Reliable, Sustainable Questionnaire</vt:lpstr>
      <vt:lpstr>SRS Maturity Dashboard</vt:lpstr>
      <vt:lpstr>Sample SRS Dashboard</vt:lpstr>
      <vt:lpstr>STARR Helpful Tips</vt:lpstr>
      <vt:lpstr>Forwarding Questionnaires</vt:lpstr>
      <vt:lpstr>Helpful Tips</vt:lpstr>
      <vt:lpstr>Helpful Tips</vt:lpstr>
      <vt:lpstr>GTA Contact Information</vt:lpstr>
      <vt:lpstr>Questions</vt:lpstr>
    </vt:vector>
  </TitlesOfParts>
  <Company>Georgia Techology Authority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STARR User Group_TS</dc:title>
  <dc:creator>Tometrice.Strickland@gta.ga.gov</dc:creator>
  <cp:lastModifiedBy>Hank Oelze</cp:lastModifiedBy>
  <cp:revision>732</cp:revision>
  <cp:lastPrinted>2013-03-14T13:49:01Z</cp:lastPrinted>
  <dcterms:created xsi:type="dcterms:W3CDTF">2012-11-01T17:38:27Z</dcterms:created>
  <dcterms:modified xsi:type="dcterms:W3CDTF">2014-05-27T16:34:38Z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0x010100D0C68243C10BC849A80E41F4C8ED6479</vt:lpwstr>
  </property>
</Properties>
</file>