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517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6" r:id="rId22"/>
    <p:sldId id="537" r:id="rId23"/>
    <p:sldId id="527" r:id="rId24"/>
    <p:sldId id="538" r:id="rId25"/>
    <p:sldId id="539" r:id="rId26"/>
    <p:sldId id="540" r:id="rId27"/>
    <p:sldId id="541" r:id="rId28"/>
    <p:sldId id="542" r:id="rId29"/>
    <p:sldId id="543" r:id="rId30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k Oelze" initials="H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0000"/>
    <a:srgbClr val="FF66FF"/>
    <a:srgbClr val="666699"/>
    <a:srgbClr val="FF3300"/>
    <a:srgbClr val="FF99FF"/>
    <a:srgbClr val="FFFF00"/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455" autoAdjust="0"/>
  </p:normalViewPr>
  <p:slideViewPr>
    <p:cSldViewPr>
      <p:cViewPr>
        <p:scale>
          <a:sx n="100" d="100"/>
          <a:sy n="100" d="100"/>
        </p:scale>
        <p:origin x="-516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B41EA-271A-4462-BF3A-F0C74B90DB74}" type="datetimeFigureOut">
              <a:rPr lang="en-US" smtClean="0"/>
              <a:t>5/27/2014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0563"/>
            <a:ext cx="4613275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C0F79-4182-458C-91D8-50EE3C6E6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7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C0F79-4182-458C-91D8-50EE3C6E6A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C0F79-4182-458C-91D8-50EE3C6E6A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1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C0F79-4182-458C-91D8-50EE3C6E6A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1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C0F79-4182-458C-91D8-50EE3C6E6A9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4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6BB9-EA76-4437-AA0F-19473F3D18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1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B13A-8BA4-4666-BD7F-92F873CE62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3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EAA4-BA7E-4092-891F-079D4E6609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8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6121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53E8-86E2-4CBB-874A-BEE738E898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9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4C34-463E-468E-BCE6-05421A8D56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6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03BD-10D8-449D-A3A3-3A7675D8B9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5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2CE3-94A9-4221-87B7-257FB20360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6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F791-DFAF-4F2B-A9C5-C4CABDBCDE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3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8990-64C2-4958-AADE-1ED024D9B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5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95C9-5B93-4BC6-864D-142F88EC83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0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F72B-29B6-49F0-94B7-0614761200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8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F6859-95A2-4529-B2D1-BC701A3333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0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915400" cy="3124200"/>
          </a:xfrm>
        </p:spPr>
        <p:txBody>
          <a:bodyPr/>
          <a:lstStyle/>
          <a:p>
            <a:pPr lvl="2"/>
            <a:r>
              <a:rPr lang="en-US" sz="4000" u="sng" dirty="0" smtClean="0">
                <a:latin typeface="Georgia" panose="02040502050405020303" pitchFamily="18" charset="0"/>
              </a:rPr>
              <a:t/>
            </a:r>
            <a:br>
              <a:rPr lang="en-US" sz="4000" u="sng" dirty="0" smtClean="0">
                <a:latin typeface="Georgia" panose="02040502050405020303" pitchFamily="18" charset="0"/>
              </a:rPr>
            </a:br>
            <a:r>
              <a:rPr lang="en-US" sz="4000" u="sng" dirty="0" smtClean="0">
                <a:latin typeface="Georgia" panose="02040502050405020303" pitchFamily="18" charset="0"/>
              </a:rPr>
              <a:t>S</a:t>
            </a:r>
            <a:r>
              <a:rPr lang="en-US" sz="4000" dirty="0" smtClean="0">
                <a:latin typeface="Georgia" panose="02040502050405020303" pitchFamily="18" charset="0"/>
              </a:rPr>
              <a:t>tate </a:t>
            </a:r>
            <a:r>
              <a:rPr lang="en-US" sz="4000" u="sng" dirty="0">
                <a:latin typeface="Georgia" panose="02040502050405020303" pitchFamily="18" charset="0"/>
              </a:rPr>
              <a:t>T</a:t>
            </a:r>
            <a:r>
              <a:rPr lang="en-US" sz="4000" dirty="0">
                <a:latin typeface="Georgia" panose="02040502050405020303" pitchFamily="18" charset="0"/>
              </a:rPr>
              <a:t>echnology </a:t>
            </a:r>
            <a:r>
              <a:rPr lang="en-US" sz="4000" u="sng" dirty="0">
                <a:latin typeface="Georgia" panose="02040502050405020303" pitchFamily="18" charset="0"/>
              </a:rPr>
              <a:t>A</a:t>
            </a:r>
            <a:r>
              <a:rPr lang="en-US" sz="4000" dirty="0">
                <a:latin typeface="Georgia" panose="02040502050405020303" pitchFamily="18" charset="0"/>
              </a:rPr>
              <a:t>nnual </a:t>
            </a:r>
            <a:r>
              <a:rPr lang="en-US" sz="4000" u="sng" dirty="0">
                <a:latin typeface="Georgia" panose="02040502050405020303" pitchFamily="18" charset="0"/>
              </a:rPr>
              <a:t>R</a:t>
            </a:r>
            <a:r>
              <a:rPr lang="en-US" sz="4000" dirty="0">
                <a:latin typeface="Georgia" panose="02040502050405020303" pitchFamily="18" charset="0"/>
              </a:rPr>
              <a:t>eport </a:t>
            </a:r>
            <a:r>
              <a:rPr lang="en-US" sz="4000" u="sng" dirty="0" smtClean="0">
                <a:latin typeface="Georgia" panose="02040502050405020303" pitchFamily="18" charset="0"/>
              </a:rPr>
              <a:t>R</a:t>
            </a:r>
            <a:r>
              <a:rPr lang="en-US" sz="4000" dirty="0" smtClean="0">
                <a:latin typeface="Georgia" panose="02040502050405020303" pitchFamily="18" charset="0"/>
              </a:rPr>
              <a:t>egister (STARR)</a:t>
            </a:r>
            <a:br>
              <a:rPr lang="en-US" sz="4000" dirty="0" smtClean="0">
                <a:latin typeface="Georgia" panose="02040502050405020303" pitchFamily="18" charset="0"/>
              </a:rPr>
            </a:br>
            <a:r>
              <a:rPr lang="en-US" sz="4000" dirty="0" smtClean="0">
                <a:latin typeface="Georgia" panose="02040502050405020303" pitchFamily="18" charset="0"/>
              </a:rPr>
              <a:t> </a:t>
            </a:r>
            <a:br>
              <a:rPr lang="en-US" sz="4000" dirty="0" smtClean="0">
                <a:latin typeface="Georgia" panose="02040502050405020303" pitchFamily="18" charset="0"/>
              </a:rPr>
            </a:br>
            <a:r>
              <a:rPr lang="en-US" sz="4000" dirty="0" smtClean="0">
                <a:latin typeface="Georgia" panose="02040502050405020303" pitchFamily="18" charset="0"/>
              </a:rPr>
              <a:t>SAISO Training</a:t>
            </a:r>
            <a:endParaRPr lang="en-US" sz="4000" i="1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56BB9-EA76-4437-AA0F-19473F3D1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11" y="438660"/>
            <a:ext cx="7772400" cy="7318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Security Dashboard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IT </a:t>
            </a:r>
            <a:r>
              <a:rPr lang="en-US" sz="2400" dirty="0">
                <a:latin typeface="Georgia" panose="02040502050405020303" pitchFamily="18" charset="0"/>
              </a:rPr>
              <a:t>Security Dashboard </a:t>
            </a:r>
            <a:r>
              <a:rPr lang="en-US" sz="2400" dirty="0" smtClean="0">
                <a:latin typeface="Georgia" panose="02040502050405020303" pitchFamily="18" charset="0"/>
              </a:rPr>
              <a:t>reports Agency’s: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Security Awareness </a:t>
            </a:r>
            <a:r>
              <a:rPr lang="en-US" sz="2400" dirty="0" smtClean="0">
                <a:latin typeface="Georgia" panose="02040502050405020303" pitchFamily="18" charset="0"/>
              </a:rPr>
              <a:t>Training</a:t>
            </a:r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Security Awareness Training for agency staff (Staff and Contractors)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Record keeping for Security Awareness Training</a:t>
            </a:r>
          </a:p>
          <a:p>
            <a:r>
              <a:rPr lang="en-US" sz="2400" dirty="0">
                <a:latin typeface="Georgia" panose="02040502050405020303" pitchFamily="18" charset="0"/>
              </a:rPr>
              <a:t>Security </a:t>
            </a:r>
            <a:r>
              <a:rPr lang="en-US" sz="2400" dirty="0" smtClean="0">
                <a:latin typeface="Georgia" panose="02040502050405020303" pitchFamily="18" charset="0"/>
              </a:rPr>
              <a:t>Governance</a:t>
            </a:r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Confirmation of a formal documented security program as required by Enterprise Information Security Infrastructure Standard (SS-08-005.01)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Agency's information security governance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6096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Security Dashboard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8" y="1905000"/>
            <a:ext cx="7841345" cy="392212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1931307"/>
            <a:ext cx="533400" cy="20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09" y="914400"/>
            <a:ext cx="8686800" cy="4659478"/>
          </a:xfrm>
        </p:spPr>
        <p:txBody>
          <a:bodyPr/>
          <a:lstStyle/>
          <a:p>
            <a:pPr algn="ctr"/>
            <a:r>
              <a:rPr lang="en-US" sz="4000" dirty="0" smtClean="0">
                <a:latin typeface="Georgia" panose="02040502050405020303" pitchFamily="18" charset="0"/>
              </a:rPr>
              <a:t>System Security Questionnaire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222" y="4281100"/>
            <a:ext cx="7049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assessment for the State Technology Annual Report Registry (STARR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</a:t>
            </a:r>
            <a:r>
              <a:rPr lang="en-US" dirty="0">
                <a:solidFill>
                  <a:schemeClr val="bg1"/>
                </a:solidFill>
              </a:rPr>
              <a:t>been submitted. You may now close this browser window.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3657600"/>
            <a:ext cx="0" cy="623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4" y="1676400"/>
            <a:ext cx="8150873" cy="449580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8" y="715962"/>
            <a:ext cx="6887302" cy="5032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System Security Email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1437" y="5334000"/>
            <a:ext cx="1577833" cy="646331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Click on Link to launch your specific questionnaire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096000" y="5068669"/>
            <a:ext cx="705437" cy="560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419600" y="3714085"/>
            <a:ext cx="3120732" cy="210215"/>
            <a:chOff x="5806425" y="3485447"/>
            <a:chExt cx="3322966" cy="333680"/>
          </a:xfrm>
        </p:grpSpPr>
        <p:sp>
          <p:nvSpPr>
            <p:cNvPr id="28" name="TextBox 27"/>
            <p:cNvSpPr txBox="1"/>
            <p:nvPr/>
          </p:nvSpPr>
          <p:spPr>
            <a:xfrm>
              <a:off x="6139165" y="3485447"/>
              <a:ext cx="2990226" cy="33368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Expiration  date of questionnaire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28" idx="1"/>
            </p:cNvCxnSpPr>
            <p:nvPr/>
          </p:nvCxnSpPr>
          <p:spPr>
            <a:xfrm flipH="1">
              <a:off x="5806425" y="3652288"/>
              <a:ext cx="33274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665461" y="3028347"/>
            <a:ext cx="4134767" cy="307777"/>
            <a:chOff x="4733458" y="2882484"/>
            <a:chExt cx="4134767" cy="450618"/>
          </a:xfrm>
        </p:grpSpPr>
        <p:sp>
          <p:nvSpPr>
            <p:cNvPr id="27" name="TextBox 26"/>
            <p:cNvSpPr txBox="1"/>
            <p:nvPr/>
          </p:nvSpPr>
          <p:spPr>
            <a:xfrm>
              <a:off x="5105400" y="2882484"/>
              <a:ext cx="3762825" cy="450618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Questionnaire Type: “Systems Security – SAISO”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25" name="Straight Arrow Connector 1024"/>
            <p:cNvCxnSpPr>
              <a:stCxn id="27" idx="1"/>
            </p:cNvCxnSpPr>
            <p:nvPr/>
          </p:nvCxnSpPr>
          <p:spPr>
            <a:xfrm flipH="1">
              <a:off x="4733458" y="3107794"/>
              <a:ext cx="37194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114800" y="2743200"/>
            <a:ext cx="2092365" cy="191105"/>
            <a:chOff x="6472065" y="2686337"/>
            <a:chExt cx="2092365" cy="191105"/>
          </a:xfrm>
        </p:grpSpPr>
        <p:sp>
          <p:nvSpPr>
            <p:cNvPr id="26" name="TextBox 25"/>
            <p:cNvSpPr txBox="1"/>
            <p:nvPr/>
          </p:nvSpPr>
          <p:spPr>
            <a:xfrm>
              <a:off x="7009645" y="2686337"/>
              <a:ext cx="1554785" cy="191105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Your Agency Name</a:t>
              </a:r>
              <a:endParaRPr lang="en-US" sz="1400" dirty="0"/>
            </a:p>
          </p:txBody>
        </p:sp>
        <p:cxnSp>
          <p:nvCxnSpPr>
            <p:cNvPr id="1028" name="Straight Arrow Connector 1027"/>
            <p:cNvCxnSpPr/>
            <p:nvPr/>
          </p:nvCxnSpPr>
          <p:spPr>
            <a:xfrm flipH="1">
              <a:off x="6472065" y="2781890"/>
              <a:ext cx="537580" cy="85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676400" y="2057400"/>
            <a:ext cx="4107988" cy="381000"/>
            <a:chOff x="4325438" y="1528080"/>
            <a:chExt cx="4107988" cy="307777"/>
          </a:xfrm>
        </p:grpSpPr>
        <p:sp>
          <p:nvSpPr>
            <p:cNvPr id="20" name="TextBox 19"/>
            <p:cNvSpPr txBox="1"/>
            <p:nvPr/>
          </p:nvSpPr>
          <p:spPr>
            <a:xfrm>
              <a:off x="4647903" y="1528080"/>
              <a:ext cx="3785523" cy="307777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State </a:t>
              </a:r>
              <a:r>
                <a:rPr lang="en-US" sz="1400" dirty="0">
                  <a:solidFill>
                    <a:srgbClr val="FF0000"/>
                  </a:solidFill>
                </a:rPr>
                <a:t>Technology Annual Report Registry (STARR) </a:t>
              </a:r>
              <a:endParaRPr lang="en-US" sz="1400" dirty="0"/>
            </a:p>
          </p:txBody>
        </p:sp>
        <p:cxnSp>
          <p:nvCxnSpPr>
            <p:cNvPr id="1032" name="Straight Arrow Connector 1031"/>
            <p:cNvCxnSpPr/>
            <p:nvPr/>
          </p:nvCxnSpPr>
          <p:spPr>
            <a:xfrm flipH="1">
              <a:off x="4325438" y="1658222"/>
              <a:ext cx="3224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304801" y="4724400"/>
            <a:ext cx="659750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1" y="1752600"/>
            <a:ext cx="7593958" cy="455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67" y="3048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Systems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882" y="3029077"/>
            <a:ext cx="2025939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400" dirty="0" smtClean="0"/>
              <a:t>The questionnaire </a:t>
            </a:r>
            <a:br>
              <a:rPr lang="en-US" sz="1400" dirty="0" smtClean="0"/>
            </a:br>
            <a:r>
              <a:rPr lang="en-US" sz="1400" dirty="0" smtClean="0"/>
              <a:t>opens in the Profile view 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2071852" y="3552297"/>
            <a:ext cx="73802" cy="478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64200" y="3409756"/>
            <a:ext cx="2845010" cy="30777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Basic fields are shown on this screen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84821" y="3717533"/>
            <a:ext cx="1639579" cy="10068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3717533"/>
            <a:ext cx="1447800" cy="10068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96441" y="3717533"/>
            <a:ext cx="1527960" cy="1346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38200" y="4540705"/>
            <a:ext cx="86424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453117" y="5597935"/>
            <a:ext cx="34237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19385" y="5410200"/>
            <a:ext cx="2633732" cy="393104"/>
          </a:xfrm>
          <a:prstGeom prst="rect">
            <a:avLst/>
          </a:prstGeom>
          <a:solidFill>
            <a:srgbClr val="CCFF33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Click on “Edit” button to update information including the FY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82682" y="5299275"/>
            <a:ext cx="3284518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the “Systems” tab to display all systems that have been loaded into STARR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endCxn id="25" idx="3"/>
          </p:cNvCxnSpPr>
          <p:nvPr/>
        </p:nvCxnSpPr>
        <p:spPr>
          <a:xfrm flipH="1" flipV="1">
            <a:off x="1702442" y="4693105"/>
            <a:ext cx="735958" cy="6061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1752600"/>
            <a:ext cx="7620001" cy="2438400"/>
            <a:chOff x="762000" y="1752600"/>
            <a:chExt cx="7620001" cy="24384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752600"/>
              <a:ext cx="7620001" cy="24384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62000" y="2733124"/>
              <a:ext cx="914400" cy="314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33072" y="1981200"/>
            <a:ext cx="3657600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filter boxes provides you with the ability to filter your systems summary list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7" y="412040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Systems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286000" y="2504420"/>
            <a:ext cx="2875872" cy="467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</p:cNvCxnSpPr>
          <p:nvPr/>
        </p:nvCxnSpPr>
        <p:spPr>
          <a:xfrm flipH="1">
            <a:off x="4572002" y="2504420"/>
            <a:ext cx="589870" cy="467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5161872" y="2504420"/>
            <a:ext cx="705528" cy="467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3429000" y="2504420"/>
            <a:ext cx="1732872" cy="467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752600" y="3074142"/>
            <a:ext cx="6172200" cy="415636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1" y="1546426"/>
            <a:ext cx="7655459" cy="264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7" y="400751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Systems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2057400"/>
            <a:ext cx="2743200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Add new </a:t>
            </a:r>
            <a:r>
              <a:rPr lang="en-US" sz="1400" dirty="0"/>
              <a:t>S</a:t>
            </a:r>
            <a:r>
              <a:rPr lang="en-US" sz="1400" dirty="0" smtClean="0"/>
              <a:t>ystems by clicking</a:t>
            </a:r>
            <a:br>
              <a:rPr lang="en-US" sz="1400" dirty="0" smtClean="0"/>
            </a:br>
            <a:r>
              <a:rPr lang="en-US" sz="1400" dirty="0" smtClean="0"/>
              <a:t>on “add systems” link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6781800" y="2319010"/>
            <a:ext cx="914400" cy="261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25993" y="3319790"/>
            <a:ext cx="3276600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Click on the Magnifying Glass to select the system to update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02593" y="3581400"/>
            <a:ext cx="14460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3904585"/>
            <a:ext cx="3105150" cy="210215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Select drop-down to view more </a:t>
            </a:r>
            <a:r>
              <a:rPr lang="en-US" sz="1400" dirty="0" smtClean="0"/>
              <a:t>records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15" idx="1"/>
          </p:cNvCxnSpPr>
          <p:nvPr/>
        </p:nvCxnSpPr>
        <p:spPr>
          <a:xfrm flipH="1">
            <a:off x="2971800" y="4009693"/>
            <a:ext cx="838200" cy="8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" y="1447801"/>
            <a:ext cx="733615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16" y="412044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Systems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53830" y="1787935"/>
            <a:ext cx="34237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71600" y="5072620"/>
            <a:ext cx="76200" cy="26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20098" y="1600200"/>
            <a:ext cx="2633732" cy="393104"/>
          </a:xfrm>
          <a:prstGeom prst="rect">
            <a:avLst/>
          </a:prstGeom>
          <a:solidFill>
            <a:srgbClr val="CCFF33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Click on “Edit” button to update information including the FY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800710" y="2362200"/>
            <a:ext cx="1363308" cy="19461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87149" y="2209800"/>
            <a:ext cx="2133600" cy="523221"/>
            <a:chOff x="3276600" y="3125802"/>
            <a:chExt cx="2133600" cy="523221"/>
          </a:xfrm>
        </p:grpSpPr>
        <p:sp>
          <p:nvSpPr>
            <p:cNvPr id="17" name="TextBox 16"/>
            <p:cNvSpPr txBox="1"/>
            <p:nvPr/>
          </p:nvSpPr>
          <p:spPr>
            <a:xfrm>
              <a:off x="3581400" y="3125802"/>
              <a:ext cx="1828800" cy="523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This field MUST be changed to 2014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3276600" y="3401364"/>
              <a:ext cx="29374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03922" y="2057400"/>
            <a:ext cx="896788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20104" y="5715000"/>
            <a:ext cx="1316182" cy="254361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Save your Edits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7136286" y="5842181"/>
            <a:ext cx="483714" cy="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6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0" y="1524000"/>
            <a:ext cx="7124681" cy="466344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7" y="400751"/>
            <a:ext cx="8382000" cy="810491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Systems Inventory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>
            <a:stCxn id="16" idx="3"/>
          </p:cNvCxnSpPr>
          <p:nvPr/>
        </p:nvCxnSpPr>
        <p:spPr>
          <a:xfrm flipV="1">
            <a:off x="6248400" y="2036326"/>
            <a:ext cx="609600" cy="16180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1" y="2850197"/>
            <a:ext cx="3047999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Click on the “Back to all” link to review and update all of the </a:t>
            </a:r>
            <a:r>
              <a:rPr lang="en-US" sz="1400" dirty="0"/>
              <a:t>S</a:t>
            </a:r>
            <a:r>
              <a:rPr lang="en-US" sz="1400" dirty="0" smtClean="0"/>
              <a:t>ystems.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438401" y="3111807"/>
            <a:ext cx="381000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1828800"/>
            <a:ext cx="3124200" cy="738664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Once </a:t>
            </a:r>
            <a:r>
              <a:rPr lang="en-US" sz="1400" b="1" u="sng" dirty="0" smtClean="0"/>
              <a:t>ALL Systems</a:t>
            </a:r>
            <a:r>
              <a:rPr lang="en-US" sz="1400" b="1" dirty="0" smtClean="0"/>
              <a:t> </a:t>
            </a:r>
            <a:r>
              <a:rPr lang="en-US" sz="1400" dirty="0" smtClean="0"/>
              <a:t>are updated &amp; saved, click on the “I’m Finished” button to complete the questionnaire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6858000" y="1844040"/>
            <a:ext cx="1143000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20828" y="2987059"/>
            <a:ext cx="503802" cy="234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11" y="438660"/>
            <a:ext cx="7772400" cy="7318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Systems Security Dashboard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Georgia" panose="02040502050405020303" pitchFamily="18" charset="0"/>
              </a:rPr>
              <a:t>The Systems Security Graph compiles a summary view of the Agency’s System Inventory Data  segmented by: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System Security Risks </a:t>
            </a:r>
          </a:p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Risk Score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Systems Categorization</a:t>
            </a:r>
          </a:p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Confidentiality</a:t>
            </a:r>
          </a:p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Integrity</a:t>
            </a:r>
          </a:p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Availability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Security Plan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FISMA Independent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Business Owner Approval</a:t>
            </a:r>
          </a:p>
          <a:p>
            <a:r>
              <a:rPr lang="en-US" sz="2200" dirty="0" smtClean="0">
                <a:latin typeface="Georgia" panose="02040502050405020303" pitchFamily="18" charset="0"/>
              </a:rPr>
              <a:t>Disaster Recovery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0265"/>
            <a:ext cx="7772400" cy="762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Training Agenda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20000" cy="50292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800" dirty="0" smtClean="0">
                <a:latin typeface="Georgia" panose="02040502050405020303" pitchFamily="18" charset="0"/>
                <a:ea typeface="+mj-ea"/>
                <a:cs typeface="+mj-cs"/>
              </a:rPr>
              <a:t>STARR Overview Training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STARR Roles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STARR Data Collection Timeline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</a:rPr>
              <a:t>STARR Role </a:t>
            </a:r>
            <a:r>
              <a:rPr lang="en-US" sz="2400" dirty="0">
                <a:latin typeface="Georgia" panose="02040502050405020303" pitchFamily="18" charset="0"/>
              </a:rPr>
              <a:t>Based </a:t>
            </a:r>
            <a:r>
              <a:rPr lang="en-US" sz="2400" dirty="0" smtClean="0">
                <a:latin typeface="Georgia" panose="02040502050405020303" pitchFamily="18" charset="0"/>
              </a:rPr>
              <a:t>Training (SAISO)  </a:t>
            </a:r>
          </a:p>
          <a:p>
            <a:pPr marL="1257300" lvl="2" indent="-457200">
              <a:spcBef>
                <a:spcPct val="0"/>
              </a:spcBef>
            </a:pPr>
            <a:r>
              <a:rPr lang="en-US" sz="2000" dirty="0" smtClean="0">
                <a:latin typeface="Georgia" panose="02040502050405020303" pitchFamily="18" charset="0"/>
              </a:rPr>
              <a:t>Security Questionnaire</a:t>
            </a:r>
          </a:p>
          <a:p>
            <a:pPr marL="1257300" lvl="2" indent="-457200">
              <a:spcBef>
                <a:spcPct val="0"/>
              </a:spcBef>
            </a:pPr>
            <a:r>
              <a:rPr lang="en-US" sz="2000" dirty="0" smtClean="0">
                <a:latin typeface="Georgia" panose="02040502050405020303" pitchFamily="18" charset="0"/>
              </a:rPr>
              <a:t>Systems Security Questionnaire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Helpful Tips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When to Contact Agency Super User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dirty="0" smtClean="0">
                <a:latin typeface="Georgia" panose="02040502050405020303" pitchFamily="18" charset="0"/>
                <a:ea typeface="+mj-ea"/>
                <a:cs typeface="+mj-cs"/>
              </a:rPr>
              <a:t>Questions</a:t>
            </a:r>
            <a:endParaRPr lang="en-US" sz="2400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9763"/>
            <a:ext cx="7467600" cy="2281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6096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System Security Dashboard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981200"/>
            <a:ext cx="8382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315200" cy="2057400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STARR Helpful Tips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47" y="252060"/>
            <a:ext cx="7772400" cy="114300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Forwarding 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You can </a:t>
            </a:r>
            <a:r>
              <a:rPr lang="en-US" sz="2400" dirty="0">
                <a:latin typeface="Georgia" panose="02040502050405020303" pitchFamily="18" charset="0"/>
              </a:rPr>
              <a:t>forward a questionnaire to another responsible party prior to </a:t>
            </a:r>
            <a:r>
              <a:rPr lang="en-US" sz="2400" dirty="0" smtClean="0">
                <a:latin typeface="Georgia" panose="02040502050405020303" pitchFamily="18" charset="0"/>
              </a:rPr>
              <a:t>your final </a:t>
            </a:r>
            <a:r>
              <a:rPr lang="en-US" sz="2400" dirty="0">
                <a:latin typeface="Georgia" panose="02040502050405020303" pitchFamily="18" charset="0"/>
              </a:rPr>
              <a:t>submission; once a questionnaire is </a:t>
            </a:r>
            <a:r>
              <a:rPr lang="en-US" sz="2400" dirty="0" smtClean="0">
                <a:latin typeface="Georgia" panose="02040502050405020303" pitchFamily="18" charset="0"/>
              </a:rPr>
              <a:t>submitted the </a:t>
            </a:r>
            <a:r>
              <a:rPr lang="en-US" sz="2400" dirty="0">
                <a:latin typeface="Georgia" panose="02040502050405020303" pitchFamily="18" charset="0"/>
              </a:rPr>
              <a:t>questionnaire cannot be </a:t>
            </a:r>
            <a:r>
              <a:rPr lang="en-US" sz="2400" dirty="0" smtClean="0">
                <a:latin typeface="Georgia" panose="02040502050405020303" pitchFamily="18" charset="0"/>
              </a:rPr>
              <a:t>re-launched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If a questionnaire is forwarded to another party, </a:t>
            </a:r>
            <a:r>
              <a:rPr lang="en-US" sz="2400" u="sng" dirty="0" smtClean="0">
                <a:latin typeface="Georgia" panose="02040502050405020303" pitchFamily="18" charset="0"/>
              </a:rPr>
              <a:t>your identity</a:t>
            </a:r>
            <a:r>
              <a:rPr lang="en-US" sz="2400" dirty="0" smtClean="0">
                <a:latin typeface="Georgia" panose="02040502050405020303" pitchFamily="18" charset="0"/>
              </a:rPr>
              <a:t> (original questionnaire recipient) remains linked to the questionnaire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If a questionnaire has expired, you will not be able to launch the questionnaire; you will need to contact your Agency Super User to </a:t>
            </a:r>
            <a:r>
              <a:rPr lang="en-US" sz="2400" dirty="0">
                <a:latin typeface="Georgia" panose="02040502050405020303" pitchFamily="18" charset="0"/>
              </a:rPr>
              <a:t>request a reissue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6" y="252060"/>
            <a:ext cx="7772400" cy="114300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Helpful </a:t>
            </a:r>
            <a:r>
              <a:rPr lang="en-US" sz="3200" dirty="0" smtClean="0">
                <a:latin typeface="Georgia" panose="02040502050405020303" pitchFamily="18" charset="0"/>
              </a:rPr>
              <a:t>Tips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The </a:t>
            </a:r>
            <a:r>
              <a:rPr lang="en-US" sz="2400" dirty="0" smtClean="0">
                <a:latin typeface="Georgia" panose="02040502050405020303" pitchFamily="18" charset="0"/>
              </a:rPr>
              <a:t>STARR tool supports the following Browsers.  </a:t>
            </a:r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Internet Explorer - </a:t>
            </a:r>
            <a:r>
              <a:rPr lang="en-US" sz="2400" dirty="0" smtClean="0">
                <a:latin typeface="Georgia" panose="02040502050405020303" pitchFamily="18" charset="0"/>
              </a:rPr>
              <a:t>7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Internet</a:t>
            </a:r>
            <a:r>
              <a:rPr lang="en-US" sz="2400" dirty="0">
                <a:latin typeface="Georgia" panose="02040502050405020303" pitchFamily="18" charset="0"/>
              </a:rPr>
              <a:t> Explorer </a:t>
            </a:r>
            <a:r>
              <a:rPr lang="en-US" sz="2400" dirty="0" smtClean="0">
                <a:latin typeface="Georgia" panose="02040502050405020303" pitchFamily="18" charset="0"/>
              </a:rPr>
              <a:t>-</a:t>
            </a:r>
            <a:r>
              <a:rPr lang="en-US" sz="2400" dirty="0">
                <a:latin typeface="Georgia" panose="02040502050405020303" pitchFamily="18" charset="0"/>
              </a:rPr>
              <a:t> 8 and 9 </a:t>
            </a:r>
            <a:r>
              <a:rPr lang="en-US" sz="2400" dirty="0" smtClean="0">
                <a:latin typeface="Georgia" panose="02040502050405020303" pitchFamily="18" charset="0"/>
              </a:rPr>
              <a:t>(Preference)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Internet Explorer – 10 (works only </a:t>
            </a:r>
            <a:r>
              <a:rPr lang="en-US" sz="2400" dirty="0">
                <a:latin typeface="Georgia" panose="02040502050405020303" pitchFamily="18" charset="0"/>
              </a:rPr>
              <a:t>in IE9 compatibility </a:t>
            </a:r>
            <a:r>
              <a:rPr lang="en-US" sz="2400" dirty="0" smtClean="0">
                <a:latin typeface="Georgia" panose="02040502050405020303" pitchFamily="18" charset="0"/>
              </a:rPr>
              <a:t>mode, by </a:t>
            </a:r>
            <a:r>
              <a:rPr lang="en-US" sz="2400" dirty="0">
                <a:latin typeface="Georgia" panose="02040502050405020303" pitchFamily="18" charset="0"/>
              </a:rPr>
              <a:t>clicking F12 and choosing </a:t>
            </a:r>
            <a:r>
              <a:rPr lang="en-US" sz="2400" dirty="0" smtClean="0">
                <a:latin typeface="Georgia" panose="02040502050405020303" pitchFamily="18" charset="0"/>
              </a:rPr>
              <a:t>IE9)</a:t>
            </a:r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Firefox</a:t>
            </a:r>
            <a:r>
              <a:rPr lang="en-US" sz="2400" dirty="0">
                <a:latin typeface="Georgia" panose="02040502050405020303" pitchFamily="18" charset="0"/>
              </a:rPr>
              <a:t> - 11 and higher 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Safari</a:t>
            </a:r>
            <a:r>
              <a:rPr lang="en-US" sz="2400" dirty="0">
                <a:latin typeface="Georgia" panose="02040502050405020303" pitchFamily="18" charset="0"/>
              </a:rPr>
              <a:t> - 5 and higher 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Chrome</a:t>
            </a:r>
            <a:r>
              <a:rPr lang="en-US" sz="2400" dirty="0">
                <a:latin typeface="Georgia" panose="02040502050405020303" pitchFamily="18" charset="0"/>
              </a:rPr>
              <a:t> - most recent production version 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6" y="252060"/>
            <a:ext cx="7772400" cy="114300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Helpful </a:t>
            </a:r>
            <a:r>
              <a:rPr lang="en-US" sz="3200" dirty="0" smtClean="0">
                <a:latin typeface="Georgia" panose="02040502050405020303" pitchFamily="18" charset="0"/>
              </a:rPr>
              <a:t>Tips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Make sure you complete your questionnaire prior to the expiration date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Contact your Agency Super User to request a reissue of your questionnaire </a:t>
            </a:r>
            <a:r>
              <a:rPr lang="en-US" sz="2400" dirty="0">
                <a:latin typeface="Georgia" panose="02040502050405020303" pitchFamily="18" charset="0"/>
              </a:rPr>
              <a:t>or to Request Copy of Agency Reports</a:t>
            </a:r>
          </a:p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Make sure your responses are saved prior to leaving your computer for an extended length of time.  In a time-out scenario, your responses will not be saved 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70" y="252060"/>
            <a:ext cx="7690554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  <a:cs typeface="Arial" pitchFamily="34" charset="0"/>
              </a:rPr>
              <a:t>GTA Contact Information</a:t>
            </a:r>
            <a:endParaRPr lang="en-US" sz="32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399"/>
          </a:xfrm>
        </p:spPr>
        <p:txBody>
          <a:bodyPr/>
          <a:lstStyle/>
          <a:p>
            <a:pPr marL="0" indent="0" algn="ctr">
              <a:buNone/>
            </a:pPr>
            <a:endParaRPr lang="en-US" sz="2000" u="sng" dirty="0" smtClean="0">
              <a:solidFill>
                <a:srgbClr val="341FD1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STARR Admin Support (Tier 1):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Tometrice </a:t>
            </a: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Strickland - (404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463-8474</a:t>
            </a:r>
          </a:p>
          <a:p>
            <a:pPr marL="0" indent="0">
              <a:buNone/>
            </a:pPr>
            <a:r>
              <a:rPr lang="en-US" sz="2000" u="sng" dirty="0">
                <a:solidFill>
                  <a:srgbClr val="6666FF"/>
                </a:solidFill>
                <a:latin typeface="Georgia" panose="02040502050405020303" pitchFamily="18" charset="0"/>
                <a:cs typeface="Arial" pitchFamily="34" charset="0"/>
              </a:rPr>
              <a:t>ITReports@gta.ga.gov</a:t>
            </a:r>
          </a:p>
          <a:p>
            <a:pPr marL="0" indent="0">
              <a:buNone/>
            </a:pPr>
            <a:endParaRPr lang="en-US" sz="2000" b="1" dirty="0" smtClean="0"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STARR </a:t>
            </a:r>
            <a:r>
              <a:rPr lang="en-US" sz="2000" dirty="0">
                <a:latin typeface="Georgia" panose="02040502050405020303" pitchFamily="18" charset="0"/>
                <a:cs typeface="Arial" pitchFamily="34" charset="0"/>
              </a:rPr>
              <a:t>Admin </a:t>
            </a: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Support (Tier 2): </a:t>
            </a:r>
            <a:endParaRPr lang="en-US" sz="2000" dirty="0"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Hank </a:t>
            </a:r>
            <a:r>
              <a:rPr lang="en-US" sz="2000" dirty="0">
                <a:latin typeface="Georgia" panose="02040502050405020303" pitchFamily="18" charset="0"/>
                <a:cs typeface="Arial" pitchFamily="34" charset="0"/>
              </a:rPr>
              <a:t>Oelze</a:t>
            </a:r>
            <a:r>
              <a:rPr lang="en-US" sz="2000" dirty="0" smtClean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- </a:t>
            </a:r>
            <a:r>
              <a:rPr lang="en-US" sz="2000" u="sng" dirty="0" smtClean="0">
                <a:solidFill>
                  <a:srgbClr val="6666FF"/>
                </a:solidFill>
                <a:latin typeface="Georgia" panose="02040502050405020303" pitchFamily="18" charset="0"/>
                <a:cs typeface="Arial" pitchFamily="34" charset="0"/>
              </a:rPr>
              <a:t>Hank.Oelze@gta.ga.gov</a:t>
            </a:r>
            <a:r>
              <a:rPr lang="en-US" sz="2000" dirty="0" smtClean="0">
                <a:solidFill>
                  <a:srgbClr val="6666FF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2000" b="1" dirty="0" smtClean="0"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STARR Business Owner:</a:t>
            </a: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  <a:cs typeface="Arial" pitchFamily="34" charset="0"/>
              </a:rPr>
              <a:t>Teresa Reilly – </a:t>
            </a:r>
            <a:r>
              <a:rPr lang="en-US" sz="2000" u="sng" dirty="0" smtClean="0">
                <a:solidFill>
                  <a:srgbClr val="6666FF"/>
                </a:solidFill>
                <a:latin typeface="Georgia" panose="02040502050405020303" pitchFamily="18" charset="0"/>
                <a:cs typeface="Arial" pitchFamily="34" charset="0"/>
              </a:rPr>
              <a:t>Teresa.Reilly@gta.ga.gov </a:t>
            </a:r>
            <a:endParaRPr lang="en-US" sz="2000" u="sng" dirty="0">
              <a:solidFill>
                <a:srgbClr val="6666FF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u="sng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2400" u="sng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u="sng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8931" y="6126137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4130" y="496109"/>
            <a:ext cx="6629400" cy="6295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latin typeface="Georgia" panose="02040502050405020303" pitchFamily="18" charset="0"/>
              </a:rPr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1575-91B7-4AEE-8F3F-487B5050EA3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57" y="1398587"/>
            <a:ext cx="7015267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0980" y="463371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STARR Roles</a:t>
            </a:r>
            <a:br>
              <a:rPr lang="en-US" sz="3200" dirty="0" smtClean="0">
                <a:latin typeface="Georgia" panose="02040502050405020303" pitchFamily="18" charset="0"/>
              </a:rPr>
            </a:b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Agency Super User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agency point of contact for STARR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responsible for the agency profile questionnaire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has the ability to produce reports</a:t>
            </a:r>
          </a:p>
          <a:p>
            <a:pPr mar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Business Owner </a:t>
            </a:r>
            <a:r>
              <a:rPr lang="en-US" sz="2000" b="1" dirty="0">
                <a:latin typeface="Georgia" panose="02040502050405020303" pitchFamily="18" charset="0"/>
              </a:rPr>
              <a:t>(BO)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</a:t>
            </a:r>
            <a:r>
              <a:rPr lang="en-US" sz="2000" dirty="0" smtClean="0">
                <a:latin typeface="Georgia" panose="02040502050405020303" pitchFamily="18" charset="0"/>
              </a:rPr>
              <a:t>questionnaire </a:t>
            </a:r>
            <a:r>
              <a:rPr lang="en-US" sz="2000" dirty="0">
                <a:latin typeface="Georgia" panose="02040502050405020303" pitchFamily="18" charset="0"/>
              </a:rPr>
              <a:t>on Secure, Reliable, and Sustainable Maturity (SRS Maturity)</a:t>
            </a:r>
          </a:p>
          <a:p>
            <a:pPr marL="0" lvl="0" indent="0">
              <a:buNone/>
            </a:pPr>
            <a:endParaRPr lang="en-US" sz="2000" b="1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Business Continuity Planner (BCP</a:t>
            </a:r>
            <a:r>
              <a:rPr lang="en-US" sz="2000" b="1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en-US" sz="2000" dirty="0" smtClean="0">
                <a:latin typeface="Georgia" panose="02040502050405020303" pitchFamily="18" charset="0"/>
              </a:rPr>
              <a:t>answers questionnaire regarding business continuity planning</a:t>
            </a:r>
          </a:p>
          <a:p>
            <a:pPr lvl="1"/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0980" y="294036"/>
            <a:ext cx="7772400" cy="104652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STARR Roles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Senior Agency Information Security Officer (SAISO) 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questionnaires regarding agency IT systems and security</a:t>
            </a:r>
          </a:p>
          <a:p>
            <a:pPr marL="0" lv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Chief </a:t>
            </a:r>
            <a:r>
              <a:rPr lang="en-US" sz="2000" b="1" dirty="0">
                <a:latin typeface="Georgia" panose="02040502050405020303" pitchFamily="18" charset="0"/>
              </a:rPr>
              <a:t>Information Officer (CIO )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 regarding business application inventory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 about agency IT Spend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 on </a:t>
            </a:r>
            <a:r>
              <a:rPr lang="en-US" sz="2000" dirty="0" smtClean="0">
                <a:latin typeface="Georgia" panose="02040502050405020303" pitchFamily="18" charset="0"/>
              </a:rPr>
              <a:t>Agency Maturity </a:t>
            </a:r>
            <a:r>
              <a:rPr lang="en-US" sz="2000" dirty="0">
                <a:latin typeface="Georgia" panose="02040502050405020303" pitchFamily="18" charset="0"/>
              </a:rPr>
              <a:t>(</a:t>
            </a:r>
            <a:r>
              <a:rPr lang="en-US" sz="2000" dirty="0" smtClean="0">
                <a:latin typeface="Georgia" panose="02040502050405020303" pitchFamily="18" charset="0"/>
              </a:rPr>
              <a:t>SRS)</a:t>
            </a:r>
            <a:endParaRPr lang="en-US" sz="20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Chief </a:t>
            </a:r>
            <a:r>
              <a:rPr lang="en-US" sz="2000" b="1" dirty="0">
                <a:latin typeface="Georgia" panose="02040502050405020303" pitchFamily="18" charset="0"/>
              </a:rPr>
              <a:t>Financial Officer (CFO)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answers questionnaire on the agency IT Spend</a:t>
            </a:r>
          </a:p>
          <a:p>
            <a:pPr marL="0" lv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Agency </a:t>
            </a:r>
            <a:r>
              <a:rPr lang="en-US" sz="2000" b="1" dirty="0">
                <a:latin typeface="Georgia" panose="02040502050405020303" pitchFamily="18" charset="0"/>
              </a:rPr>
              <a:t>Head / Commissioner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will receive a questionnaire to validate agency IT information</a:t>
            </a:r>
          </a:p>
          <a:p>
            <a:pPr lvl="1"/>
            <a:endParaRPr lang="en-US" sz="2000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0980" y="294036"/>
            <a:ext cx="7772400" cy="104652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STARR </a:t>
            </a:r>
            <a:r>
              <a:rPr lang="en-US" sz="3200" dirty="0" smtClean="0">
                <a:latin typeface="Georgia" panose="02040502050405020303" pitchFamily="18" charset="0"/>
              </a:rPr>
              <a:t>Schedule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1"/>
            <a:endParaRPr lang="en-US" sz="2000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0" y="1981200"/>
            <a:ext cx="795709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2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4" y="1657350"/>
            <a:ext cx="8150873" cy="4514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8" y="715962"/>
            <a:ext cx="6887302" cy="5032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Security Email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1437" y="5486400"/>
            <a:ext cx="1577833" cy="646331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Click on Link to launch your specific questionnaire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096000" y="5221069"/>
            <a:ext cx="705437" cy="560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042068" y="3581400"/>
            <a:ext cx="3120732" cy="210215"/>
            <a:chOff x="5806425" y="3485447"/>
            <a:chExt cx="3322966" cy="333680"/>
          </a:xfrm>
        </p:grpSpPr>
        <p:sp>
          <p:nvSpPr>
            <p:cNvPr id="28" name="TextBox 27"/>
            <p:cNvSpPr txBox="1"/>
            <p:nvPr/>
          </p:nvSpPr>
          <p:spPr>
            <a:xfrm>
              <a:off x="6139165" y="3485447"/>
              <a:ext cx="2990226" cy="33368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Expiration  date of questionnaire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28" idx="1"/>
            </p:cNvCxnSpPr>
            <p:nvPr/>
          </p:nvCxnSpPr>
          <p:spPr>
            <a:xfrm flipH="1">
              <a:off x="5806425" y="3652288"/>
              <a:ext cx="33274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581400" y="2895600"/>
            <a:ext cx="3504531" cy="307777"/>
            <a:chOff x="4733458" y="2882484"/>
            <a:chExt cx="3504531" cy="450618"/>
          </a:xfrm>
        </p:grpSpPr>
        <p:sp>
          <p:nvSpPr>
            <p:cNvPr id="27" name="TextBox 26"/>
            <p:cNvSpPr txBox="1"/>
            <p:nvPr/>
          </p:nvSpPr>
          <p:spPr>
            <a:xfrm>
              <a:off x="5105400" y="2882484"/>
              <a:ext cx="3132589" cy="450618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Questionnaire Type: “Security – SAISO”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25" name="Straight Arrow Connector 1024"/>
            <p:cNvCxnSpPr>
              <a:stCxn id="27" idx="1"/>
            </p:cNvCxnSpPr>
            <p:nvPr/>
          </p:nvCxnSpPr>
          <p:spPr>
            <a:xfrm flipH="1">
              <a:off x="4733458" y="3107794"/>
              <a:ext cx="37194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898434" y="2667000"/>
            <a:ext cx="2092365" cy="191105"/>
            <a:chOff x="6472065" y="2686337"/>
            <a:chExt cx="2092365" cy="191105"/>
          </a:xfrm>
        </p:grpSpPr>
        <p:sp>
          <p:nvSpPr>
            <p:cNvPr id="26" name="TextBox 25"/>
            <p:cNvSpPr txBox="1"/>
            <p:nvPr/>
          </p:nvSpPr>
          <p:spPr>
            <a:xfrm>
              <a:off x="7009645" y="2686337"/>
              <a:ext cx="1554785" cy="191105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Your Agency Name</a:t>
              </a:r>
              <a:endParaRPr lang="en-US" sz="1400" dirty="0"/>
            </a:p>
          </p:txBody>
        </p:sp>
        <p:cxnSp>
          <p:nvCxnSpPr>
            <p:cNvPr id="1028" name="Straight Arrow Connector 1027"/>
            <p:cNvCxnSpPr/>
            <p:nvPr/>
          </p:nvCxnSpPr>
          <p:spPr>
            <a:xfrm flipH="1">
              <a:off x="6472065" y="2781890"/>
              <a:ext cx="537580" cy="85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676400" y="1981200"/>
            <a:ext cx="4107988" cy="381000"/>
            <a:chOff x="4325438" y="1528080"/>
            <a:chExt cx="4107988" cy="307777"/>
          </a:xfrm>
        </p:grpSpPr>
        <p:sp>
          <p:nvSpPr>
            <p:cNvPr id="20" name="TextBox 19"/>
            <p:cNvSpPr txBox="1"/>
            <p:nvPr/>
          </p:nvSpPr>
          <p:spPr>
            <a:xfrm>
              <a:off x="4647903" y="1528080"/>
              <a:ext cx="3785523" cy="307777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State </a:t>
              </a:r>
              <a:r>
                <a:rPr lang="en-US" sz="1400" dirty="0">
                  <a:solidFill>
                    <a:srgbClr val="FF0000"/>
                  </a:solidFill>
                </a:rPr>
                <a:t>Technology Annual Report Registry (STARR) </a:t>
              </a:r>
              <a:endParaRPr lang="en-US" sz="1400" dirty="0"/>
            </a:p>
          </p:txBody>
        </p:sp>
        <p:cxnSp>
          <p:nvCxnSpPr>
            <p:cNvPr id="1032" name="Straight Arrow Connector 1031"/>
            <p:cNvCxnSpPr/>
            <p:nvPr/>
          </p:nvCxnSpPr>
          <p:spPr>
            <a:xfrm flipH="1">
              <a:off x="4325438" y="1658222"/>
              <a:ext cx="3224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304801" y="4876800"/>
            <a:ext cx="659750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2" y="1695450"/>
            <a:ext cx="8124516" cy="4095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8" y="715962"/>
            <a:ext cx="6887302" cy="5032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Security Questionnaire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0" y="39624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35" y="1622995"/>
            <a:ext cx="6975330" cy="447300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2133601"/>
            <a:ext cx="1554480" cy="1181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200" y="5786285"/>
            <a:ext cx="1066800" cy="385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410200" y="5786285"/>
            <a:ext cx="1038874" cy="385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286000" y="2337414"/>
            <a:ext cx="1194010" cy="32501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92820" y="1905000"/>
            <a:ext cx="1574380" cy="432414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This field MUST be changed to </a:t>
            </a:r>
            <a:r>
              <a:rPr lang="en-US" sz="1400" b="1" dirty="0" smtClean="0">
                <a:solidFill>
                  <a:srgbClr val="FF0000"/>
                </a:solidFill>
              </a:rPr>
              <a:t>2014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019800" y="3200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725211" y="3429000"/>
            <a:ext cx="399356" cy="3832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12803" y="3809999"/>
            <a:ext cx="1211797" cy="23123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 smtClean="0"/>
              <a:t>? </a:t>
            </a:r>
            <a:r>
              <a:rPr lang="en-US" sz="1400" dirty="0" smtClean="0"/>
              <a:t>= Help Text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239000" y="1695528"/>
            <a:ext cx="0" cy="425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60720" y="1219200"/>
            <a:ext cx="2926080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Click to Save answers and finish later or Discard your answers</a:t>
            </a:r>
            <a:endParaRPr lang="en-US" sz="1400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961298" y="563562"/>
            <a:ext cx="6887302" cy="5032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Security Questionnaire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2200" y="3390900"/>
            <a:ext cx="121920" cy="114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72807" y="2874133"/>
            <a:ext cx="1427593" cy="307777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Required Fields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484120" y="3167735"/>
            <a:ext cx="30480" cy="14696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8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" y="1447800"/>
            <a:ext cx="7307580" cy="4572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3E8-86E2-4CBB-874A-BEE738E89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8210" y="1447800"/>
            <a:ext cx="5599920" cy="338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029200" y="3048000"/>
            <a:ext cx="1714501" cy="41433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6028" y="3451699"/>
            <a:ext cx="2813552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to return to the beginning and review your answers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1143000" y="2842476"/>
            <a:ext cx="3886200" cy="586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" y="4876800"/>
            <a:ext cx="3771901" cy="52322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Once </a:t>
            </a:r>
            <a:r>
              <a:rPr lang="en-US" sz="1400" b="1" u="sng" dirty="0" smtClean="0"/>
              <a:t>ALL Security questions </a:t>
            </a:r>
            <a:r>
              <a:rPr lang="en-US" sz="1400" dirty="0" smtClean="0"/>
              <a:t>are updated click on the Submit button to complete the questionnaire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743200" y="4472464"/>
            <a:ext cx="457201" cy="4043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43000" y="3854511"/>
            <a:ext cx="3886200" cy="586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037498" y="563562"/>
            <a:ext cx="6887302" cy="503238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Sample Security Questionnaire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MS_Executive_Presentation_v.5_061512nv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etails xmlns="5e4dbda9-7788-4995-813d-c92e416d68f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68243C10BC849A80E41F4C8ED6479" ma:contentTypeVersion="1" ma:contentTypeDescription="Create a new document." ma:contentTypeScope="" ma:versionID="f43b4ac3427a56451ee4ee6d31efac23">
  <xsd:schema xmlns:xsd="http://www.w3.org/2001/XMLSchema" xmlns:p="http://schemas.microsoft.com/office/2006/metadata/properties" xmlns:ns2="5e4dbda9-7788-4995-813d-c92e416d68f0" targetNamespace="http://schemas.microsoft.com/office/2006/metadata/properties" ma:root="true" ma:fieldsID="02256cd9e1b564240a1b8278b34d13e2" ns2:_="">
    <xsd:import namespace="5e4dbda9-7788-4995-813d-c92e416d68f0"/>
    <xsd:element name="properties">
      <xsd:complexType>
        <xsd:sequence>
          <xsd:element name="documentManagement">
            <xsd:complexType>
              <xsd:all>
                <xsd:element ref="ns2:Detail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e4dbda9-7788-4995-813d-c92e416d68f0" elementFormDefault="qualified">
    <xsd:import namespace="http://schemas.microsoft.com/office/2006/documentManagement/types"/>
    <xsd:element name="Details" ma:index="8" nillable="true" ma:displayName="Details" ma:description="Details about the Project this Lessons Learned refers to." ma:internalName="Detail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1DA1486-2368-4993-9714-AD72536B2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BB5970-F9F2-4E93-BA94-78EAF9B4C0AA}">
  <ds:schemaRefs>
    <ds:schemaRef ds:uri="5e4dbda9-7788-4995-813d-c92e416d68f0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A02318-D81D-4388-BE70-9C8AF67F6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4dbda9-7788-4995-813d-c92e416d68f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776</Words>
  <Application>Microsoft Office PowerPoint</Application>
  <PresentationFormat>On-screen Show (4:3)</PresentationFormat>
  <Paragraphs>168</Paragraphs>
  <Slides>26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GEMS_Executive_Presentation_v.5_061512nv</vt:lpstr>
      <vt:lpstr> State Technology Annual Report Register (STARR)   SAISO Training</vt:lpstr>
      <vt:lpstr>Training Agenda</vt:lpstr>
      <vt:lpstr>STARR Roles </vt:lpstr>
      <vt:lpstr>STARR Roles</vt:lpstr>
      <vt:lpstr>STARR Schedule</vt:lpstr>
      <vt:lpstr>Sample Security Email </vt:lpstr>
      <vt:lpstr>Sample Security Questionnaire</vt:lpstr>
      <vt:lpstr>Sample Security Questionnaire</vt:lpstr>
      <vt:lpstr>Sample Security Questionnaire</vt:lpstr>
      <vt:lpstr>Security Dashboard </vt:lpstr>
      <vt:lpstr>Sample Security Dashboard</vt:lpstr>
      <vt:lpstr>System Security Questionnaire</vt:lpstr>
      <vt:lpstr>Sample System Security Email </vt:lpstr>
      <vt:lpstr>Systems Inventory</vt:lpstr>
      <vt:lpstr>Systems Inventory</vt:lpstr>
      <vt:lpstr>Systems Inventory</vt:lpstr>
      <vt:lpstr>Systems Inventory</vt:lpstr>
      <vt:lpstr>Systems Inventory</vt:lpstr>
      <vt:lpstr>Systems Security Dashboard </vt:lpstr>
      <vt:lpstr>Sample System Security Dashboard</vt:lpstr>
      <vt:lpstr>STARR Helpful Tips</vt:lpstr>
      <vt:lpstr>Forwarding Questionnaires</vt:lpstr>
      <vt:lpstr>Helpful Tips</vt:lpstr>
      <vt:lpstr>Helpful Tips</vt:lpstr>
      <vt:lpstr>GTA Contact Information</vt:lpstr>
      <vt:lpstr>Questions</vt:lpstr>
    </vt:vector>
  </TitlesOfParts>
  <Company>Georgia Techology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STARR User Group_TS</dc:title>
  <dc:creator>Tometrice.Strickland@gta.ga.gov</dc:creator>
  <cp:lastModifiedBy>Strickland, Tometrice</cp:lastModifiedBy>
  <cp:revision>580</cp:revision>
  <cp:lastPrinted>2013-03-14T13:49:01Z</cp:lastPrinted>
  <dcterms:created xsi:type="dcterms:W3CDTF">2012-11-01T17:38:27Z</dcterms:created>
  <dcterms:modified xsi:type="dcterms:W3CDTF">2014-05-27T12:11:17Z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0x010100D0C68243C10BC849A80E41F4C8ED6479</vt:lpwstr>
  </property>
</Properties>
</file>