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7">
  <p:sldMasterIdLst>
    <p:sldMasterId id="2147484198" r:id="rId5"/>
    <p:sldMasterId id="2147484240" r:id="rId6"/>
  </p:sldMasterIdLst>
  <p:notesMasterIdLst>
    <p:notesMasterId r:id="rId15"/>
  </p:notesMasterIdLst>
  <p:handoutMasterIdLst>
    <p:handoutMasterId r:id="rId16"/>
  </p:handoutMasterIdLst>
  <p:sldIdLst>
    <p:sldId id="891" r:id="rId7"/>
    <p:sldId id="893" r:id="rId8"/>
    <p:sldId id="894" r:id="rId9"/>
    <p:sldId id="779" r:id="rId10"/>
    <p:sldId id="799" r:id="rId11"/>
    <p:sldId id="816" r:id="rId12"/>
    <p:sldId id="841" r:id="rId13"/>
    <p:sldId id="843" r:id="rId14"/>
  </p:sldIdLst>
  <p:sldSz cx="9144000" cy="6858000" type="screen4x3"/>
  <p:notesSz cx="6950075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">
          <p15:clr>
            <a:srgbClr val="A4A3A4"/>
          </p15:clr>
        </p15:guide>
        <p15:guide id="2" orient="horz" pos="2972">
          <p15:clr>
            <a:srgbClr val="A4A3A4"/>
          </p15:clr>
        </p15:guide>
        <p15:guide id="3" orient="horz" pos="624" userDrawn="1">
          <p15:clr>
            <a:srgbClr val="A4A3A4"/>
          </p15:clr>
        </p15:guide>
        <p15:guide id="4" orient="horz" pos="4040">
          <p15:clr>
            <a:srgbClr val="A4A3A4"/>
          </p15:clr>
        </p15:guide>
        <p15:guide id="5" pos="1595">
          <p15:clr>
            <a:srgbClr val="A4A3A4"/>
          </p15:clr>
        </p15:guide>
        <p15:guide id="6" pos="359">
          <p15:clr>
            <a:srgbClr val="A4A3A4"/>
          </p15:clr>
        </p15:guide>
        <p15:guide id="7" pos="5335">
          <p15:clr>
            <a:srgbClr val="A4A3A4"/>
          </p15:clr>
        </p15:guide>
        <p15:guide id="8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73D"/>
    <a:srgbClr val="FFFF00"/>
    <a:srgbClr val="FF0000"/>
    <a:srgbClr val="CCFF33"/>
    <a:srgbClr val="C6D9F1"/>
    <a:srgbClr val="92D050"/>
    <a:srgbClr val="D7E4BD"/>
    <a:srgbClr val="DCF01C"/>
    <a:srgbClr val="FBFF8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6970" autoAdjust="0"/>
  </p:normalViewPr>
  <p:slideViewPr>
    <p:cSldViewPr snapToGrid="0" showGuides="1">
      <p:cViewPr varScale="1">
        <p:scale>
          <a:sx n="68" d="100"/>
          <a:sy n="68" d="100"/>
        </p:scale>
        <p:origin x="398" y="67"/>
      </p:cViewPr>
      <p:guideLst>
        <p:guide orient="horz" pos="1036"/>
        <p:guide orient="horz" pos="2972"/>
        <p:guide orient="horz" pos="624"/>
        <p:guide orient="horz" pos="4040"/>
        <p:guide pos="1595"/>
        <p:guide pos="359"/>
        <p:guide pos="5335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" d="1"/>
        <a:sy n="1" d="1"/>
      </p:scale>
      <p:origin x="0" y="-4000"/>
    </p:cViewPr>
  </p:sorterViewPr>
  <p:notesViewPr>
    <p:cSldViewPr snapToGrid="0" showGuides="1">
      <p:cViewPr>
        <p:scale>
          <a:sx n="100" d="100"/>
          <a:sy n="100" d="100"/>
        </p:scale>
        <p:origin x="-1842" y="243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2329" cy="46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8" tIns="46022" rIns="92038" bIns="46022" numCol="1" anchor="t" anchorCtr="0" compatLnSpc="1">
            <a:prstTxWarp prst="textNoShape">
              <a:avLst/>
            </a:prstTxWarp>
          </a:bodyPr>
          <a:lstStyle>
            <a:lvl1pPr algn="l" defTabSz="916832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174" y="0"/>
            <a:ext cx="3012329" cy="46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8" tIns="46022" rIns="92038" bIns="46022" numCol="1" anchor="t" anchorCtr="0" compatLnSpc="1">
            <a:prstTxWarp prst="textNoShape">
              <a:avLst/>
            </a:prstTxWarp>
          </a:bodyPr>
          <a:lstStyle>
            <a:lvl1pPr algn="r" defTabSz="916832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3477"/>
            <a:ext cx="3012329" cy="46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8" tIns="46022" rIns="92038" bIns="46022" numCol="1" anchor="b" anchorCtr="0" compatLnSpc="1">
            <a:prstTxWarp prst="textNoShape">
              <a:avLst/>
            </a:prstTxWarp>
          </a:bodyPr>
          <a:lstStyle>
            <a:lvl1pPr algn="l" defTabSz="916832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174" y="8773477"/>
            <a:ext cx="3012329" cy="46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8" tIns="46022" rIns="92038" bIns="46022" numCol="1" anchor="b" anchorCtr="0" compatLnSpc="1">
            <a:prstTxWarp prst="textNoShape">
              <a:avLst/>
            </a:prstTxWarp>
          </a:bodyPr>
          <a:lstStyle>
            <a:lvl1pPr algn="r" defTabSz="916832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0D81FA-77A8-48D4-964C-EE9AA96C9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76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2329" cy="46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8" tIns="46022" rIns="92038" bIns="46022" numCol="1" anchor="t" anchorCtr="0" compatLnSpc="1">
            <a:prstTxWarp prst="textNoShape">
              <a:avLst/>
            </a:prstTxWarp>
          </a:bodyPr>
          <a:lstStyle>
            <a:lvl1pPr algn="l" defTabSz="916832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4" y="0"/>
            <a:ext cx="3012329" cy="46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8" tIns="46022" rIns="92038" bIns="46022" numCol="1" anchor="t" anchorCtr="0" compatLnSpc="1">
            <a:prstTxWarp prst="textNoShape">
              <a:avLst/>
            </a:prstTxWarp>
          </a:bodyPr>
          <a:lstStyle>
            <a:lvl1pPr algn="r" defTabSz="916832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7" y="4387534"/>
            <a:ext cx="5558801" cy="415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8" tIns="46022" rIns="92038" bIns="46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477"/>
            <a:ext cx="3012329" cy="46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8" tIns="46022" rIns="92038" bIns="46022" numCol="1" anchor="b" anchorCtr="0" compatLnSpc="1">
            <a:prstTxWarp prst="textNoShape">
              <a:avLst/>
            </a:prstTxWarp>
          </a:bodyPr>
          <a:lstStyle>
            <a:lvl1pPr algn="l" defTabSz="916832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4" y="8773477"/>
            <a:ext cx="3012329" cy="46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38" tIns="46022" rIns="92038" bIns="46022" numCol="1" anchor="b" anchorCtr="0" compatLnSpc="1">
            <a:prstTxWarp prst="textNoShape">
              <a:avLst/>
            </a:prstTxWarp>
          </a:bodyPr>
          <a:lstStyle>
            <a:lvl1pPr algn="r" defTabSz="916832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8A0CBD-CAF7-47F7-96F7-16B37E6888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90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452" indent="-283635"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4542" indent="-226908"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8359" indent="-226908"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2175" indent="-226908"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5992" indent="-226908" defTabSz="92654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9809" indent="-226908" defTabSz="92654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25" indent="-226908" defTabSz="92654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7442" indent="-226908" defTabSz="92654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60FDE5-E617-43DC-B4CB-1EAFA3F6AD13}" type="slidenum">
              <a:rPr lang="en-US" altLang="en-US" sz="1200">
                <a:solidFill>
                  <a:srgbClr val="FFFFFF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94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7452" indent="-283635"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4542" indent="-226908"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8359" indent="-226908"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2175" indent="-226908" defTabSz="926542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5992" indent="-226908" defTabSz="92654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9809" indent="-226908" defTabSz="92654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25" indent="-226908" defTabSz="92654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57442" indent="-226908" defTabSz="926542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4CCACA4-A914-40C0-AD12-9C5C7F6F3622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0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8A0CBD-CAF7-47F7-96F7-16B37E6888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89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8A0CBD-CAF7-47F7-96F7-16B37E6888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57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8A0CBD-CAF7-47F7-96F7-16B37E6888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1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D3C-94C9-406F-B841-5CB96620D252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FB45-59EC-4938-B4E0-BC1BF64757D1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B67D-60D6-46E7-B4AF-CC379C07BE88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0032-AD41-4EAC-906D-95E963A00DD3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0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F9A3-5C81-43EA-B951-30F3A5147508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65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847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029" y="226431"/>
            <a:ext cx="1498292" cy="21200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1" y="532562"/>
            <a:ext cx="2708161" cy="110867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7394890" y="2332545"/>
            <a:ext cx="1268571" cy="2584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10"/>
              </a:lnSpc>
            </a:pPr>
            <a:r>
              <a:rPr lang="en-US" sz="750" b="1" i="0" spc="225" dirty="0">
                <a:solidFill>
                  <a:srgbClr val="B5DEBA"/>
                </a:solidFill>
                <a:effectLst/>
                <a:latin typeface="Proxima Nova" charset="0"/>
                <a:ea typeface="Proxima Nova" charset="0"/>
                <a:cs typeface="Proxima Nova" charset="0"/>
              </a:rPr>
              <a:t>OUR VISION</a:t>
            </a:r>
            <a:endParaRPr lang="en-US" sz="750" b="1" spc="225" dirty="0">
              <a:solidFill>
                <a:srgbClr val="B5DEBA"/>
              </a:solidFill>
              <a:latin typeface="Proxima Nova" charset="0"/>
              <a:ea typeface="Proxima Nova" charset="0"/>
              <a:cs typeface="Proxima Nova" charset="0"/>
            </a:endParaRPr>
          </a:p>
          <a:p>
            <a:pPr algn="ctr">
              <a:lnSpc>
                <a:spcPts val="1410"/>
              </a:lnSpc>
            </a:pPr>
            <a:r>
              <a:rPr lang="en-US" sz="825" i="1" dirty="0">
                <a:solidFill>
                  <a:srgbClr val="B5DEBA"/>
                </a:solidFill>
                <a:latin typeface="Georgia Pro" charset="0"/>
                <a:ea typeface="Georgia Pro" charset="0"/>
                <a:cs typeface="Georgia Pro" charset="0"/>
              </a:rPr>
              <a:t>A transparent, integrated enterprise where technology decisions are made with the citizen in mind</a:t>
            </a:r>
          </a:p>
          <a:p>
            <a:pPr algn="ctr">
              <a:lnSpc>
                <a:spcPts val="1410"/>
              </a:lnSpc>
            </a:pPr>
            <a:r>
              <a:rPr lang="en-US" sz="825" i="1" dirty="0">
                <a:solidFill>
                  <a:srgbClr val="B5DEBA"/>
                </a:solidFill>
                <a:latin typeface="Georgia Pro" charset="0"/>
                <a:ea typeface="Georgia Pro" charset="0"/>
                <a:cs typeface="Georgia Pro" charset="0"/>
              </a:rPr>
              <a:t>—</a:t>
            </a:r>
          </a:p>
          <a:p>
            <a:pPr algn="ctr">
              <a:lnSpc>
                <a:spcPts val="1410"/>
              </a:lnSpc>
            </a:pPr>
            <a:r>
              <a:rPr lang="en-US" sz="750" b="1" spc="225" dirty="0">
                <a:solidFill>
                  <a:srgbClr val="B5DEBA"/>
                </a:solidFill>
                <a:latin typeface="Proxima Nova" charset="0"/>
                <a:ea typeface="Proxima Nova" charset="0"/>
                <a:cs typeface="Proxima Nova" charset="0"/>
              </a:rPr>
              <a:t>OUR MISSION</a:t>
            </a:r>
          </a:p>
          <a:p>
            <a:pPr algn="ctr">
              <a:lnSpc>
                <a:spcPts val="1410"/>
              </a:lnSpc>
            </a:pPr>
            <a:r>
              <a:rPr lang="en-US" sz="825" i="1" dirty="0">
                <a:solidFill>
                  <a:srgbClr val="B5DEBA"/>
                </a:solidFill>
                <a:latin typeface="Georgia Pro" charset="0"/>
                <a:ea typeface="Georgia Pro" charset="0"/>
                <a:cs typeface="Georgia Pro" charset="0"/>
              </a:rPr>
              <a:t>To provide technology leadership to the state of Georgia for sound IT enterprise management</a:t>
            </a:r>
            <a:endParaRPr lang="en-US" sz="825" b="1" i="0" spc="225" dirty="0">
              <a:solidFill>
                <a:srgbClr val="B5DEBA"/>
              </a:solidFill>
              <a:effectLst/>
              <a:latin typeface="Proxima Nova" charset="0"/>
              <a:ea typeface="Proxima Nova" charset="0"/>
              <a:cs typeface="Proxima No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21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FF5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460" y="285745"/>
            <a:ext cx="1928136" cy="95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00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46425" y="0"/>
            <a:ext cx="2057400" cy="691378"/>
          </a:xfrm>
          <a:prstGeom prst="rect">
            <a:avLst/>
          </a:prstGeom>
        </p:spPr>
        <p:txBody>
          <a:bodyPr anchor="ctr"/>
          <a:lstStyle>
            <a:lvl1pPr algn="r">
              <a:defRPr sz="675" b="1" i="0">
                <a:solidFill>
                  <a:srgbClr val="08473D"/>
                </a:solidFill>
                <a:latin typeface="Proxima Nova" charset="0"/>
                <a:ea typeface="Proxima Nova" charset="0"/>
                <a:cs typeface="Proxima Nova" charset="0"/>
              </a:defRPr>
            </a:lvl1pPr>
          </a:lstStyle>
          <a:p>
            <a:fld id="{E6C700BF-F447-B74E-8525-2F0AD4CE73F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59627" y="691378"/>
            <a:ext cx="8405232" cy="0"/>
          </a:xfrm>
          <a:prstGeom prst="line">
            <a:avLst/>
          </a:prstGeom>
          <a:ln w="3175">
            <a:solidFill>
              <a:srgbClr val="08473D">
                <a:alpha val="1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9" y="100306"/>
            <a:ext cx="1875714" cy="50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84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905" y="313550"/>
            <a:ext cx="8116887" cy="1143000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5CFD-16A2-419B-9420-CBE289B79E19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6C42-B044-4051-944C-C2AD597F8561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BA540-75F8-44CA-B308-B968A49860EA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DD95-A8C0-442E-9A10-0DDB8E709B1C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E534-9AEB-47E6-9283-8ED3B16AF628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50B98-12E3-4F3D-B849-25CB861C8F4F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1AAD-E0DB-4095-9B7A-E19124EC14A7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2835-33DC-45A0-8597-1D56C8DFCD1D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FD21-B92E-4781-98AC-8B652F2D5D1C}" type="datetime1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BF67-A91B-4536-BE1C-654C04EB6CF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  <p:sldLayoutId id="2147484225" r:id="rId12"/>
    <p:sldLayoutId id="2147484226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60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81914" y="2676525"/>
            <a:ext cx="8229600" cy="20415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400" b="0" dirty="0">
                <a:solidFill>
                  <a:srgbClr val="08473D"/>
                </a:solidFill>
                <a:latin typeface="Georgia" panose="02040502050405020303" pitchFamily="18" charset="0"/>
              </a:rPr>
              <a:t>GTA’s Governance</a:t>
            </a:r>
            <a:br>
              <a:rPr lang="en-US" sz="5400" b="0" dirty="0">
                <a:solidFill>
                  <a:srgbClr val="08473D"/>
                </a:solidFill>
                <a:latin typeface="Georgia" panose="02040502050405020303" pitchFamily="18" charset="0"/>
              </a:rPr>
            </a:br>
            <a:r>
              <a:rPr lang="en-US" sz="5400" b="0" dirty="0">
                <a:solidFill>
                  <a:srgbClr val="08473D"/>
                </a:solidFill>
                <a:latin typeface="Georgia" panose="02040502050405020303" pitchFamily="18" charset="0"/>
              </a:rPr>
              <a:t>Tools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86600" y="0"/>
            <a:ext cx="2057400" cy="692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38F4C34-463E-468E-BCE6-05421A8D56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6627" name="Slide Number Placeholder 3"/>
          <p:cNvSpPr txBox="1">
            <a:spLocks/>
          </p:cNvSpPr>
          <p:nvPr/>
        </p:nvSpPr>
        <p:spPr bwMode="auto">
          <a:xfrm>
            <a:off x="0" y="6003925"/>
            <a:ext cx="1279525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fld id="{647CA4B6-A9FA-4F8D-826F-2B9115702880}" type="slidenum">
              <a:rPr lang="en-US" altLang="en-US" sz="1400">
                <a:solidFill>
                  <a:schemeClr val="bg2"/>
                </a:solidFill>
              </a:rPr>
              <a:pPr algn="ctr" eaLnBrk="1" hangingPunct="1"/>
              <a:t>1</a:t>
            </a:fld>
            <a:endParaRPr lang="en-US" altLang="en-US" sz="1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B53E8-86E2-4CBB-874A-BEE738E898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484188" y="1176645"/>
            <a:ext cx="8165542" cy="691379"/>
          </a:xfrm>
          <a:prstGeom prst="rect">
            <a:avLst/>
          </a:prstGeom>
        </p:spPr>
        <p:txBody>
          <a:bodyPr/>
          <a:lstStyle/>
          <a:p>
            <a:r>
              <a:rPr lang="en-US" altLang="en-US" sz="3600" b="1" dirty="0">
                <a:solidFill>
                  <a:srgbClr val="08473D"/>
                </a:solidFill>
              </a:rPr>
              <a:t> </a:t>
            </a:r>
            <a:r>
              <a:rPr lang="en-US" altLang="en-US" sz="3200" dirty="0">
                <a:solidFill>
                  <a:srgbClr val="08473D"/>
                </a:solidFill>
                <a:latin typeface="Georgia" panose="02040502050405020303" pitchFamily="18" charset="0"/>
                <a:cs typeface="+mj-cs"/>
              </a:rPr>
              <a:t>GEMS Project Dashboard Tool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84188" y="2001154"/>
            <a:ext cx="7705725" cy="3952054"/>
          </a:xfrm>
          <a:prstGeom prst="rect">
            <a:avLst/>
          </a:prstGeo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sz="2400" dirty="0">
                <a:solidFill>
                  <a:srgbClr val="08473D"/>
                </a:solidFill>
                <a:latin typeface="Georgia" panose="02040502050405020303" pitchFamily="18" charset="0"/>
              </a:rPr>
              <a:t>A</a:t>
            </a:r>
            <a:r>
              <a:rPr lang="en-US" altLang="en-US" sz="2400" b="0" dirty="0">
                <a:solidFill>
                  <a:srgbClr val="08473D"/>
                </a:solidFill>
                <a:latin typeface="Georgia" panose="02040502050405020303" pitchFamily="18" charset="0"/>
              </a:rPr>
              <a:t>llows you to evaluate project health with a combination of both quantitative and qualitative data.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b="0" dirty="0">
                <a:solidFill>
                  <a:srgbClr val="08473D"/>
                </a:solidFill>
                <a:latin typeface="Georgia" panose="02040502050405020303" pitchFamily="18" charset="0"/>
              </a:rPr>
              <a:t>The qualitative data is focused on individual questionnaire responses and multi-role project questionnaire analysis.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dirty="0">
                <a:solidFill>
                  <a:srgbClr val="08473D"/>
                </a:solidFill>
                <a:latin typeface="Georgia" panose="02040502050405020303" pitchFamily="18" charset="0"/>
              </a:rPr>
              <a:t>All Critical Project are required to use the tool for monthly reporting.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400" b="0" dirty="0">
                <a:solidFill>
                  <a:srgbClr val="08473D"/>
                </a:solidFill>
                <a:latin typeface="Georgia" panose="02040502050405020303" pitchFamily="18" charset="0"/>
              </a:rPr>
              <a:t> Easy to agencies to use. </a:t>
            </a:r>
          </a:p>
          <a:p>
            <a:pPr eaLnBrk="1" hangingPunct="1"/>
            <a:endParaRPr lang="en-US" altLang="en-US" sz="1800" b="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eaLnBrk="1" hangingPunct="1"/>
            <a:endParaRPr lang="en-US" altLang="en-US" sz="1800" dirty="0">
              <a:solidFill>
                <a:srgbClr val="0847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6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B53E8-86E2-4CBB-874A-BEE738E898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722" name="Title 4"/>
          <p:cNvSpPr>
            <a:spLocks noGrp="1"/>
          </p:cNvSpPr>
          <p:nvPr>
            <p:ph type="title" idx="4294967295"/>
          </p:nvPr>
        </p:nvSpPr>
        <p:spPr>
          <a:xfrm>
            <a:off x="457200" y="1231391"/>
            <a:ext cx="7315200" cy="7540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rgbClr val="08473D"/>
                </a:solidFill>
                <a:latin typeface="Georgia" panose="02040502050405020303" pitchFamily="18" charset="0"/>
              </a:rPr>
              <a:t>GEMS </a:t>
            </a:r>
            <a:r>
              <a:rPr lang="en-US" altLang="en-US" sz="2800" dirty="0">
                <a:solidFill>
                  <a:srgbClr val="08473D"/>
                </a:solidFill>
                <a:latin typeface="Georgia" panose="02040502050405020303" pitchFamily="18" charset="0"/>
                <a:cs typeface="+mj-cs"/>
              </a:rPr>
              <a:t>Project Dashboards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idx="4294967295"/>
          </p:nvPr>
        </p:nvSpPr>
        <p:spPr>
          <a:xfrm>
            <a:off x="605481" y="1983479"/>
            <a:ext cx="7539982" cy="418254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sz="2000" b="0" dirty="0">
                <a:solidFill>
                  <a:srgbClr val="08473D"/>
                </a:solidFill>
                <a:latin typeface="Georgia" panose="02040502050405020303" pitchFamily="18" charset="0"/>
              </a:rPr>
              <a:t>KPI dials represent the result of questionnaires</a:t>
            </a:r>
          </a:p>
          <a:p>
            <a:r>
              <a:rPr lang="en-US" altLang="en-US" sz="2000" b="0" dirty="0">
                <a:solidFill>
                  <a:srgbClr val="08473D"/>
                </a:solidFill>
                <a:latin typeface="Georgia" panose="02040502050405020303" pitchFamily="18" charset="0"/>
              </a:rPr>
              <a:t>Questionnaires are sent to:</a:t>
            </a:r>
          </a:p>
          <a:p>
            <a:pPr lvl="1" eaLnBrk="1" hangingPunct="1"/>
            <a:r>
              <a:rPr lang="en-US" alt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Project Managers</a:t>
            </a:r>
          </a:p>
          <a:p>
            <a:pPr lvl="1" eaLnBrk="1" hangingPunct="1"/>
            <a:r>
              <a:rPr lang="en-US" alt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Business Owners</a:t>
            </a:r>
          </a:p>
          <a:p>
            <a:pPr lvl="1" eaLnBrk="1" hangingPunct="1"/>
            <a:r>
              <a:rPr lang="en-US" alt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Sponsor</a:t>
            </a:r>
          </a:p>
          <a:p>
            <a:pPr lvl="1" eaLnBrk="1" hangingPunct="1"/>
            <a:r>
              <a:rPr lang="en-US" alt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CIO</a:t>
            </a:r>
          </a:p>
          <a:p>
            <a:pPr lvl="1" eaLnBrk="1" hangingPunct="1"/>
            <a:r>
              <a:rPr lang="en-US" alt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Team Leads (includes vendors)</a:t>
            </a:r>
          </a:p>
          <a:p>
            <a:pPr eaLnBrk="1" hangingPunct="1"/>
            <a:r>
              <a:rPr lang="en-US" altLang="en-US" sz="2000" b="0" dirty="0">
                <a:solidFill>
                  <a:srgbClr val="08473D"/>
                </a:solidFill>
                <a:latin typeface="Georgia" panose="02040502050405020303" pitchFamily="18" charset="0"/>
              </a:rPr>
              <a:t>Other information in the tool used to do analysis of the project status</a:t>
            </a:r>
          </a:p>
          <a:p>
            <a:pPr lvl="1" eaLnBrk="1" hangingPunct="1"/>
            <a:r>
              <a:rPr lang="en-US" alt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Risk logs</a:t>
            </a:r>
          </a:p>
          <a:p>
            <a:pPr lvl="1" eaLnBrk="1" hangingPunct="1"/>
            <a:r>
              <a:rPr lang="en-US" alt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Issue logs</a:t>
            </a:r>
          </a:p>
          <a:p>
            <a:pPr lvl="1" eaLnBrk="1" hangingPunct="1"/>
            <a:r>
              <a:rPr lang="en-US" alt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Project Schedules</a:t>
            </a:r>
          </a:p>
          <a:p>
            <a:pPr lvl="1" eaLnBrk="1" hangingPunct="1"/>
            <a:r>
              <a:rPr lang="en-US" alt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Budget data</a:t>
            </a:r>
          </a:p>
          <a:p>
            <a:pPr lvl="1"/>
            <a:endParaRPr lang="en-US" altLang="en-US" sz="1600" dirty="0">
              <a:solidFill>
                <a:srgbClr val="0847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2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83F8E035-2A55-4FE0-9AF0-44F6956F599E}" type="slidenum">
              <a:rPr lang="en-US" smtClean="0">
                <a:solidFill>
                  <a:schemeClr val="bg2"/>
                </a:solidFill>
              </a:rPr>
              <a:pPr eaLnBrk="1" hangingPunct="1"/>
              <a:t>4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>
          <a:xfrm>
            <a:off x="506629" y="1058867"/>
            <a:ext cx="7162800" cy="5699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8473D"/>
                </a:solidFill>
                <a:latin typeface="Georgia" panose="02040502050405020303" pitchFamily="18" charset="0"/>
              </a:rPr>
              <a:t>Questionnaires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0768" y="1952368"/>
            <a:ext cx="7256720" cy="4472245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08473D"/>
                </a:solidFill>
                <a:latin typeface="Georgia" panose="02040502050405020303" pitchFamily="18" charset="0"/>
              </a:rPr>
              <a:t>The following questionnaires can be sent to each team member.  You can send a single questionnaire to multiple people.  For example, the Business Owner and Business Analysts can be sent the Business Owner questionnaire.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Business Owner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Business-Sponsor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CIO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PMO/PM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Stakeholder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Team Lead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Team Member</a:t>
            </a:r>
            <a:endParaRPr lang="en-US" sz="1800" b="0" dirty="0">
              <a:solidFill>
                <a:srgbClr val="08473D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defRPr/>
            </a:pPr>
            <a:endParaRPr lang="en-US" dirty="0">
              <a:solidFill>
                <a:srgbClr val="08473D"/>
              </a:solidFill>
            </a:endParaRPr>
          </a:p>
          <a:p>
            <a:pPr>
              <a:defRPr/>
            </a:pPr>
            <a:endParaRPr lang="en-US" dirty="0">
              <a:solidFill>
                <a:srgbClr val="08473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E8A5CD8C-2230-47CA-B387-488DBF87D020}" type="slidenum">
              <a:rPr lang="en-US" smtClean="0">
                <a:solidFill>
                  <a:schemeClr val="bg2"/>
                </a:solidFill>
              </a:rPr>
              <a:pPr eaLnBrk="1" hangingPunct="1"/>
              <a:t>5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9330" name="Title 1"/>
          <p:cNvSpPr>
            <a:spLocks noGrp="1"/>
          </p:cNvSpPr>
          <p:nvPr>
            <p:ph type="title" idx="4294967295"/>
          </p:nvPr>
        </p:nvSpPr>
        <p:spPr>
          <a:xfrm>
            <a:off x="469556" y="1208261"/>
            <a:ext cx="6159843" cy="7048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rgbClr val="08473D"/>
                </a:solidFill>
                <a:latin typeface="Georgia" panose="02040502050405020303" pitchFamily="18" charset="0"/>
              </a:rPr>
              <a:t>PM Critical Panel Requirements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605481" y="1890584"/>
            <a:ext cx="7387582" cy="4133979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Revise Project Assignments as Necessary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Schedule and Ensure Completion of Questionnaires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Update Risk Log 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Update Issue Log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Update Project Schedule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Update Budget Data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b="0" dirty="0">
                <a:solidFill>
                  <a:srgbClr val="08473D"/>
                </a:solidFill>
                <a:latin typeface="Georgia" panose="02040502050405020303" pitchFamily="18" charset="0"/>
              </a:rPr>
              <a:t>Complete Dashboard </a:t>
            </a:r>
            <a:r>
              <a:rPr lang="en-US" b="0" u="sng" dirty="0">
                <a:solidFill>
                  <a:srgbClr val="08473D"/>
                </a:solidFill>
                <a:latin typeface="Georgia" panose="02040502050405020303" pitchFamily="18" charset="0"/>
              </a:rPr>
              <a:t>Comments Questionnaire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dirty="0">
                <a:solidFill>
                  <a:srgbClr val="08473D"/>
                </a:solidFill>
                <a:latin typeface="Georgia" panose="02040502050405020303" pitchFamily="18" charset="0"/>
              </a:rPr>
              <a:t>Update Portfolio/Program Comments </a:t>
            </a:r>
            <a:r>
              <a:rPr lang="en-US" i="1" dirty="0">
                <a:solidFill>
                  <a:srgbClr val="08473D"/>
                </a:solidFill>
                <a:latin typeface="Georgia" panose="02040502050405020303" pitchFamily="18" charset="0"/>
              </a:rPr>
              <a:t>(if applicable)</a:t>
            </a:r>
            <a:endParaRPr lang="en-US" b="0" i="1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en-US" b="0" dirty="0">
              <a:solidFill>
                <a:srgbClr val="08473D"/>
              </a:solidFill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en-US" b="0" dirty="0">
              <a:solidFill>
                <a:srgbClr val="08473D"/>
              </a:solidFill>
            </a:endParaRPr>
          </a:p>
          <a:p>
            <a:endParaRPr lang="en-US" dirty="0">
              <a:solidFill>
                <a:srgbClr val="0847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53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12E4B-5DFB-4F62-9FF1-6B182FD341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1099327"/>
            <a:ext cx="6172200" cy="65881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rgbClr val="08473D"/>
                </a:solidFill>
                <a:latin typeface="Georgia" panose="02040502050405020303" pitchFamily="18" charset="0"/>
              </a:rPr>
              <a:t>Monitor Questionnaire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7838" y="2001792"/>
            <a:ext cx="7611762" cy="4000801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0" u="sng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Questionnaires</a:t>
            </a:r>
            <a:r>
              <a:rPr lang="en-US" sz="2000" b="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 drive the dials</a:t>
            </a:r>
            <a:r>
              <a:rPr lang="en-US" sz="2000" b="0" dirty="0">
                <a:solidFill>
                  <a:srgbClr val="08473D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>
              <a:spcBef>
                <a:spcPct val="0"/>
              </a:spcBef>
            </a:pPr>
            <a:endParaRPr lang="en-US" sz="2000" dirty="0">
              <a:solidFill>
                <a:srgbClr val="08473D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000" b="0" dirty="0">
              <a:solidFill>
                <a:srgbClr val="08473D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2000" b="0" dirty="0">
              <a:solidFill>
                <a:srgbClr val="08473D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2000" b="0" dirty="0">
              <a:solidFill>
                <a:srgbClr val="08473D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2000" b="0" dirty="0">
              <a:solidFill>
                <a:srgbClr val="08473D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2000" b="0" dirty="0">
              <a:solidFill>
                <a:srgbClr val="08473D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2000" b="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The PM should monitor the responses to ensure there are no surprises.  </a:t>
            </a:r>
          </a:p>
          <a:p>
            <a:pPr>
              <a:spcBef>
                <a:spcPct val="0"/>
              </a:spcBef>
            </a:pPr>
            <a:endParaRPr lang="en-US" sz="2000" b="0" dirty="0">
              <a:solidFill>
                <a:srgbClr val="08473D"/>
              </a:solidFill>
              <a:latin typeface="Georgia" panose="02040502050405020303" pitchFamily="18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2000" b="0" dirty="0">
                <a:solidFill>
                  <a:srgbClr val="08473D"/>
                </a:solidFill>
                <a:latin typeface="Georgia" panose="02040502050405020303" pitchFamily="18" charset="0"/>
                <a:ea typeface="+mj-ea"/>
                <a:cs typeface="+mj-cs"/>
              </a:rPr>
              <a:t>The responses should be evaluated before monthly comments are submitted.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ABCF89-27D5-43E0-940D-17CE9D339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77" y="2548193"/>
            <a:ext cx="7862631" cy="131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84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8DB53E8-86E2-4CBB-874A-BEE738E8984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4270" y="1022223"/>
            <a:ext cx="727813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en-US" sz="2800" dirty="0">
                <a:solidFill>
                  <a:srgbClr val="08473D"/>
                </a:solidFill>
                <a:latin typeface="Georgia" panose="02040502050405020303" pitchFamily="18" charset="0"/>
              </a:rPr>
              <a:t>Key Performance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80022" y="1538288"/>
            <a:ext cx="5263978" cy="523557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400" b="0" i="1" dirty="0">
                <a:solidFill>
                  <a:srgbClr val="08473D"/>
                </a:solidFill>
                <a:latin typeface="Georgia" panose="02040502050405020303" pitchFamily="18" charset="0"/>
              </a:rPr>
              <a:t>Communication</a:t>
            </a:r>
            <a:endParaRPr lang="en-US" sz="1400" b="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Quality of communication, both upwards and downwards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Level of training for customers/users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Sufficiency of project status reporting to all stakeholders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Requirements defined and communicated well enough to move forward</a:t>
            </a:r>
          </a:p>
          <a:p>
            <a:pPr marL="0" indent="0">
              <a:buNone/>
            </a:pPr>
            <a:r>
              <a:rPr lang="en-US" sz="1400" b="0" i="1" dirty="0">
                <a:solidFill>
                  <a:srgbClr val="08473D"/>
                </a:solidFill>
                <a:latin typeface="Georgia" panose="02040502050405020303" pitchFamily="18" charset="0"/>
              </a:rPr>
              <a:t>Cost</a:t>
            </a:r>
            <a:endParaRPr lang="en-US" sz="1400" b="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Confidence that budget contingency amount is sufficient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Sustainability model that is defined and regularly reviewed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Project-to-date costs meeting expectations</a:t>
            </a:r>
          </a:p>
          <a:p>
            <a:pPr marL="0" indent="0">
              <a:buNone/>
            </a:pPr>
            <a:endParaRPr lang="en-US" sz="110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400" b="0" i="1" dirty="0">
                <a:solidFill>
                  <a:srgbClr val="08473D"/>
                </a:solidFill>
                <a:latin typeface="Georgia" panose="02040502050405020303" pitchFamily="18" charset="0"/>
              </a:rPr>
              <a:t>Issue Management</a:t>
            </a:r>
            <a:endParaRPr lang="en-US" sz="1400" b="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Effectiveness of issue management occurring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Escalation path in place for all issues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Timely resolution of issues</a:t>
            </a:r>
          </a:p>
          <a:p>
            <a:endParaRPr lang="en-US" sz="1400" b="0" dirty="0">
              <a:solidFill>
                <a:srgbClr val="08473D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3D4D4A-65DC-40FE-93B4-49B97DF317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40" t="4065" b="-1"/>
          <a:stretch/>
        </p:blipFill>
        <p:spPr>
          <a:xfrm>
            <a:off x="1581665" y="1585913"/>
            <a:ext cx="959698" cy="11239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A696C7-5681-44C4-BCDB-32331BBF3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995" y="3508375"/>
            <a:ext cx="1057275" cy="11239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6B12B4-8AB9-4D43-A59E-2EC0CF892C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995" y="5356696"/>
            <a:ext cx="10287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42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68DB53E8-86E2-4CBB-874A-BEE738E8984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985499"/>
            <a:ext cx="61722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rgbClr val="08473D"/>
                </a:solidFill>
                <a:latin typeface="Georgia" panose="02040502050405020303" pitchFamily="18" charset="0"/>
              </a:rPr>
              <a:t>Key Performance Indicators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910910" y="1495513"/>
            <a:ext cx="4751175" cy="5257800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en-US" sz="900" dirty="0">
              <a:solidFill>
                <a:srgbClr val="08473D"/>
              </a:solidFill>
            </a:endParaRPr>
          </a:p>
          <a:p>
            <a:pPr marL="0" indent="0">
              <a:buNone/>
            </a:pPr>
            <a:r>
              <a:rPr lang="en-US" sz="1400" b="0" i="1" dirty="0">
                <a:solidFill>
                  <a:srgbClr val="08473D"/>
                </a:solidFill>
                <a:latin typeface="Georgia" panose="02040502050405020303" pitchFamily="18" charset="0"/>
              </a:rPr>
              <a:t>Quality</a:t>
            </a:r>
            <a:endParaRPr lang="en-US" sz="1400" b="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Acceptability of deliverables reviewed during last reporting period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Satisfaction with quality of work product to date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Success criteria well defined</a:t>
            </a:r>
          </a:p>
          <a:p>
            <a:endParaRPr lang="en-US" sz="140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400" b="0" i="1" dirty="0">
                <a:solidFill>
                  <a:srgbClr val="08473D"/>
                </a:solidFill>
                <a:latin typeface="Georgia" panose="02040502050405020303" pitchFamily="18" charset="0"/>
              </a:rPr>
              <a:t>Risk Management</a:t>
            </a:r>
            <a:endParaRPr lang="en-US" sz="1400" b="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Effectiveness of risk management occurring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Documented response strategies for risks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Level of risk carried by the project</a:t>
            </a:r>
          </a:p>
          <a:p>
            <a:endParaRPr lang="en-US" sz="1400" b="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1400" b="0" i="1" dirty="0">
                <a:solidFill>
                  <a:srgbClr val="08473D"/>
                </a:solidFill>
                <a:latin typeface="Georgia" panose="02040502050405020303" pitchFamily="18" charset="0"/>
              </a:rPr>
              <a:t>Schedule</a:t>
            </a:r>
            <a:endParaRPr lang="en-US" sz="1400" b="0" dirty="0">
              <a:solidFill>
                <a:srgbClr val="08473D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Confidence in viability of the schedule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Performance against the schedule (SPI)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Changes to schedule expectations</a:t>
            </a:r>
          </a:p>
          <a:p>
            <a:pPr lvl="0"/>
            <a:r>
              <a:rPr lang="en-US" sz="1400" b="0" dirty="0">
                <a:solidFill>
                  <a:srgbClr val="08473D"/>
                </a:solidFill>
                <a:latin typeface="Georgia" panose="02040502050405020303" pitchFamily="18" charset="0"/>
              </a:rPr>
              <a:t>Submission of schedule into tool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94A26F-68B4-4067-9494-5CE597800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168" y="1783451"/>
            <a:ext cx="1009650" cy="10572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12215E-3495-4A54-89B4-62CF1CFF6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405" y="3521678"/>
            <a:ext cx="962025" cy="10191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7E2BCF6-5AE0-4625-9108-237F0211CF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4702" y="5221805"/>
            <a:ext cx="94297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65379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A96A416C4C554486C2B2E580B6F022" ma:contentTypeVersion="2" ma:contentTypeDescription="Create a new document." ma:contentTypeScope="" ma:versionID="77baf96bc66f7eff96fd4e77f31e07d6">
  <xsd:schema xmlns:xsd="http://www.w3.org/2001/XMLSchema" xmlns:xs="http://www.w3.org/2001/XMLSchema" xmlns:p="http://schemas.microsoft.com/office/2006/metadata/properties" xmlns:ns2="59469ec7-8bad-4d00-aeb8-6dd660742aa7" targetNamespace="http://schemas.microsoft.com/office/2006/metadata/properties" ma:root="true" ma:fieldsID="1280ec1aa7cea83b3791cc800bce9137" ns2:_="">
    <xsd:import namespace="59469ec7-8bad-4d00-aeb8-6dd660742a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69ec7-8bad-4d00-aeb8-6dd660742a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0EB9F1-8335-44D4-B3AD-8CD5DCB5D4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B78201-C5FA-4F22-B390-691D141132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69ec7-8bad-4d00-aeb8-6dd660742a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255AB2-817E-4B4F-822D-4E4F1FDD0D0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69D86EE-26CA-411B-95F7-067A6B76B4B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9469ec7-8bad-4d00-aeb8-6dd660742aa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24992</TotalTime>
  <Words>385</Words>
  <Application>Microsoft Office PowerPoint</Application>
  <PresentationFormat>On-screen Show (4:3)</PresentationFormat>
  <Paragraphs>97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Georgia Pro</vt:lpstr>
      <vt:lpstr>Proxima Nova</vt:lpstr>
      <vt:lpstr>Times New Roman</vt:lpstr>
      <vt:lpstr>3_Custom Design</vt:lpstr>
      <vt:lpstr>Office Theme</vt:lpstr>
      <vt:lpstr>GTA’s Governance Tools</vt:lpstr>
      <vt:lpstr> GEMS Project Dashboard Tool</vt:lpstr>
      <vt:lpstr>GEMS Project Dashboards</vt:lpstr>
      <vt:lpstr>Questionnaires</vt:lpstr>
      <vt:lpstr>PM Critical Panel Requirements</vt:lpstr>
      <vt:lpstr>Monitor Questionnaire Responses</vt:lpstr>
      <vt:lpstr>Key Performance Indicators</vt:lpstr>
      <vt:lpstr>Key Performance Indicators</vt:lpstr>
    </vt:vector>
  </TitlesOfParts>
  <Company>GDEcD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GTA's PowerPoint Template</dc:title>
  <dc:creator>GTA EPMO   Hank Oelze</dc:creator>
  <cp:lastModifiedBy>Berks, Sarah</cp:lastModifiedBy>
  <cp:revision>2482</cp:revision>
  <cp:lastPrinted>2016-12-13T13:01:44Z</cp:lastPrinted>
  <dcterms:created xsi:type="dcterms:W3CDTF">2005-11-10T15:45:06Z</dcterms:created>
  <dcterms:modified xsi:type="dcterms:W3CDTF">2021-08-11T13:29:01Z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Template for GTA PowerPoint presentations.  If you have questions about its usage, contact GTA Communications at gtainfo@gta.ga.gov.</vt:lpwstr>
  </property>
  <property fmtid="{D5CDD505-2E9C-101B-9397-08002B2CF9AE}" pid="3" name="Owner">
    <vt:lpwstr/>
  </property>
  <property fmtid="{D5CDD505-2E9C-101B-9397-08002B2CF9AE}" pid="4" name="ContentType">
    <vt:lpwstr>Document</vt:lpwstr>
  </property>
  <property fmtid="{D5CDD505-2E9C-101B-9397-08002B2CF9AE}" pid="5" name="Status">
    <vt:lpwstr>Final</vt:lpwstr>
  </property>
  <property fmtid="{D5CDD505-2E9C-101B-9397-08002B2CF9AE}" pid="6" name="Type Forms">
    <vt:lpwstr>Communications</vt:lpwstr>
  </property>
  <property fmtid="{D5CDD505-2E9C-101B-9397-08002B2CF9AE}" pid="7" name="ContentTypeId">
    <vt:lpwstr>0x010100C0A96A416C4C554486C2B2E580B6F022</vt:lpwstr>
  </property>
  <property fmtid="{D5CDD505-2E9C-101B-9397-08002B2CF9AE}" pid="8" name="Order">
    <vt:r8>385200</vt:r8>
  </property>
  <property fmtid="{D5CDD505-2E9C-101B-9397-08002B2CF9AE}" pid="9" name="xd_ProgID">
    <vt:lpwstr/>
  </property>
  <property fmtid="{D5CDD505-2E9C-101B-9397-08002B2CF9AE}" pid="10" name="TemplateUrl">
    <vt:lpwstr/>
  </property>
</Properties>
</file>