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3" r:id="rId2"/>
    <p:sldMasterId id="2147483675" r:id="rId3"/>
    <p:sldMasterId id="2147483663" r:id="rId4"/>
    <p:sldMasterId id="2147483680" r:id="rId5"/>
    <p:sldMasterId id="2147483687" r:id="rId6"/>
  </p:sldMasterIdLst>
  <p:notesMasterIdLst>
    <p:notesMasterId r:id="rId14"/>
  </p:notesMasterIdLst>
  <p:sldIdLst>
    <p:sldId id="256" r:id="rId7"/>
    <p:sldId id="319" r:id="rId8"/>
    <p:sldId id="294" r:id="rId9"/>
    <p:sldId id="285" r:id="rId10"/>
    <p:sldId id="344" r:id="rId11"/>
    <p:sldId id="343" r:id="rId12"/>
    <p:sldId id="345" r:id="rId13"/>
  </p:sldIdLst>
  <p:sldSz cx="9144000" cy="6858000" type="screen4x3"/>
  <p:notesSz cx="7010400" cy="9296400"/>
  <p:custShowLst>
    <p:custShow name="Custom Show 1" id="0">
      <p:sldLst>
        <p:sld r:id="rId7"/>
        <p:sld r:id="rId9"/>
        <p:sld r:id="rId10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66FF66"/>
    <a:srgbClr val="243271"/>
    <a:srgbClr val="B2B2B2"/>
    <a:srgbClr val="DDDDDD"/>
    <a:srgbClr val="812C34"/>
    <a:srgbClr val="DFC298"/>
    <a:srgbClr val="DFC299"/>
    <a:srgbClr val="D01240"/>
    <a:srgbClr val="F2E5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29" autoAdjust="0"/>
  </p:normalViewPr>
  <p:slideViewPr>
    <p:cSldViewPr>
      <p:cViewPr varScale="1">
        <p:scale>
          <a:sx n="64" d="100"/>
          <a:sy n="64" d="100"/>
        </p:scale>
        <p:origin x="10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7B2F3419-D453-46EE-B0D6-53F169763930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884FBEF1-284E-4109-B5FA-A90AB7252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969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47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4FBEF1-284E-4109-B5FA-A90AB72523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41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0E767-B3CA-4A51-BC13-752E12236C6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2DD04-F0FD-414C-AF78-15CD44B4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2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9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41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31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69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8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7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49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89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548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1569183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To facilitate the protection of life and property against man-made and natural disasters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by directing the state's efforts in the areas of prevention, preparedness, mitigation,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response, and recovery. </a:t>
            </a:r>
          </a:p>
        </p:txBody>
      </p:sp>
      <p:pic>
        <p:nvPicPr>
          <p:cNvPr id="7" name="Picture 6" descr="Tod-Buzz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641" y="4244355"/>
            <a:ext cx="275395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/>
        </p:blipFill>
        <p:spPr>
          <a:xfrm>
            <a:off x="228600" y="4244355"/>
            <a:ext cx="2643480" cy="1828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4887" r="-637" b="4887"/>
          <a:stretch/>
        </p:blipFill>
        <p:spPr>
          <a:xfrm>
            <a:off x="3124200" y="4267200"/>
            <a:ext cx="287669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E5D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GEMHSA Mission</a:t>
            </a:r>
          </a:p>
        </p:txBody>
      </p:sp>
    </p:spTree>
    <p:extLst>
      <p:ext uri="{BB962C8B-B14F-4D97-AF65-F5344CB8AC3E}">
        <p14:creationId xmlns:p14="http://schemas.microsoft.com/office/powerpoint/2010/main" val="3956971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158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F2E5D2"/>
                </a:solidFill>
              </a:defRPr>
            </a:lvl1pPr>
          </a:lstStyle>
          <a:p>
            <a:r>
              <a:rPr lang="en-US" dirty="0"/>
              <a:t>Slide Title: Franklin Gothic Demi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05000"/>
            <a:ext cx="6553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Titles: Franklin Gothic Demi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447800" y="2895600"/>
            <a:ext cx="640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ranklin Gothic Book" panose="020B05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Body: Franklin Gothic Book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199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D01240"/>
                </a:solidFill>
                <a:latin typeface="Franklin Gothic Demi" panose="020B0703020102020204" pitchFamily="34" charset="0"/>
              </a:rPr>
              <a:t>Questions?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271"/>
                </a:solidFill>
                <a:latin typeface="Franklin Gothic Demi" panose="020B0703020102020204" pitchFamily="34" charset="0"/>
              </a:rPr>
              <a:t>www.gema.ga.gov		(404) 635-7000			   @</a:t>
            </a:r>
            <a:r>
              <a:rPr lang="en-US" dirty="0" err="1">
                <a:solidFill>
                  <a:srgbClr val="243271"/>
                </a:solidFill>
                <a:latin typeface="Franklin Gothic Demi" panose="020B0703020102020204" pitchFamily="34" charset="0"/>
              </a:rPr>
              <a:t>GeorgiaEMA</a:t>
            </a:r>
            <a:r>
              <a:rPr lang="en-US" dirty="0">
                <a:solidFill>
                  <a:srgbClr val="243271"/>
                </a:solidFill>
                <a:latin typeface="Franklin Gothic Demi" panose="020B0703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1470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1569183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To facilitate the protection of life and property against man-made and natural disasters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by directing the state's efforts in the areas of prevention, preparedness, mitigation,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response, and recovery. </a:t>
            </a:r>
          </a:p>
        </p:txBody>
      </p:sp>
      <p:pic>
        <p:nvPicPr>
          <p:cNvPr id="7" name="Picture 6" descr="Tod-Buzz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641" y="4244355"/>
            <a:ext cx="275395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/>
        </p:blipFill>
        <p:spPr>
          <a:xfrm>
            <a:off x="228600" y="4244355"/>
            <a:ext cx="2643480" cy="1828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4887" r="-637" b="4887"/>
          <a:stretch/>
        </p:blipFill>
        <p:spPr>
          <a:xfrm>
            <a:off x="3124200" y="4267200"/>
            <a:ext cx="287669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E5D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GEMHSA Mission</a:t>
            </a:r>
          </a:p>
        </p:txBody>
      </p:sp>
    </p:spTree>
    <p:extLst>
      <p:ext uri="{BB962C8B-B14F-4D97-AF65-F5344CB8AC3E}">
        <p14:creationId xmlns:p14="http://schemas.microsoft.com/office/powerpoint/2010/main" val="17575074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7626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F2E5D2"/>
                </a:solidFill>
              </a:defRPr>
            </a:lvl1pPr>
          </a:lstStyle>
          <a:p>
            <a:r>
              <a:rPr lang="en-US" dirty="0"/>
              <a:t>Slide Title: Franklin Gothic Demi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05000"/>
            <a:ext cx="6553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Titles: Franklin Gothic Demi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447800" y="2895600"/>
            <a:ext cx="640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ranklin Gothic Book" panose="020B05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Body: Franklin Gothic Book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5570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D01240"/>
                </a:solidFill>
                <a:latin typeface="Franklin Gothic Demi" panose="020B0703020102020204" pitchFamily="34" charset="0"/>
              </a:rPr>
              <a:t>Questions?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271"/>
                </a:solidFill>
                <a:latin typeface="Franklin Gothic Demi" panose="020B0703020102020204" pitchFamily="34" charset="0"/>
              </a:rPr>
              <a:t>www.gema.ga.gov		(404) 635-7000			   @</a:t>
            </a:r>
            <a:r>
              <a:rPr lang="en-US" dirty="0" err="1">
                <a:solidFill>
                  <a:srgbClr val="243271"/>
                </a:solidFill>
                <a:latin typeface="Franklin Gothic Demi" panose="020B0703020102020204" pitchFamily="34" charset="0"/>
              </a:rPr>
              <a:t>GeorgiaEMA</a:t>
            </a:r>
            <a:r>
              <a:rPr lang="en-US" dirty="0">
                <a:solidFill>
                  <a:srgbClr val="243271"/>
                </a:solidFill>
                <a:latin typeface="Franklin Gothic Demi" panose="020B0703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4402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Standar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28600"/>
            <a:ext cx="9144001" cy="16002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590800" y="4572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2E5D2"/>
                </a:solidFill>
                <a:latin typeface="Franklin Gothic Demi" panose="020B0703020102020204" pitchFamily="34" charset="0"/>
              </a:rPr>
              <a:t>Georgia Emergency Management </a:t>
            </a:r>
          </a:p>
          <a:p>
            <a:pPr algn="ctr"/>
            <a:r>
              <a:rPr lang="en-US" sz="3200" dirty="0">
                <a:solidFill>
                  <a:srgbClr val="F2E5D2"/>
                </a:solidFill>
                <a:latin typeface="Franklin Gothic Demi" panose="020B0703020102020204" pitchFamily="34" charset="0"/>
              </a:rPr>
              <a:t>&amp; Homeland Security Agency 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409700" y="4258655"/>
            <a:ext cx="7734300" cy="0"/>
          </a:xfrm>
          <a:prstGeom prst="line">
            <a:avLst/>
          </a:prstGeom>
          <a:ln w="38100" cmpd="sng">
            <a:solidFill>
              <a:srgbClr val="C912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9"/>
            <a:ext cx="2209800" cy="233278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2590800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24327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/>
              <a:t>Presentation Title: Franklin Gothic Demi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7400" y="4343400"/>
            <a:ext cx="3260464" cy="17526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aseline="0">
                <a:solidFill>
                  <a:srgbClr val="243271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title: Franklin Gothic Book</a:t>
            </a:r>
          </a:p>
        </p:txBody>
      </p:sp>
    </p:spTree>
    <p:extLst>
      <p:ext uri="{BB962C8B-B14F-4D97-AF65-F5344CB8AC3E}">
        <p14:creationId xmlns:p14="http://schemas.microsoft.com/office/powerpoint/2010/main" val="30829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Alterna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8626" y="1"/>
            <a:ext cx="9144000" cy="1066800"/>
          </a:xfrm>
          <a:prstGeom prst="rect">
            <a:avLst/>
          </a:prstGeom>
          <a:solidFill>
            <a:srgbClr val="24327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                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2880360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TextBox 11"/>
          <p:cNvSpPr txBox="1"/>
          <p:nvPr userDrawn="1"/>
        </p:nvSpPr>
        <p:spPr>
          <a:xfrm>
            <a:off x="1158680" y="211659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2E5D2"/>
                </a:solidFill>
              </a:rPr>
              <a:t>Georgia Emergency Management &amp;</a:t>
            </a:r>
            <a:r>
              <a:rPr lang="en-US" sz="2000" baseline="0" dirty="0">
                <a:solidFill>
                  <a:srgbClr val="F2E5D2"/>
                </a:solidFill>
              </a:rPr>
              <a:t> </a:t>
            </a:r>
            <a:r>
              <a:rPr lang="en-US" sz="2000" dirty="0">
                <a:solidFill>
                  <a:srgbClr val="F2E5D2"/>
                </a:solidFill>
              </a:rPr>
              <a:t>Homeland Security Agency</a:t>
            </a: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0" y="6493184"/>
            <a:ext cx="9144000" cy="365125"/>
          </a:xfrm>
          <a:prstGeom prst="rect">
            <a:avLst/>
          </a:prstGeom>
          <a:solidFill>
            <a:srgbClr val="24327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42942"/>
            <a:ext cx="1018003" cy="107465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84966" y="1219200"/>
            <a:ext cx="4724400" cy="762000"/>
          </a:xfrm>
        </p:spPr>
        <p:txBody>
          <a:bodyPr/>
          <a:lstStyle>
            <a:lvl1pPr marL="0" indent="0">
              <a:buNone/>
              <a:defRPr baseline="0">
                <a:solidFill>
                  <a:srgbClr val="243271"/>
                </a:solidFill>
                <a:latin typeface="Franklin Gothic Demi" panose="020B070302010202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324600" y="2430982"/>
            <a:ext cx="2819400" cy="9144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D01240"/>
                </a:solidFill>
                <a:latin typeface="Franklin Gothic Book" panose="020B0503020102020204" pitchFamily="34" charset="0"/>
              </a:defRPr>
            </a:lvl1pPr>
          </a:lstStyle>
          <a:p>
            <a:pPr lvl="0"/>
            <a:r>
              <a:rPr lang="en-US" dirty="0"/>
              <a:t>Presenter’s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321997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MHSA 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914400" y="1569183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To facilitate the protection of life and property against man-made and natural disasters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by directing the state's efforts in the areas of prevention, preparedness, mitigation, </a:t>
            </a:r>
            <a:b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</a:br>
            <a:r>
              <a:rPr lang="en-US" sz="2800" dirty="0">
                <a:solidFill>
                  <a:srgbClr val="243271"/>
                </a:solidFill>
                <a:latin typeface="Franklin Gothic Book" panose="020B0503020102020204" pitchFamily="34" charset="0"/>
              </a:rPr>
              <a:t>response, and recovery. </a:t>
            </a:r>
          </a:p>
        </p:txBody>
      </p:sp>
      <p:pic>
        <p:nvPicPr>
          <p:cNvPr id="7" name="Picture 6" descr="Tod-Buzz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641" y="4244355"/>
            <a:ext cx="2753959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58"/>
          <a:stretch/>
        </p:blipFill>
        <p:spPr>
          <a:xfrm>
            <a:off x="228600" y="4244355"/>
            <a:ext cx="2643480" cy="1828800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t="4887" r="-637" b="4887"/>
          <a:stretch/>
        </p:blipFill>
        <p:spPr>
          <a:xfrm>
            <a:off x="3124200" y="4267200"/>
            <a:ext cx="2876694" cy="18288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2E5D2"/>
                </a:solidFill>
                <a:latin typeface="Franklin Gothic Demi" panose="020B0703020102020204" pitchFamily="34" charset="0"/>
                <a:cs typeface="Arial" panose="020B0604020202020204" pitchFamily="34" charset="0"/>
              </a:rPr>
              <a:t>GEMHSA Mission</a:t>
            </a:r>
          </a:p>
        </p:txBody>
      </p:sp>
    </p:spTree>
    <p:extLst>
      <p:ext uri="{BB962C8B-B14F-4D97-AF65-F5344CB8AC3E}">
        <p14:creationId xmlns:p14="http://schemas.microsoft.com/office/powerpoint/2010/main" val="97368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7762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matted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52400"/>
            <a:ext cx="9144000" cy="53340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rgbClr val="F2E5D2"/>
                </a:solidFill>
              </a:defRPr>
            </a:lvl1pPr>
          </a:lstStyle>
          <a:p>
            <a:r>
              <a:rPr lang="en-US" dirty="0"/>
              <a:t>Slide Title: Franklin Gothic Demi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1905000"/>
            <a:ext cx="65532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Franklin Gothic Demi" panose="020B0703020102020204" pitchFamily="34" charset="0"/>
              </a:defRPr>
            </a:lvl1pPr>
            <a:lvl2pPr marL="457200" indent="0">
              <a:buNone/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Titles: Franklin Gothic Demi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1447800" y="2895600"/>
            <a:ext cx="6400800" cy="8382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latin typeface="Franklin Gothic Book" panose="020B05030201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Body: Franklin Gothic Book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76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4384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D01240"/>
                </a:solidFill>
                <a:latin typeface="Franklin Gothic Demi" panose="020B0703020102020204" pitchFamily="34" charset="0"/>
              </a:rPr>
              <a:t>Questions?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43271"/>
                </a:solidFill>
                <a:latin typeface="Franklin Gothic Demi" panose="020B0703020102020204" pitchFamily="34" charset="0"/>
              </a:rPr>
              <a:t>www.gema.ga.gov		(404) 635-7000			   @</a:t>
            </a:r>
            <a:r>
              <a:rPr lang="en-US" dirty="0" err="1">
                <a:solidFill>
                  <a:srgbClr val="243271"/>
                </a:solidFill>
                <a:latin typeface="Franklin Gothic Demi" panose="020B0703020102020204" pitchFamily="34" charset="0"/>
              </a:rPr>
              <a:t>GeorgiaEMA</a:t>
            </a:r>
            <a:r>
              <a:rPr lang="en-US" dirty="0">
                <a:solidFill>
                  <a:srgbClr val="243271"/>
                </a:solidFill>
                <a:latin typeface="Franklin Gothic Demi" panose="020B07030201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5584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6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0E767-B3CA-4A51-BC13-752E12236C62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2DD04-F0FD-414C-AF78-15CD44B41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6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7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9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5" r:id="rId3"/>
    <p:sldLayoutId id="2147483657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 txBox="1">
            <a:spLocks/>
          </p:cNvSpPr>
          <p:nvPr/>
        </p:nvSpPr>
        <p:spPr>
          <a:xfrm>
            <a:off x="8626" y="1"/>
            <a:ext cx="9144000" cy="1066800"/>
          </a:xfrm>
          <a:prstGeom prst="rect">
            <a:avLst/>
          </a:prstGeom>
          <a:solidFill>
            <a:srgbClr val="24327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/>
              <a:t>                  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2800"/>
            <a:ext cx="9144000" cy="2880360"/>
          </a:xfrm>
          <a:prstGeom prst="rect">
            <a:avLst/>
          </a:prstGeom>
          <a:effectLst>
            <a:softEdge rad="0"/>
          </a:effectLst>
        </p:spPr>
      </p:pic>
      <p:sp>
        <p:nvSpPr>
          <p:cNvPr id="16" name="TextBox 15"/>
          <p:cNvSpPr txBox="1"/>
          <p:nvPr/>
        </p:nvSpPr>
        <p:spPr>
          <a:xfrm>
            <a:off x="1158680" y="211659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5F3E7"/>
                </a:solidFill>
              </a:rPr>
              <a:t>Georgia Emergency Management &amp;</a:t>
            </a:r>
            <a:r>
              <a:rPr lang="en-US" sz="2000" baseline="0" dirty="0">
                <a:solidFill>
                  <a:srgbClr val="F5F3E7"/>
                </a:solidFill>
              </a:rPr>
              <a:t> </a:t>
            </a:r>
            <a:r>
              <a:rPr lang="en-US" sz="2000" dirty="0">
                <a:solidFill>
                  <a:srgbClr val="F5F3E7"/>
                </a:solidFill>
              </a:rPr>
              <a:t>Homeland Security Agency</a:t>
            </a:r>
          </a:p>
        </p:txBody>
      </p:sp>
      <p:sp>
        <p:nvSpPr>
          <p:cNvPr id="19" name="Footer Placeholder 4"/>
          <p:cNvSpPr txBox="1">
            <a:spLocks/>
          </p:cNvSpPr>
          <p:nvPr/>
        </p:nvSpPr>
        <p:spPr>
          <a:xfrm>
            <a:off x="0" y="6493184"/>
            <a:ext cx="9144000" cy="365125"/>
          </a:xfrm>
          <a:prstGeom prst="rect">
            <a:avLst/>
          </a:prstGeom>
          <a:solidFill>
            <a:srgbClr val="243271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42942"/>
            <a:ext cx="1018003" cy="1074658"/>
          </a:xfrm>
          <a:prstGeom prst="rect">
            <a:avLst/>
          </a:prstGeom>
        </p:spPr>
      </p:pic>
      <p:sp>
        <p:nvSpPr>
          <p:cNvPr id="9" name="Text Placeholder 13"/>
          <p:cNvSpPr txBox="1">
            <a:spLocks/>
          </p:cNvSpPr>
          <p:nvPr/>
        </p:nvSpPr>
        <p:spPr>
          <a:xfrm>
            <a:off x="84966" y="1219200"/>
            <a:ext cx="4724400" cy="7620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rgbClr val="24327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Text Placeholder 15"/>
          <p:cNvSpPr txBox="1">
            <a:spLocks/>
          </p:cNvSpPr>
          <p:nvPr/>
        </p:nvSpPr>
        <p:spPr>
          <a:xfrm>
            <a:off x="6324600" y="2430982"/>
            <a:ext cx="28194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rgbClr val="D0124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Presenter’s Name and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917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125B-C0DF-44D3-A52E-9C3AEDC79567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54C7F-90EC-4328-AB0C-2C8DC99DB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8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1" cy="914400"/>
          </a:xfrm>
          <a:prstGeom prst="rect">
            <a:avLst/>
          </a:prstGeom>
          <a:solidFill>
            <a:srgbClr val="2432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" y="-1"/>
            <a:ext cx="1371475" cy="144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5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ranklin Gothic Demi" panose="020B07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.emgrants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16175"/>
            <a:ext cx="90678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Georgia EM Grants Manager 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State and Local Cybersecurity Grant Program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4343400"/>
            <a:ext cx="3489064" cy="1752600"/>
          </a:xfrm>
        </p:spPr>
        <p:txBody>
          <a:bodyPr>
            <a:normAutofit fontScale="70000" lnSpcReduction="20000"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Preparedness Grants and Programs 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HSGrants@gema.ga.gov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(404) 635-7095 </a:t>
            </a:r>
          </a:p>
          <a:p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06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16175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complete the</a:t>
            </a:r>
            <a:b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State and Local Cybersecurity Grant Program application</a:t>
            </a:r>
          </a:p>
        </p:txBody>
      </p:sp>
    </p:spTree>
    <p:extLst>
      <p:ext uri="{BB962C8B-B14F-4D97-AF65-F5344CB8AC3E}">
        <p14:creationId xmlns:p14="http://schemas.microsoft.com/office/powerpoint/2010/main" val="202804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83"/>
    </mc:Choice>
    <mc:Fallback xmlns="">
      <p:transition spd="slow" advTm="65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03" y="1981200"/>
            <a:ext cx="5361401" cy="4663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838200"/>
            <a:ext cx="579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access Georgia EM Grants Manager portal by following the link provided: </a:t>
            </a:r>
            <a:r>
              <a:rPr lang="en-US" dirty="0">
                <a:hlinkClick r:id="rId3"/>
              </a:rPr>
              <a:t>https://ga.emgrants.com</a:t>
            </a:r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your Email and Password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Sign-In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1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72"/>
    </mc:Choice>
    <mc:Fallback xmlns="">
      <p:transition spd="slow" advTm="1177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1430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Apply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848A6F-8941-BCB8-FF6A-A6DFCD9D7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4912"/>
            <a:ext cx="9144000" cy="46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5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2"/>
    </mc:Choice>
    <mc:Fallback xmlns="">
      <p:transition spd="slow" advTm="1089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838200"/>
            <a:ext cx="7620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the “2022 – State and Local Cybersecurity Grant Program” from the Grant drop-down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the applicable Objective from the Project Type drop-down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Select Create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7F5CEC-2AD8-FE40-8616-9F7C437FB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7822"/>
            <a:ext cx="9144000" cy="462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2"/>
    </mc:Choice>
    <mc:Fallback xmlns="">
      <p:transition spd="slow" advTm="1089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86256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each section of the application, including Introduction, Project Details, Risk Assessment, Costs,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Submit/Advance.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848290-669A-C880-BB89-FC86EDD9E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004753"/>
            <a:ext cx="7482567" cy="484632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803511-F52C-2BB9-4B5E-EEF3F72F37E9}"/>
              </a:ext>
            </a:extLst>
          </p:cNvPr>
          <p:cNvSpPr/>
          <p:nvPr/>
        </p:nvSpPr>
        <p:spPr>
          <a:xfrm>
            <a:off x="1143000" y="3581400"/>
            <a:ext cx="1295400" cy="914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397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2"/>
    </mc:Choice>
    <mc:Fallback xmlns="">
      <p:transition spd="slow" advTm="108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/>
              <a:t>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219200"/>
            <a:ext cx="8763000" cy="5334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Franklin Gothic Demi" panose="020B07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862568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see </a:t>
            </a:r>
            <a:r>
              <a:rPr lang="en-US" b="1" dirty="0">
                <a:solidFill>
                  <a:srgbClr val="00B050"/>
                </a:solidFill>
              </a:rPr>
              <a:t>“Successfully Submitted/Advanced” </a:t>
            </a:r>
            <a:r>
              <a:rPr lang="en-US" dirty="0"/>
              <a:t>your Application has been submitted. 	</a:t>
            </a:r>
          </a:p>
          <a:p>
            <a:r>
              <a:rPr lang="en-US" dirty="0"/>
              <a:t>*This will notify your GEMA/HS team*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21C0AF-A9AF-AFCC-A6E5-35F99809F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3411"/>
            <a:ext cx="9144000" cy="473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92"/>
    </mc:Choice>
    <mc:Fallback xmlns="">
      <p:transition spd="slow" advTm="10892"/>
    </mc:Fallback>
  </mc:AlternateContent>
</p:sld>
</file>

<file path=ppt/theme/theme1.xml><?xml version="1.0" encoding="utf-8"?>
<a:theme xmlns:a="http://schemas.openxmlformats.org/drawingml/2006/main" name="Introduction to WebEOC for State Responders (SOC 2) (M310-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MHSA 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MHSA">
      <a:majorFont>
        <a:latin typeface="Franklin Gothic Demi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MHSA Alternate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GEMHSA 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MHSA">
      <a:majorFont>
        <a:latin typeface="Franklin Gothic Demi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GEMHSA 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EMHSA">
      <a:majorFont>
        <a:latin typeface="Franklin Gothic Demi"/>
        <a:ea typeface=""/>
        <a:cs typeface=""/>
      </a:majorFont>
      <a:minorFont>
        <a:latin typeface="Franklin Gothic Demi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WebEOC for State Responders (SOC 2) (M310-2)</Template>
  <TotalTime>22899</TotalTime>
  <Words>157</Words>
  <Application>Microsoft Office PowerPoint</Application>
  <PresentationFormat>On-screen Show (4:3)</PresentationFormat>
  <Paragraphs>22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Franklin Gothic Demi Cond</vt:lpstr>
      <vt:lpstr>Introduction to WebEOC for State Responders (SOC 2) (M310-2)</vt:lpstr>
      <vt:lpstr>GEMHSA Body Slides</vt:lpstr>
      <vt:lpstr>GEMHSA Alternate Title</vt:lpstr>
      <vt:lpstr>Custom Design</vt:lpstr>
      <vt:lpstr>1_GEMHSA Body Slides</vt:lpstr>
      <vt:lpstr>2_GEMHSA Body Slides</vt:lpstr>
      <vt:lpstr>Georgia EM Grants Manager  State and Local Cybersecurity Grant Program</vt:lpstr>
      <vt:lpstr>How to complete the  State and Local Cybersecurity Grant Program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GEMA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WebEOC for State Responders (SOC 2) (M310-2)</dc:title>
  <dc:creator>Timothy Head</dc:creator>
  <cp:lastModifiedBy>Torres, Sarah</cp:lastModifiedBy>
  <cp:revision>289</cp:revision>
  <cp:lastPrinted>2017-07-14T13:08:53Z</cp:lastPrinted>
  <dcterms:created xsi:type="dcterms:W3CDTF">2016-12-20T19:13:04Z</dcterms:created>
  <dcterms:modified xsi:type="dcterms:W3CDTF">2023-11-20T23:18:43Z</dcterms:modified>
  <cp:contentStatus/>
</cp:coreProperties>
</file>