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67">
  <p:sldMasterIdLst>
    <p:sldMasterId id="2147484198" r:id="rId5"/>
    <p:sldMasterId id="2147484227" r:id="rId6"/>
  </p:sldMasterIdLst>
  <p:notesMasterIdLst>
    <p:notesMasterId r:id="rId114"/>
  </p:notesMasterIdLst>
  <p:handoutMasterIdLst>
    <p:handoutMasterId r:id="rId115"/>
  </p:handoutMasterIdLst>
  <p:sldIdLst>
    <p:sldId id="844" r:id="rId7"/>
    <p:sldId id="859" r:id="rId8"/>
    <p:sldId id="682" r:id="rId9"/>
    <p:sldId id="686" r:id="rId10"/>
    <p:sldId id="879" r:id="rId11"/>
    <p:sldId id="880" r:id="rId12"/>
    <p:sldId id="911" r:id="rId13"/>
    <p:sldId id="881" r:id="rId14"/>
    <p:sldId id="922" r:id="rId15"/>
    <p:sldId id="882" r:id="rId16"/>
    <p:sldId id="885" r:id="rId17"/>
    <p:sldId id="883" r:id="rId18"/>
    <p:sldId id="718" r:id="rId19"/>
    <p:sldId id="687" r:id="rId20"/>
    <p:sldId id="690" r:id="rId21"/>
    <p:sldId id="832" r:id="rId22"/>
    <p:sldId id="860" r:id="rId23"/>
    <p:sldId id="691" r:id="rId24"/>
    <p:sldId id="697" r:id="rId25"/>
    <p:sldId id="693" r:id="rId26"/>
    <p:sldId id="694" r:id="rId27"/>
    <p:sldId id="884" r:id="rId28"/>
    <p:sldId id="705" r:id="rId29"/>
    <p:sldId id="706" r:id="rId30"/>
    <p:sldId id="702" r:id="rId31"/>
    <p:sldId id="699" r:id="rId32"/>
    <p:sldId id="700" r:id="rId33"/>
    <p:sldId id="845" r:id="rId34"/>
    <p:sldId id="707" r:id="rId35"/>
    <p:sldId id="708" r:id="rId36"/>
    <p:sldId id="714" r:id="rId37"/>
    <p:sldId id="846" r:id="rId38"/>
    <p:sldId id="819" r:id="rId39"/>
    <p:sldId id="887" r:id="rId40"/>
    <p:sldId id="723" r:id="rId41"/>
    <p:sldId id="719" r:id="rId42"/>
    <p:sldId id="711" r:id="rId43"/>
    <p:sldId id="728" r:id="rId44"/>
    <p:sldId id="721" r:id="rId45"/>
    <p:sldId id="731" r:id="rId46"/>
    <p:sldId id="886" r:id="rId47"/>
    <p:sldId id="725" r:id="rId48"/>
    <p:sldId id="730" r:id="rId49"/>
    <p:sldId id="748" r:id="rId50"/>
    <p:sldId id="750" r:id="rId51"/>
    <p:sldId id="754" r:id="rId52"/>
    <p:sldId id="875" r:id="rId53"/>
    <p:sldId id="757" r:id="rId54"/>
    <p:sldId id="758" r:id="rId55"/>
    <p:sldId id="760" r:id="rId56"/>
    <p:sldId id="761" r:id="rId57"/>
    <p:sldId id="763" r:id="rId58"/>
    <p:sldId id="788" r:id="rId59"/>
    <p:sldId id="791" r:id="rId60"/>
    <p:sldId id="812" r:id="rId61"/>
    <p:sldId id="876" r:id="rId62"/>
    <p:sldId id="792" r:id="rId63"/>
    <p:sldId id="888" r:id="rId64"/>
    <p:sldId id="889" r:id="rId65"/>
    <p:sldId id="874" r:id="rId66"/>
    <p:sldId id="890" r:id="rId67"/>
    <p:sldId id="891" r:id="rId68"/>
    <p:sldId id="892" r:id="rId69"/>
    <p:sldId id="794" r:id="rId70"/>
    <p:sldId id="795" r:id="rId71"/>
    <p:sldId id="796" r:id="rId72"/>
    <p:sldId id="797" r:id="rId73"/>
    <p:sldId id="872" r:id="rId74"/>
    <p:sldId id="799" r:id="rId75"/>
    <p:sldId id="893" r:id="rId76"/>
    <p:sldId id="894" r:id="rId77"/>
    <p:sldId id="897" r:id="rId78"/>
    <p:sldId id="895" r:id="rId79"/>
    <p:sldId id="896" r:id="rId80"/>
    <p:sldId id="898" r:id="rId81"/>
    <p:sldId id="899" r:id="rId82"/>
    <p:sldId id="901" r:id="rId83"/>
    <p:sldId id="902" r:id="rId84"/>
    <p:sldId id="903" r:id="rId85"/>
    <p:sldId id="904" r:id="rId86"/>
    <p:sldId id="912" r:id="rId87"/>
    <p:sldId id="913" r:id="rId88"/>
    <p:sldId id="914" r:id="rId89"/>
    <p:sldId id="905" r:id="rId90"/>
    <p:sldId id="906" r:id="rId91"/>
    <p:sldId id="907" r:id="rId92"/>
    <p:sldId id="908" r:id="rId93"/>
    <p:sldId id="909" r:id="rId94"/>
    <p:sldId id="910" r:id="rId95"/>
    <p:sldId id="915" r:id="rId96"/>
    <p:sldId id="916" r:id="rId97"/>
    <p:sldId id="816" r:id="rId98"/>
    <p:sldId id="841" r:id="rId99"/>
    <p:sldId id="843" r:id="rId100"/>
    <p:sldId id="917" r:id="rId101"/>
    <p:sldId id="800" r:id="rId102"/>
    <p:sldId id="923" r:id="rId103"/>
    <p:sldId id="835" r:id="rId104"/>
    <p:sldId id="856" r:id="rId105"/>
    <p:sldId id="833" r:id="rId106"/>
    <p:sldId id="918" r:id="rId107"/>
    <p:sldId id="921" r:id="rId108"/>
    <p:sldId id="919" r:id="rId109"/>
    <p:sldId id="920" r:id="rId110"/>
    <p:sldId id="877" r:id="rId111"/>
    <p:sldId id="818" r:id="rId112"/>
    <p:sldId id="369" r:id="rId113"/>
  </p:sldIdLst>
  <p:sldSz cx="9144000" cy="6858000" type="screen4x3"/>
  <p:notesSz cx="6950075" cy="9236075"/>
  <p:defaultTextStyle>
    <a:defPPr>
      <a:defRPr lang="en-US"/>
    </a:defPPr>
    <a:lvl1pPr algn="ctr" rtl="0" fontAlgn="base">
      <a:spcBef>
        <a:spcPct val="0"/>
      </a:spcBef>
      <a:spcAft>
        <a:spcPct val="0"/>
      </a:spcAft>
      <a:defRPr kern="1200">
        <a:solidFill>
          <a:schemeClr val="bg1"/>
        </a:solidFill>
        <a:latin typeface="Arial" charset="0"/>
        <a:ea typeface="+mn-ea"/>
        <a:cs typeface="+mn-cs"/>
      </a:defRPr>
    </a:lvl1pPr>
    <a:lvl2pPr marL="457200" algn="ctr" rtl="0" fontAlgn="base">
      <a:spcBef>
        <a:spcPct val="0"/>
      </a:spcBef>
      <a:spcAft>
        <a:spcPct val="0"/>
      </a:spcAft>
      <a:defRPr kern="1200">
        <a:solidFill>
          <a:schemeClr val="bg1"/>
        </a:solidFill>
        <a:latin typeface="Arial" charset="0"/>
        <a:ea typeface="+mn-ea"/>
        <a:cs typeface="+mn-cs"/>
      </a:defRPr>
    </a:lvl2pPr>
    <a:lvl3pPr marL="914400" algn="ctr" rtl="0" fontAlgn="base">
      <a:spcBef>
        <a:spcPct val="0"/>
      </a:spcBef>
      <a:spcAft>
        <a:spcPct val="0"/>
      </a:spcAft>
      <a:defRPr kern="1200">
        <a:solidFill>
          <a:schemeClr val="bg1"/>
        </a:solidFill>
        <a:latin typeface="Arial" charset="0"/>
        <a:ea typeface="+mn-ea"/>
        <a:cs typeface="+mn-cs"/>
      </a:defRPr>
    </a:lvl3pPr>
    <a:lvl4pPr marL="1371600" algn="ctr" rtl="0" fontAlgn="base">
      <a:spcBef>
        <a:spcPct val="0"/>
      </a:spcBef>
      <a:spcAft>
        <a:spcPct val="0"/>
      </a:spcAft>
      <a:defRPr kern="1200">
        <a:solidFill>
          <a:schemeClr val="bg1"/>
        </a:solidFill>
        <a:latin typeface="Arial" charset="0"/>
        <a:ea typeface="+mn-ea"/>
        <a:cs typeface="+mn-cs"/>
      </a:defRPr>
    </a:lvl4pPr>
    <a:lvl5pPr marL="1828800" algn="ctr" rtl="0" fontAlgn="base">
      <a:spcBef>
        <a:spcPct val="0"/>
      </a:spcBef>
      <a:spcAft>
        <a:spcPct val="0"/>
      </a:spcAft>
      <a:defRPr kern="1200">
        <a:solidFill>
          <a:schemeClr val="bg1"/>
        </a:solidFill>
        <a:latin typeface="Arial" charset="0"/>
        <a:ea typeface="+mn-ea"/>
        <a:cs typeface="+mn-cs"/>
      </a:defRPr>
    </a:lvl5pPr>
    <a:lvl6pPr marL="2286000" algn="l" defTabSz="914400" rtl="0" eaLnBrk="1" latinLnBrk="0" hangingPunct="1">
      <a:defRPr kern="1200">
        <a:solidFill>
          <a:schemeClr val="bg1"/>
        </a:solidFill>
        <a:latin typeface="Arial" charset="0"/>
        <a:ea typeface="+mn-ea"/>
        <a:cs typeface="+mn-cs"/>
      </a:defRPr>
    </a:lvl6pPr>
    <a:lvl7pPr marL="2743200" algn="l" defTabSz="914400" rtl="0" eaLnBrk="1" latinLnBrk="0" hangingPunct="1">
      <a:defRPr kern="1200">
        <a:solidFill>
          <a:schemeClr val="bg1"/>
        </a:solidFill>
        <a:latin typeface="Arial" charset="0"/>
        <a:ea typeface="+mn-ea"/>
        <a:cs typeface="+mn-cs"/>
      </a:defRPr>
    </a:lvl7pPr>
    <a:lvl8pPr marL="3200400" algn="l" defTabSz="914400" rtl="0" eaLnBrk="1" latinLnBrk="0" hangingPunct="1">
      <a:defRPr kern="1200">
        <a:solidFill>
          <a:schemeClr val="bg1"/>
        </a:solidFill>
        <a:latin typeface="Arial" charset="0"/>
        <a:ea typeface="+mn-ea"/>
        <a:cs typeface="+mn-cs"/>
      </a:defRPr>
    </a:lvl8pPr>
    <a:lvl9pPr marL="3657600" algn="l" defTabSz="914400" rtl="0" eaLnBrk="1" latinLnBrk="0" hangingPunct="1">
      <a:defRPr kern="1200">
        <a:solidFill>
          <a:schemeClr val="bg1"/>
        </a:solidFill>
        <a:latin typeface="Arial" charset="0"/>
        <a:ea typeface="+mn-ea"/>
        <a:cs typeface="+mn-cs"/>
      </a:defRPr>
    </a:lvl9pPr>
  </p:defaultTextStyle>
  <p:extLst>
    <p:ext uri="{521415D9-36F7-43E2-AB2F-B90AF26B5E84}">
      <p14:sectionLst xmlns:p14="http://schemas.microsoft.com/office/powerpoint/2010/main">
        <p14:section name="Default Section" id="{C8B7A945-A1FD-49DB-9A60-6D325577203A}">
          <p14:sldIdLst>
            <p14:sldId id="844"/>
            <p14:sldId id="859"/>
            <p14:sldId id="682"/>
            <p14:sldId id="686"/>
            <p14:sldId id="879"/>
            <p14:sldId id="880"/>
            <p14:sldId id="911"/>
            <p14:sldId id="881"/>
            <p14:sldId id="922"/>
            <p14:sldId id="882"/>
            <p14:sldId id="885"/>
            <p14:sldId id="883"/>
            <p14:sldId id="718"/>
            <p14:sldId id="687"/>
            <p14:sldId id="690"/>
            <p14:sldId id="832"/>
            <p14:sldId id="860"/>
            <p14:sldId id="691"/>
            <p14:sldId id="697"/>
            <p14:sldId id="693"/>
            <p14:sldId id="694"/>
            <p14:sldId id="884"/>
            <p14:sldId id="705"/>
            <p14:sldId id="706"/>
            <p14:sldId id="702"/>
            <p14:sldId id="699"/>
            <p14:sldId id="700"/>
            <p14:sldId id="845"/>
            <p14:sldId id="707"/>
            <p14:sldId id="708"/>
            <p14:sldId id="714"/>
            <p14:sldId id="846"/>
            <p14:sldId id="819"/>
            <p14:sldId id="887"/>
            <p14:sldId id="723"/>
            <p14:sldId id="719"/>
            <p14:sldId id="711"/>
            <p14:sldId id="728"/>
            <p14:sldId id="721"/>
            <p14:sldId id="731"/>
            <p14:sldId id="886"/>
            <p14:sldId id="725"/>
            <p14:sldId id="730"/>
            <p14:sldId id="748"/>
            <p14:sldId id="750"/>
            <p14:sldId id="754"/>
            <p14:sldId id="875"/>
            <p14:sldId id="757"/>
            <p14:sldId id="758"/>
            <p14:sldId id="760"/>
            <p14:sldId id="761"/>
            <p14:sldId id="763"/>
            <p14:sldId id="788"/>
            <p14:sldId id="791"/>
            <p14:sldId id="812"/>
            <p14:sldId id="876"/>
            <p14:sldId id="792"/>
            <p14:sldId id="888"/>
            <p14:sldId id="889"/>
            <p14:sldId id="874"/>
            <p14:sldId id="890"/>
            <p14:sldId id="891"/>
            <p14:sldId id="892"/>
            <p14:sldId id="794"/>
            <p14:sldId id="795"/>
            <p14:sldId id="796"/>
            <p14:sldId id="797"/>
            <p14:sldId id="872"/>
            <p14:sldId id="799"/>
            <p14:sldId id="893"/>
            <p14:sldId id="894"/>
            <p14:sldId id="897"/>
            <p14:sldId id="895"/>
            <p14:sldId id="896"/>
            <p14:sldId id="898"/>
            <p14:sldId id="899"/>
            <p14:sldId id="901"/>
            <p14:sldId id="902"/>
            <p14:sldId id="903"/>
            <p14:sldId id="904"/>
            <p14:sldId id="912"/>
            <p14:sldId id="913"/>
            <p14:sldId id="914"/>
            <p14:sldId id="905"/>
            <p14:sldId id="906"/>
            <p14:sldId id="907"/>
            <p14:sldId id="908"/>
            <p14:sldId id="909"/>
            <p14:sldId id="910"/>
            <p14:sldId id="915"/>
            <p14:sldId id="916"/>
            <p14:sldId id="816"/>
            <p14:sldId id="841"/>
            <p14:sldId id="843"/>
            <p14:sldId id="917"/>
            <p14:sldId id="800"/>
            <p14:sldId id="923"/>
            <p14:sldId id="835"/>
            <p14:sldId id="856"/>
            <p14:sldId id="833"/>
            <p14:sldId id="918"/>
            <p14:sldId id="921"/>
            <p14:sldId id="919"/>
            <p14:sldId id="920"/>
            <p14:sldId id="877"/>
            <p14:sldId id="818"/>
            <p14:sldId id="369"/>
          </p14:sldIdLst>
        </p14:section>
      </p14:sectionLst>
    </p:ext>
    <p:ext uri="{EFAFB233-063F-42B5-8137-9DF3F51BA10A}">
      <p15:sldGuideLst xmlns:p15="http://schemas.microsoft.com/office/powerpoint/2012/main">
        <p15:guide id="1" orient="horz" pos="1032" userDrawn="1">
          <p15:clr>
            <a:srgbClr val="A4A3A4"/>
          </p15:clr>
        </p15:guide>
        <p15:guide id="2" orient="horz" pos="2972">
          <p15:clr>
            <a:srgbClr val="A4A3A4"/>
          </p15:clr>
        </p15:guide>
        <p15:guide id="3" orient="horz" pos="648">
          <p15:clr>
            <a:srgbClr val="A4A3A4"/>
          </p15:clr>
        </p15:guide>
        <p15:guide id="4" orient="horz" pos="4032" userDrawn="1">
          <p15:clr>
            <a:srgbClr val="A4A3A4"/>
          </p15:clr>
        </p15:guide>
        <p15:guide id="5" pos="1595">
          <p15:clr>
            <a:srgbClr val="A4A3A4"/>
          </p15:clr>
        </p15:guide>
        <p15:guide id="6" pos="359">
          <p15:clr>
            <a:srgbClr val="A4A3A4"/>
          </p15:clr>
        </p15:guide>
        <p15:guide id="7" pos="5335">
          <p15:clr>
            <a:srgbClr val="A4A3A4"/>
          </p15:clr>
        </p15:guide>
        <p15:guide id="8" pos="2879">
          <p15:clr>
            <a:srgbClr val="A4A3A4"/>
          </p15:clr>
        </p15:guide>
        <p15:guide id="9" orient="horz" pos="2976">
          <p15:clr>
            <a:srgbClr val="A4A3A4"/>
          </p15:clr>
        </p15:guide>
        <p15:guide id="10" orient="horz" pos="1008">
          <p15:clr>
            <a:srgbClr val="A4A3A4"/>
          </p15:clr>
        </p15:guide>
        <p15:guide id="11" orient="horz" pos="624">
          <p15:clr>
            <a:srgbClr val="A4A3A4"/>
          </p15:clr>
        </p15:guide>
      </p15:sldGuideLst>
    </p:ext>
    <p:ext uri="{2D200454-40CA-4A62-9FC3-DE9A4176ACB9}">
      <p15:notesGuideLst xmlns:p15="http://schemas.microsoft.com/office/powerpoint/2012/main">
        <p15:guide id="1" orient="horz" pos="2886" userDrawn="1">
          <p15:clr>
            <a:srgbClr val="A4A3A4"/>
          </p15:clr>
        </p15:guide>
        <p15:guide id="2" pos="2189" userDrawn="1">
          <p15:clr>
            <a:srgbClr val="A4A3A4"/>
          </p15:clr>
        </p15:guide>
        <p15:guide id="3" orient="horz" pos="290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a:srgbClr val="DCF01C"/>
    <a:srgbClr val="CCFF33"/>
    <a:srgbClr val="CCFF66"/>
    <a:srgbClr val="FBFF85"/>
    <a:srgbClr val="FFFF00"/>
    <a:srgbClr val="C6D9F1"/>
    <a:srgbClr val="92D050"/>
    <a:srgbClr val="D7E4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98" autoAdjust="0"/>
    <p:restoredTop sz="93892" autoAdjust="0"/>
  </p:normalViewPr>
  <p:slideViewPr>
    <p:cSldViewPr showGuides="1">
      <p:cViewPr varScale="1">
        <p:scale>
          <a:sx n="114" d="100"/>
          <a:sy n="114" d="100"/>
        </p:scale>
        <p:origin x="1422" y="108"/>
      </p:cViewPr>
      <p:guideLst>
        <p:guide orient="horz" pos="1032"/>
        <p:guide orient="horz" pos="2972"/>
        <p:guide orient="horz" pos="648"/>
        <p:guide orient="horz" pos="4032"/>
        <p:guide pos="1595"/>
        <p:guide pos="359"/>
        <p:guide pos="5335"/>
        <p:guide pos="2879"/>
        <p:guide orient="horz" pos="2976"/>
        <p:guide orient="horz" pos="1008"/>
        <p:guide orient="horz" pos="624"/>
      </p:guideLst>
    </p:cSldViewPr>
  </p:slideViewPr>
  <p:outlineViewPr>
    <p:cViewPr>
      <p:scale>
        <a:sx n="33" d="100"/>
        <a:sy n="33" d="100"/>
      </p:scale>
      <p:origin x="0" y="3012"/>
    </p:cViewPr>
  </p:outlineViewPr>
  <p:notesTextViewPr>
    <p:cViewPr>
      <p:scale>
        <a:sx n="66" d="100"/>
        <a:sy n="66" d="100"/>
      </p:scale>
      <p:origin x="0" y="0"/>
    </p:cViewPr>
  </p:notesTextViewPr>
  <p:sorterViewPr>
    <p:cViewPr>
      <p:scale>
        <a:sx n="160" d="100"/>
        <a:sy n="160" d="100"/>
      </p:scale>
      <p:origin x="0" y="29406"/>
    </p:cViewPr>
  </p:sorterViewPr>
  <p:notesViewPr>
    <p:cSldViewPr showGuides="1">
      <p:cViewPr>
        <p:scale>
          <a:sx n="100" d="100"/>
          <a:sy n="100" d="100"/>
        </p:scale>
        <p:origin x="-1746" y="456"/>
      </p:cViewPr>
      <p:guideLst>
        <p:guide orient="horz" pos="2886"/>
        <p:guide pos="2189"/>
        <p:guide orient="horz" pos="290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viewProps" Target="viewProps.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notesMaster" Target="notesMasters/notesMaster1.xml"/><Relationship Id="rId119"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customXml" Target="../customXml/item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1" y="0"/>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t" anchorCtr="0" compatLnSpc="1">
            <a:prstTxWarp prst="textNoShape">
              <a:avLst/>
            </a:prstTxWarp>
          </a:bodyPr>
          <a:lstStyle>
            <a:lvl1pPr algn="l" defTabSz="916832">
              <a:defRPr sz="1200">
                <a:solidFill>
                  <a:schemeClr val="tx1"/>
                </a:solidFill>
              </a:defRPr>
            </a:lvl1pPr>
          </a:lstStyle>
          <a:p>
            <a:pPr>
              <a:defRPr/>
            </a:pPr>
            <a:endParaRPr lang="en-US" dirty="0"/>
          </a:p>
        </p:txBody>
      </p:sp>
      <p:sp>
        <p:nvSpPr>
          <p:cNvPr id="5123" name="Rectangle 3"/>
          <p:cNvSpPr>
            <a:spLocks noGrp="1" noChangeArrowheads="1"/>
          </p:cNvSpPr>
          <p:nvPr>
            <p:ph type="dt" sz="quarter" idx="1"/>
          </p:nvPr>
        </p:nvSpPr>
        <p:spPr bwMode="auto">
          <a:xfrm>
            <a:off x="3936174" y="0"/>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t" anchorCtr="0" compatLnSpc="1">
            <a:prstTxWarp prst="textNoShape">
              <a:avLst/>
            </a:prstTxWarp>
          </a:bodyPr>
          <a:lstStyle>
            <a:lvl1pPr algn="r" defTabSz="916832">
              <a:defRPr sz="1200">
                <a:solidFill>
                  <a:schemeClr val="tx1"/>
                </a:solidFill>
              </a:defRPr>
            </a:lvl1pPr>
          </a:lstStyle>
          <a:p>
            <a:pPr>
              <a:defRPr/>
            </a:pPr>
            <a:endParaRPr lang="en-US" dirty="0"/>
          </a:p>
        </p:txBody>
      </p:sp>
      <p:sp>
        <p:nvSpPr>
          <p:cNvPr id="5124" name="Rectangle 4"/>
          <p:cNvSpPr>
            <a:spLocks noGrp="1" noChangeArrowheads="1"/>
          </p:cNvSpPr>
          <p:nvPr>
            <p:ph type="ftr" sz="quarter" idx="2"/>
          </p:nvPr>
        </p:nvSpPr>
        <p:spPr bwMode="auto">
          <a:xfrm>
            <a:off x="1" y="8773477"/>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b" anchorCtr="0" compatLnSpc="1">
            <a:prstTxWarp prst="textNoShape">
              <a:avLst/>
            </a:prstTxWarp>
          </a:bodyPr>
          <a:lstStyle>
            <a:lvl1pPr algn="l" defTabSz="916832">
              <a:defRPr sz="1200">
                <a:solidFill>
                  <a:schemeClr val="tx1"/>
                </a:solidFill>
              </a:defRPr>
            </a:lvl1pPr>
          </a:lstStyle>
          <a:p>
            <a:pPr>
              <a:defRPr/>
            </a:pPr>
            <a:endParaRPr lang="en-US" dirty="0"/>
          </a:p>
        </p:txBody>
      </p:sp>
      <p:sp>
        <p:nvSpPr>
          <p:cNvPr id="5125" name="Rectangle 5"/>
          <p:cNvSpPr>
            <a:spLocks noGrp="1" noChangeArrowheads="1"/>
          </p:cNvSpPr>
          <p:nvPr>
            <p:ph type="sldNum" sz="quarter" idx="3"/>
          </p:nvPr>
        </p:nvSpPr>
        <p:spPr bwMode="auto">
          <a:xfrm>
            <a:off x="3936174" y="8773477"/>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b" anchorCtr="0" compatLnSpc="1">
            <a:prstTxWarp prst="textNoShape">
              <a:avLst/>
            </a:prstTxWarp>
          </a:bodyPr>
          <a:lstStyle>
            <a:lvl1pPr algn="r" defTabSz="916832">
              <a:defRPr sz="1200">
                <a:solidFill>
                  <a:schemeClr val="tx1"/>
                </a:solidFill>
              </a:defRPr>
            </a:lvl1pPr>
          </a:lstStyle>
          <a:p>
            <a:pPr>
              <a:defRPr/>
            </a:pPr>
            <a:fld id="{9A0D81FA-77A8-48D4-964C-EE9AA96C9AE4}" type="slidenum">
              <a:rPr lang="en-US"/>
              <a:pPr>
                <a:defRPr/>
              </a:pPr>
              <a:t>‹#›</a:t>
            </a:fld>
            <a:endParaRPr lang="en-US" dirty="0"/>
          </a:p>
        </p:txBody>
      </p:sp>
    </p:spTree>
    <p:extLst>
      <p:ext uri="{BB962C8B-B14F-4D97-AF65-F5344CB8AC3E}">
        <p14:creationId xmlns:p14="http://schemas.microsoft.com/office/powerpoint/2010/main" val="29708760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1" y="0"/>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t" anchorCtr="0" compatLnSpc="1">
            <a:prstTxWarp prst="textNoShape">
              <a:avLst/>
            </a:prstTxWarp>
          </a:bodyPr>
          <a:lstStyle>
            <a:lvl1pPr algn="l" defTabSz="916832">
              <a:defRPr sz="1200">
                <a:solidFill>
                  <a:schemeClr val="tx1"/>
                </a:solidFill>
              </a:defRPr>
            </a:lvl1pPr>
          </a:lstStyle>
          <a:p>
            <a:pPr>
              <a:defRPr/>
            </a:pPr>
            <a:endParaRPr lang="en-US" dirty="0"/>
          </a:p>
        </p:txBody>
      </p:sp>
      <p:sp>
        <p:nvSpPr>
          <p:cNvPr id="147459" name="Rectangle 3"/>
          <p:cNvSpPr>
            <a:spLocks noGrp="1" noChangeArrowheads="1"/>
          </p:cNvSpPr>
          <p:nvPr>
            <p:ph type="dt" idx="1"/>
          </p:nvPr>
        </p:nvSpPr>
        <p:spPr bwMode="auto">
          <a:xfrm>
            <a:off x="3936174" y="0"/>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t" anchorCtr="0" compatLnSpc="1">
            <a:prstTxWarp prst="textNoShape">
              <a:avLst/>
            </a:prstTxWarp>
          </a:bodyPr>
          <a:lstStyle>
            <a:lvl1pPr algn="r" defTabSz="916832">
              <a:defRPr sz="1200">
                <a:solidFill>
                  <a:schemeClr val="tx1"/>
                </a:solidFill>
              </a:defRPr>
            </a:lvl1pPr>
          </a:lstStyle>
          <a:p>
            <a:pPr>
              <a:defRPr/>
            </a:pPr>
            <a:endParaRPr lang="en-US" dirty="0"/>
          </a:p>
        </p:txBody>
      </p:sp>
      <p:sp>
        <p:nvSpPr>
          <p:cNvPr id="102404" name="Rectangle 4"/>
          <p:cNvSpPr>
            <a:spLocks noGrp="1" noRot="1" noChangeAspect="1" noChangeArrowheads="1" noTextEdit="1"/>
          </p:cNvSpPr>
          <p:nvPr>
            <p:ph type="sldImg" idx="2"/>
          </p:nvPr>
        </p:nvSpPr>
        <p:spPr bwMode="auto">
          <a:xfrm>
            <a:off x="1165225" y="692150"/>
            <a:ext cx="4619625" cy="34655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7461" name="Rectangle 5"/>
          <p:cNvSpPr>
            <a:spLocks noGrp="1" noChangeArrowheads="1"/>
          </p:cNvSpPr>
          <p:nvPr>
            <p:ph type="body" sz="quarter" idx="3"/>
          </p:nvPr>
        </p:nvSpPr>
        <p:spPr bwMode="auto">
          <a:xfrm>
            <a:off x="695637" y="4387534"/>
            <a:ext cx="5558801" cy="4155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7462" name="Rectangle 6"/>
          <p:cNvSpPr>
            <a:spLocks noGrp="1" noChangeArrowheads="1"/>
          </p:cNvSpPr>
          <p:nvPr>
            <p:ph type="ftr" sz="quarter" idx="4"/>
          </p:nvPr>
        </p:nvSpPr>
        <p:spPr bwMode="auto">
          <a:xfrm>
            <a:off x="1" y="8773477"/>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b" anchorCtr="0" compatLnSpc="1">
            <a:prstTxWarp prst="textNoShape">
              <a:avLst/>
            </a:prstTxWarp>
          </a:bodyPr>
          <a:lstStyle>
            <a:lvl1pPr algn="l" defTabSz="916832">
              <a:defRPr sz="1200">
                <a:solidFill>
                  <a:schemeClr val="tx1"/>
                </a:solidFill>
              </a:defRPr>
            </a:lvl1pPr>
          </a:lstStyle>
          <a:p>
            <a:pPr>
              <a:defRPr/>
            </a:pPr>
            <a:endParaRPr lang="en-US" dirty="0"/>
          </a:p>
        </p:txBody>
      </p:sp>
      <p:sp>
        <p:nvSpPr>
          <p:cNvPr id="147463" name="Rectangle 7"/>
          <p:cNvSpPr>
            <a:spLocks noGrp="1" noChangeArrowheads="1"/>
          </p:cNvSpPr>
          <p:nvPr>
            <p:ph type="sldNum" sz="quarter" idx="5"/>
          </p:nvPr>
        </p:nvSpPr>
        <p:spPr bwMode="auto">
          <a:xfrm>
            <a:off x="3936174" y="8773477"/>
            <a:ext cx="3012329" cy="46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38" tIns="46022" rIns="92038" bIns="46022" numCol="1" anchor="b" anchorCtr="0" compatLnSpc="1">
            <a:prstTxWarp prst="textNoShape">
              <a:avLst/>
            </a:prstTxWarp>
          </a:bodyPr>
          <a:lstStyle>
            <a:lvl1pPr algn="r" defTabSz="916832">
              <a:defRPr sz="1200">
                <a:solidFill>
                  <a:schemeClr val="tx1"/>
                </a:solidFill>
              </a:defRPr>
            </a:lvl1pPr>
          </a:lstStyle>
          <a:p>
            <a:pPr>
              <a:defRPr/>
            </a:pPr>
            <a:fld id="{5F8A0CBD-CAF7-47F7-96F7-16B37E6888B5}" type="slidenum">
              <a:rPr lang="en-US"/>
              <a:pPr>
                <a:defRPr/>
              </a:pPr>
              <a:t>‹#›</a:t>
            </a:fld>
            <a:endParaRPr lang="en-US" dirty="0"/>
          </a:p>
        </p:txBody>
      </p:sp>
    </p:spTree>
    <p:extLst>
      <p:ext uri="{BB962C8B-B14F-4D97-AF65-F5344CB8AC3E}">
        <p14:creationId xmlns:p14="http://schemas.microsoft.com/office/powerpoint/2010/main" val="41185909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2</a:t>
            </a:fld>
            <a:endParaRPr lang="en-US" dirty="0"/>
          </a:p>
        </p:txBody>
      </p:sp>
    </p:spTree>
    <p:extLst>
      <p:ext uri="{BB962C8B-B14F-4D97-AF65-F5344CB8AC3E}">
        <p14:creationId xmlns:p14="http://schemas.microsoft.com/office/powerpoint/2010/main" val="1375374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endParaRPr lang="en-US" dirty="0"/>
          </a:p>
        </p:txBody>
      </p:sp>
      <p:sp>
        <p:nvSpPr>
          <p:cNvPr id="109572"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B1901E82-F2DC-42C2-A278-3497E01C78F6}" type="slidenum">
              <a:rPr lang="en-US" smtClean="0">
                <a:solidFill>
                  <a:schemeClr val="tx1"/>
                </a:solidFill>
              </a:rPr>
              <a:pPr eaLnBrk="1" hangingPunct="1"/>
              <a:t>14</a:t>
            </a:fld>
            <a:endParaRPr lang="en-US" dirty="0">
              <a:solidFill>
                <a:schemeClr val="tx1"/>
              </a:solidFill>
            </a:endParaRPr>
          </a:p>
        </p:txBody>
      </p:sp>
    </p:spTree>
    <p:extLst>
      <p:ext uri="{BB962C8B-B14F-4D97-AF65-F5344CB8AC3E}">
        <p14:creationId xmlns:p14="http://schemas.microsoft.com/office/powerpoint/2010/main" val="102006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p:spPr>
        <p:txBody>
          <a:bodyPr/>
          <a:lstStyle/>
          <a:p>
            <a:endParaRPr lang="en-US" dirty="0"/>
          </a:p>
        </p:txBody>
      </p:sp>
      <p:sp>
        <p:nvSpPr>
          <p:cNvPr id="11162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A70C544A-13E8-405E-B343-51EBA4AAB18B}" type="slidenum">
              <a:rPr lang="en-US" smtClean="0">
                <a:solidFill>
                  <a:schemeClr val="tx1"/>
                </a:solidFill>
              </a:rPr>
              <a:pPr eaLnBrk="1" hangingPunct="1"/>
              <a:t>15</a:t>
            </a:fld>
            <a:endParaRPr lang="en-US" dirty="0">
              <a:solidFill>
                <a:schemeClr val="tx1"/>
              </a:solidFill>
            </a:endParaRPr>
          </a:p>
        </p:txBody>
      </p:sp>
    </p:spTree>
    <p:extLst>
      <p:ext uri="{BB962C8B-B14F-4D97-AF65-F5344CB8AC3E}">
        <p14:creationId xmlns:p14="http://schemas.microsoft.com/office/powerpoint/2010/main" val="399682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16</a:t>
            </a:fld>
            <a:endParaRPr lang="en-US" dirty="0"/>
          </a:p>
        </p:txBody>
      </p:sp>
    </p:spTree>
    <p:extLst>
      <p:ext uri="{BB962C8B-B14F-4D97-AF65-F5344CB8AC3E}">
        <p14:creationId xmlns:p14="http://schemas.microsoft.com/office/powerpoint/2010/main" val="2149692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17</a:t>
            </a:fld>
            <a:endParaRPr lang="en-US" dirty="0"/>
          </a:p>
        </p:txBody>
      </p:sp>
    </p:spTree>
    <p:extLst>
      <p:ext uri="{BB962C8B-B14F-4D97-AF65-F5344CB8AC3E}">
        <p14:creationId xmlns:p14="http://schemas.microsoft.com/office/powerpoint/2010/main" val="2682263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p:spPr>
        <p:txBody>
          <a:bodyPr/>
          <a:lstStyle/>
          <a:p>
            <a:endParaRPr lang="en-US" dirty="0"/>
          </a:p>
        </p:txBody>
      </p:sp>
      <p:sp>
        <p:nvSpPr>
          <p:cNvPr id="11264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72895FE9-B4EF-4544-8FA8-3FE77B068910}" type="slidenum">
              <a:rPr lang="en-US" smtClean="0">
                <a:solidFill>
                  <a:schemeClr val="tx1"/>
                </a:solidFill>
              </a:rPr>
              <a:pPr eaLnBrk="1" hangingPunct="1"/>
              <a:t>18</a:t>
            </a:fld>
            <a:endParaRPr lang="en-US" dirty="0">
              <a:solidFill>
                <a:schemeClr val="tx1"/>
              </a:solidFill>
            </a:endParaRPr>
          </a:p>
        </p:txBody>
      </p:sp>
    </p:spTree>
    <p:extLst>
      <p:ext uri="{BB962C8B-B14F-4D97-AF65-F5344CB8AC3E}">
        <p14:creationId xmlns:p14="http://schemas.microsoft.com/office/powerpoint/2010/main" val="27862231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p:spPr>
        <p:txBody>
          <a:bodyPr/>
          <a:lstStyle/>
          <a:p>
            <a:pPr marL="170181" indent="-170181">
              <a:buFontTx/>
              <a:buChar char="-"/>
            </a:pPr>
            <a:r>
              <a:rPr lang="en-US" dirty="0"/>
              <a:t>Describe the difference between Owning and Sponsoring organizations (they can be the same)</a:t>
            </a:r>
          </a:p>
          <a:p>
            <a:pPr marL="170181" indent="-170181">
              <a:buFontTx/>
              <a:buChar char="-"/>
            </a:pPr>
            <a:r>
              <a:rPr lang="en-US" dirty="0"/>
              <a:t>The Sponsoring Organization is not a required field, but should be completed.  The name is used in some e-mail notifications throughout the system.</a:t>
            </a:r>
          </a:p>
        </p:txBody>
      </p:sp>
      <p:sp>
        <p:nvSpPr>
          <p:cNvPr id="113668"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914DBF41-EE48-4CA9-B92B-F5ED21C667CB}" type="slidenum">
              <a:rPr lang="en-US" smtClean="0">
                <a:solidFill>
                  <a:schemeClr val="tx1"/>
                </a:solidFill>
              </a:rPr>
              <a:pPr eaLnBrk="1" hangingPunct="1"/>
              <a:t>19</a:t>
            </a:fld>
            <a:endParaRPr lang="en-US" dirty="0">
              <a:solidFill>
                <a:schemeClr val="tx1"/>
              </a:solidFill>
            </a:endParaRPr>
          </a:p>
        </p:txBody>
      </p:sp>
    </p:spTree>
    <p:extLst>
      <p:ext uri="{BB962C8B-B14F-4D97-AF65-F5344CB8AC3E}">
        <p14:creationId xmlns:p14="http://schemas.microsoft.com/office/powerpoint/2010/main" val="17594505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p:spPr>
        <p:txBody>
          <a:bodyPr/>
          <a:lstStyle/>
          <a:p>
            <a:endParaRPr lang="en-US" dirty="0"/>
          </a:p>
        </p:txBody>
      </p:sp>
      <p:sp>
        <p:nvSpPr>
          <p:cNvPr id="114692"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90D26166-18B3-46A9-BBB0-930512A3B521}" type="slidenum">
              <a:rPr lang="en-US" smtClean="0">
                <a:solidFill>
                  <a:schemeClr val="tx1"/>
                </a:solidFill>
              </a:rPr>
              <a:pPr eaLnBrk="1" hangingPunct="1"/>
              <a:t>20</a:t>
            </a:fld>
            <a:endParaRPr lang="en-US" dirty="0">
              <a:solidFill>
                <a:schemeClr val="tx1"/>
              </a:solidFill>
            </a:endParaRPr>
          </a:p>
        </p:txBody>
      </p:sp>
    </p:spTree>
    <p:extLst>
      <p:ext uri="{BB962C8B-B14F-4D97-AF65-F5344CB8AC3E}">
        <p14:creationId xmlns:p14="http://schemas.microsoft.com/office/powerpoint/2010/main" val="12895035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pPr marL="170181" indent="-170181">
              <a:buFontTx/>
              <a:buChar char="-"/>
            </a:pPr>
            <a:r>
              <a:rPr lang="en-US" dirty="0"/>
              <a:t>The old APR form has been replaced by completing these fields</a:t>
            </a:r>
          </a:p>
          <a:p>
            <a:pPr marL="170181" indent="-170181">
              <a:buFontTx/>
              <a:buChar char="-"/>
            </a:pPr>
            <a:r>
              <a:rPr lang="en-US" dirty="0"/>
              <a:t>If you are using GEMS, you will no longer be required to submit a separate APR</a:t>
            </a:r>
          </a:p>
        </p:txBody>
      </p:sp>
      <p:sp>
        <p:nvSpPr>
          <p:cNvPr id="11674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AAEA61C1-D5F0-4DFD-99F1-1B8FC7AF20F7}" type="slidenum">
              <a:rPr lang="en-US" smtClean="0">
                <a:solidFill>
                  <a:schemeClr val="tx1"/>
                </a:solidFill>
              </a:rPr>
              <a:pPr eaLnBrk="1" hangingPunct="1"/>
              <a:t>21</a:t>
            </a:fld>
            <a:endParaRPr lang="en-US" dirty="0">
              <a:solidFill>
                <a:schemeClr val="tx1"/>
              </a:solidFill>
            </a:endParaRPr>
          </a:p>
        </p:txBody>
      </p:sp>
    </p:spTree>
    <p:extLst>
      <p:ext uri="{BB962C8B-B14F-4D97-AF65-F5344CB8AC3E}">
        <p14:creationId xmlns:p14="http://schemas.microsoft.com/office/powerpoint/2010/main" val="40438284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pPr marL="170181" indent="-170181">
              <a:buFontTx/>
              <a:buChar char="-"/>
            </a:pPr>
            <a:r>
              <a:rPr lang="en-US" dirty="0"/>
              <a:t>The old APR form has been replaced by completing these fields</a:t>
            </a:r>
          </a:p>
          <a:p>
            <a:pPr marL="170181" indent="-170181">
              <a:buFontTx/>
              <a:buChar char="-"/>
            </a:pPr>
            <a:r>
              <a:rPr lang="en-US" dirty="0"/>
              <a:t>If you are using GEMS, you will no longer be required to submit a separate APR</a:t>
            </a:r>
          </a:p>
        </p:txBody>
      </p:sp>
      <p:sp>
        <p:nvSpPr>
          <p:cNvPr id="11674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AAEA61C1-D5F0-4DFD-99F1-1B8FC7AF20F7}" type="slidenum">
              <a:rPr lang="en-US" smtClean="0">
                <a:solidFill>
                  <a:schemeClr val="tx1"/>
                </a:solidFill>
              </a:rPr>
              <a:pPr eaLnBrk="1" hangingPunct="1"/>
              <a:t>22</a:t>
            </a:fld>
            <a:endParaRPr lang="en-US" dirty="0">
              <a:solidFill>
                <a:schemeClr val="tx1"/>
              </a:solidFill>
            </a:endParaRPr>
          </a:p>
        </p:txBody>
      </p:sp>
    </p:spTree>
    <p:extLst>
      <p:ext uri="{BB962C8B-B14F-4D97-AF65-F5344CB8AC3E}">
        <p14:creationId xmlns:p14="http://schemas.microsoft.com/office/powerpoint/2010/main" val="404382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p:spPr>
        <p:txBody>
          <a:bodyPr/>
          <a:lstStyle/>
          <a:p>
            <a:pPr marL="170181" indent="-170181">
              <a:buFontTx/>
              <a:buChar char="-"/>
            </a:pPr>
            <a:r>
              <a:rPr lang="en-US" dirty="0"/>
              <a:t>The Business Owner should be the business executive in your organization that is accountable for the success of the program this technology will support</a:t>
            </a:r>
          </a:p>
          <a:p>
            <a:pPr marL="170181" indent="-170181">
              <a:buFontTx/>
              <a:buChar char="-"/>
            </a:pPr>
            <a:r>
              <a:rPr lang="en-US" dirty="0"/>
              <a:t>You might want to highlight the fields that will populate the PPM dashboard so they can see the relationship later</a:t>
            </a:r>
          </a:p>
          <a:p>
            <a:pPr marL="170181" indent="-170181">
              <a:buFontTx/>
              <a:buChar char="-"/>
            </a:pPr>
            <a:r>
              <a:rPr lang="en-US" dirty="0"/>
              <a:t>Agency Strategy should be the strategy in your agency strategic plan that this proposal is aligned with  (alignment with the state strategies is identified in a later field – “Alignment”)</a:t>
            </a:r>
          </a:p>
          <a:p>
            <a:pPr marL="170181" indent="-170181">
              <a:buFontTx/>
              <a:buChar char="-"/>
            </a:pPr>
            <a:r>
              <a:rPr lang="en-US" dirty="0"/>
              <a:t>Planning budget will be used primarily for federally funded projects where funding is provided through a PAPD or long-term </a:t>
            </a:r>
          </a:p>
          <a:p>
            <a:pPr marL="170181" indent="-170181">
              <a:buFontTx/>
              <a:buChar char="-"/>
            </a:pPr>
            <a:r>
              <a:rPr lang="en-US" dirty="0"/>
              <a:t>Define “Discretionary Option”</a:t>
            </a:r>
          </a:p>
          <a:p>
            <a:pPr marL="170181" indent="-170181">
              <a:buFontTx/>
              <a:buChar char="-"/>
            </a:pPr>
            <a:endParaRPr lang="en-US" dirty="0"/>
          </a:p>
        </p:txBody>
      </p:sp>
      <p:sp>
        <p:nvSpPr>
          <p:cNvPr id="11776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4AD37159-3036-4199-A6B1-4E0CAC822588}" type="slidenum">
              <a:rPr lang="en-US" smtClean="0">
                <a:solidFill>
                  <a:srgbClr val="FFFFFF"/>
                </a:solidFill>
              </a:rPr>
              <a:pPr eaLnBrk="1" hangingPunct="1"/>
              <a:t>23</a:t>
            </a:fld>
            <a:endParaRPr lang="en-US" dirty="0">
              <a:solidFill>
                <a:srgbClr val="FFFFFF"/>
              </a:solidFill>
            </a:endParaRPr>
          </a:p>
        </p:txBody>
      </p:sp>
    </p:spTree>
    <p:extLst>
      <p:ext uri="{BB962C8B-B14F-4D97-AF65-F5344CB8AC3E}">
        <p14:creationId xmlns:p14="http://schemas.microsoft.com/office/powerpoint/2010/main" val="348507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endParaRPr lang="en-US" dirty="0"/>
          </a:p>
        </p:txBody>
      </p:sp>
      <p:sp>
        <p:nvSpPr>
          <p:cNvPr id="105476"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F89E39CA-9368-4283-9F86-C2B428424835}" type="slidenum">
              <a:rPr lang="en-US" smtClean="0">
                <a:solidFill>
                  <a:schemeClr val="tx1"/>
                </a:solidFill>
              </a:rPr>
              <a:pPr eaLnBrk="1" hangingPunct="1"/>
              <a:t>3</a:t>
            </a:fld>
            <a:endParaRPr lang="en-US" dirty="0">
              <a:solidFill>
                <a:schemeClr val="tx1"/>
              </a:solidFill>
            </a:endParaRPr>
          </a:p>
        </p:txBody>
      </p:sp>
    </p:spTree>
    <p:extLst>
      <p:ext uri="{BB962C8B-B14F-4D97-AF65-F5344CB8AC3E}">
        <p14:creationId xmlns:p14="http://schemas.microsoft.com/office/powerpoint/2010/main" val="1390504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p:txBody>
          <a:bodyPr/>
          <a:lstStyle/>
          <a:p>
            <a:pPr>
              <a:defRPr/>
            </a:pPr>
            <a:endParaRPr lang="en-US" dirty="0"/>
          </a:p>
        </p:txBody>
      </p:sp>
      <p:sp>
        <p:nvSpPr>
          <p:cNvPr id="120836"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059AD4CE-2B90-45ED-B4A3-833ED5E022B9}" type="slidenum">
              <a:rPr lang="en-US" smtClean="0">
                <a:solidFill>
                  <a:srgbClr val="FFFFFF"/>
                </a:solidFill>
              </a:rPr>
              <a:pPr eaLnBrk="1" hangingPunct="1"/>
              <a:t>24</a:t>
            </a:fld>
            <a:endParaRPr lang="en-US" dirty="0">
              <a:solidFill>
                <a:srgbClr val="FFFFFF"/>
              </a:solidFill>
            </a:endParaRPr>
          </a:p>
        </p:txBody>
      </p:sp>
    </p:spTree>
    <p:extLst>
      <p:ext uri="{BB962C8B-B14F-4D97-AF65-F5344CB8AC3E}">
        <p14:creationId xmlns:p14="http://schemas.microsoft.com/office/powerpoint/2010/main" val="14197173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endParaRPr lang="en-US" dirty="0"/>
          </a:p>
        </p:txBody>
      </p:sp>
      <p:sp>
        <p:nvSpPr>
          <p:cNvPr id="12288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D723B4EC-C747-455E-BA2F-D50873FA8472}" type="slidenum">
              <a:rPr lang="en-US" smtClean="0">
                <a:solidFill>
                  <a:schemeClr val="tx1"/>
                </a:solidFill>
              </a:rPr>
              <a:pPr eaLnBrk="1" hangingPunct="1"/>
              <a:t>25</a:t>
            </a:fld>
            <a:endParaRPr lang="en-US" dirty="0">
              <a:solidFill>
                <a:schemeClr val="tx1"/>
              </a:solidFill>
            </a:endParaRPr>
          </a:p>
        </p:txBody>
      </p:sp>
    </p:spTree>
    <p:extLst>
      <p:ext uri="{BB962C8B-B14F-4D97-AF65-F5344CB8AC3E}">
        <p14:creationId xmlns:p14="http://schemas.microsoft.com/office/powerpoint/2010/main" val="26709416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p:spPr>
        <p:txBody>
          <a:bodyPr/>
          <a:lstStyle/>
          <a:p>
            <a:endParaRPr lang="en-US" dirty="0"/>
          </a:p>
        </p:txBody>
      </p:sp>
      <p:sp>
        <p:nvSpPr>
          <p:cNvPr id="123908"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5A1C38E8-5903-46C4-872C-527A79F830DD}" type="slidenum">
              <a:rPr lang="en-US" smtClean="0">
                <a:solidFill>
                  <a:schemeClr val="tx1"/>
                </a:solidFill>
              </a:rPr>
              <a:pPr eaLnBrk="1" hangingPunct="1"/>
              <a:t>26</a:t>
            </a:fld>
            <a:endParaRPr lang="en-US" dirty="0">
              <a:solidFill>
                <a:schemeClr val="tx1"/>
              </a:solidFill>
            </a:endParaRPr>
          </a:p>
        </p:txBody>
      </p:sp>
    </p:spTree>
    <p:extLst>
      <p:ext uri="{BB962C8B-B14F-4D97-AF65-F5344CB8AC3E}">
        <p14:creationId xmlns:p14="http://schemas.microsoft.com/office/powerpoint/2010/main" val="123468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p:spPr>
        <p:txBody>
          <a:bodyPr/>
          <a:lstStyle/>
          <a:p>
            <a:endParaRPr lang="en-US" dirty="0"/>
          </a:p>
        </p:txBody>
      </p:sp>
      <p:sp>
        <p:nvSpPr>
          <p:cNvPr id="124932"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98385243-FFC7-4C06-87CB-8E4BE78C752C}" type="slidenum">
              <a:rPr lang="en-US" smtClean="0">
                <a:solidFill>
                  <a:schemeClr val="tx1"/>
                </a:solidFill>
              </a:rPr>
              <a:pPr eaLnBrk="1" hangingPunct="1"/>
              <a:t>27</a:t>
            </a:fld>
            <a:endParaRPr lang="en-US" dirty="0">
              <a:solidFill>
                <a:schemeClr val="tx1"/>
              </a:solidFill>
            </a:endParaRPr>
          </a:p>
        </p:txBody>
      </p:sp>
    </p:spTree>
    <p:extLst>
      <p:ext uri="{BB962C8B-B14F-4D97-AF65-F5344CB8AC3E}">
        <p14:creationId xmlns:p14="http://schemas.microsoft.com/office/powerpoint/2010/main" val="1273256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p:spPr>
        <p:txBody>
          <a:bodyPr/>
          <a:lstStyle/>
          <a:p>
            <a:endParaRPr lang="en-US" dirty="0"/>
          </a:p>
        </p:txBody>
      </p:sp>
      <p:sp>
        <p:nvSpPr>
          <p:cNvPr id="125956"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0D5C0DBE-F2B2-498D-9488-4C52EEE8A20D}" type="slidenum">
              <a:rPr lang="en-US" smtClean="0">
                <a:solidFill>
                  <a:schemeClr val="tx1"/>
                </a:solidFill>
              </a:rPr>
              <a:pPr eaLnBrk="1" hangingPunct="1"/>
              <a:t>28</a:t>
            </a:fld>
            <a:endParaRPr lang="en-US" dirty="0">
              <a:solidFill>
                <a:schemeClr val="tx1"/>
              </a:solidFill>
            </a:endParaRPr>
          </a:p>
        </p:txBody>
      </p:sp>
    </p:spTree>
    <p:extLst>
      <p:ext uri="{BB962C8B-B14F-4D97-AF65-F5344CB8AC3E}">
        <p14:creationId xmlns:p14="http://schemas.microsoft.com/office/powerpoint/2010/main" val="407778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p:spPr>
        <p:txBody>
          <a:bodyPr/>
          <a:lstStyle/>
          <a:p>
            <a:endParaRPr lang="en-US" dirty="0"/>
          </a:p>
        </p:txBody>
      </p:sp>
      <p:sp>
        <p:nvSpPr>
          <p:cNvPr id="12698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94044351-8C54-4233-944C-385F561E8F3E}" type="slidenum">
              <a:rPr lang="en-US" smtClean="0">
                <a:solidFill>
                  <a:schemeClr val="tx1"/>
                </a:solidFill>
              </a:rPr>
              <a:pPr eaLnBrk="1" hangingPunct="1"/>
              <a:t>29</a:t>
            </a:fld>
            <a:endParaRPr lang="en-US" dirty="0">
              <a:solidFill>
                <a:schemeClr val="tx1"/>
              </a:solidFill>
            </a:endParaRPr>
          </a:p>
        </p:txBody>
      </p:sp>
    </p:spTree>
    <p:extLst>
      <p:ext uri="{BB962C8B-B14F-4D97-AF65-F5344CB8AC3E}">
        <p14:creationId xmlns:p14="http://schemas.microsoft.com/office/powerpoint/2010/main" val="31560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endParaRPr lang="en-US" dirty="0"/>
          </a:p>
        </p:txBody>
      </p:sp>
      <p:sp>
        <p:nvSpPr>
          <p:cNvPr id="12800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2B5BA877-9813-40C3-8DA7-B977C7044378}" type="slidenum">
              <a:rPr lang="en-US" smtClean="0">
                <a:solidFill>
                  <a:schemeClr val="tx1"/>
                </a:solidFill>
              </a:rPr>
              <a:pPr eaLnBrk="1" hangingPunct="1"/>
              <a:t>30</a:t>
            </a:fld>
            <a:endParaRPr lang="en-US" dirty="0">
              <a:solidFill>
                <a:schemeClr val="tx1"/>
              </a:solidFill>
            </a:endParaRPr>
          </a:p>
        </p:txBody>
      </p:sp>
    </p:spTree>
    <p:extLst>
      <p:ext uri="{BB962C8B-B14F-4D97-AF65-F5344CB8AC3E}">
        <p14:creationId xmlns:p14="http://schemas.microsoft.com/office/powerpoint/2010/main" val="24848956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endParaRPr lang="en-US" dirty="0"/>
          </a:p>
        </p:txBody>
      </p:sp>
      <p:sp>
        <p:nvSpPr>
          <p:cNvPr id="13312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3332396C-2EC7-4272-A6ED-544CFDA07BF1}" type="slidenum">
              <a:rPr lang="en-US" smtClean="0">
                <a:solidFill>
                  <a:schemeClr val="tx1"/>
                </a:solidFill>
              </a:rPr>
              <a:pPr eaLnBrk="1" hangingPunct="1"/>
              <a:t>31</a:t>
            </a:fld>
            <a:endParaRPr lang="en-US" dirty="0">
              <a:solidFill>
                <a:schemeClr val="tx1"/>
              </a:solidFill>
            </a:endParaRPr>
          </a:p>
        </p:txBody>
      </p:sp>
    </p:spTree>
    <p:extLst>
      <p:ext uri="{BB962C8B-B14F-4D97-AF65-F5344CB8AC3E}">
        <p14:creationId xmlns:p14="http://schemas.microsoft.com/office/powerpoint/2010/main" val="182862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p:spPr>
        <p:txBody>
          <a:bodyPr/>
          <a:lstStyle/>
          <a:p>
            <a:endParaRPr lang="en-US" dirty="0"/>
          </a:p>
        </p:txBody>
      </p:sp>
      <p:sp>
        <p:nvSpPr>
          <p:cNvPr id="13312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3332396C-2EC7-4272-A6ED-544CFDA07BF1}" type="slidenum">
              <a:rPr lang="en-US" smtClean="0">
                <a:solidFill>
                  <a:schemeClr val="tx1"/>
                </a:solidFill>
              </a:rPr>
              <a:pPr eaLnBrk="1" hangingPunct="1"/>
              <a:t>32</a:t>
            </a:fld>
            <a:endParaRPr lang="en-US" dirty="0">
              <a:solidFill>
                <a:schemeClr val="tx1"/>
              </a:solidFill>
            </a:endParaRPr>
          </a:p>
        </p:txBody>
      </p:sp>
    </p:spTree>
    <p:extLst>
      <p:ext uri="{BB962C8B-B14F-4D97-AF65-F5344CB8AC3E}">
        <p14:creationId xmlns:p14="http://schemas.microsoft.com/office/powerpoint/2010/main" val="2068509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33</a:t>
            </a:fld>
            <a:endParaRPr lang="en-US" dirty="0"/>
          </a:p>
        </p:txBody>
      </p:sp>
    </p:spTree>
    <p:extLst>
      <p:ext uri="{BB962C8B-B14F-4D97-AF65-F5344CB8AC3E}">
        <p14:creationId xmlns:p14="http://schemas.microsoft.com/office/powerpoint/2010/main" val="2260133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4</a:t>
            </a:fld>
            <a:endParaRPr lang="en-US" dirty="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p:spPr>
        <p:txBody>
          <a:bodyPr/>
          <a:lstStyle/>
          <a:p>
            <a:endParaRPr lang="en-US" dirty="0"/>
          </a:p>
        </p:txBody>
      </p:sp>
      <p:sp>
        <p:nvSpPr>
          <p:cNvPr id="12288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D723B4EC-C747-455E-BA2F-D50873FA8472}" type="slidenum">
              <a:rPr lang="en-US" smtClean="0">
                <a:solidFill>
                  <a:schemeClr val="tx1"/>
                </a:solidFill>
              </a:rPr>
              <a:pPr eaLnBrk="1" hangingPunct="1"/>
              <a:t>34</a:t>
            </a:fld>
            <a:endParaRPr lang="en-US" dirty="0">
              <a:solidFill>
                <a:schemeClr val="tx1"/>
              </a:solidFill>
            </a:endParaRPr>
          </a:p>
        </p:txBody>
      </p:sp>
    </p:spTree>
    <p:extLst>
      <p:ext uri="{BB962C8B-B14F-4D97-AF65-F5344CB8AC3E}">
        <p14:creationId xmlns:p14="http://schemas.microsoft.com/office/powerpoint/2010/main" val="2670941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35</a:t>
            </a:fld>
            <a:endParaRPr lang="en-US" dirty="0"/>
          </a:p>
        </p:txBody>
      </p:sp>
    </p:spTree>
    <p:extLst>
      <p:ext uri="{BB962C8B-B14F-4D97-AF65-F5344CB8AC3E}">
        <p14:creationId xmlns:p14="http://schemas.microsoft.com/office/powerpoint/2010/main" val="3511086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p:spPr>
        <p:txBody>
          <a:bodyPr/>
          <a:lstStyle/>
          <a:p>
            <a:endParaRPr lang="en-US" dirty="0"/>
          </a:p>
        </p:txBody>
      </p:sp>
      <p:sp>
        <p:nvSpPr>
          <p:cNvPr id="134148"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7D0F8F77-DF52-42A6-AEF0-3E92B823E665}" type="slidenum">
              <a:rPr lang="en-US" smtClean="0">
                <a:solidFill>
                  <a:schemeClr val="tx1"/>
                </a:solidFill>
              </a:rPr>
              <a:pPr eaLnBrk="1" hangingPunct="1"/>
              <a:t>36</a:t>
            </a:fld>
            <a:endParaRPr lang="en-US" dirty="0">
              <a:solidFill>
                <a:schemeClr val="tx1"/>
              </a:solidFill>
            </a:endParaRPr>
          </a:p>
        </p:txBody>
      </p:sp>
    </p:spTree>
    <p:extLst>
      <p:ext uri="{BB962C8B-B14F-4D97-AF65-F5344CB8AC3E}">
        <p14:creationId xmlns:p14="http://schemas.microsoft.com/office/powerpoint/2010/main" val="4196645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p:spPr>
        <p:txBody>
          <a:bodyPr/>
          <a:lstStyle/>
          <a:p>
            <a:endParaRPr lang="en-US" dirty="0"/>
          </a:p>
        </p:txBody>
      </p:sp>
      <p:sp>
        <p:nvSpPr>
          <p:cNvPr id="135172"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F4A61024-2395-481A-832F-C6790CAEF0AA}" type="slidenum">
              <a:rPr lang="en-US" smtClean="0">
                <a:solidFill>
                  <a:schemeClr val="tx1"/>
                </a:solidFill>
              </a:rPr>
              <a:pPr eaLnBrk="1" hangingPunct="1"/>
              <a:t>37</a:t>
            </a:fld>
            <a:endParaRPr lang="en-US" dirty="0">
              <a:solidFill>
                <a:schemeClr val="tx1"/>
              </a:solidFill>
            </a:endParaRPr>
          </a:p>
        </p:txBody>
      </p:sp>
    </p:spTree>
    <p:extLst>
      <p:ext uri="{BB962C8B-B14F-4D97-AF65-F5344CB8AC3E}">
        <p14:creationId xmlns:p14="http://schemas.microsoft.com/office/powerpoint/2010/main" val="3022225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38</a:t>
            </a:fld>
            <a:endParaRPr lang="en-US" dirty="0"/>
          </a:p>
        </p:txBody>
      </p:sp>
    </p:spTree>
    <p:extLst>
      <p:ext uri="{BB962C8B-B14F-4D97-AF65-F5344CB8AC3E}">
        <p14:creationId xmlns:p14="http://schemas.microsoft.com/office/powerpoint/2010/main" val="889928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39</a:t>
            </a:fld>
            <a:endParaRPr lang="en-US" dirty="0"/>
          </a:p>
        </p:txBody>
      </p:sp>
    </p:spTree>
    <p:extLst>
      <p:ext uri="{BB962C8B-B14F-4D97-AF65-F5344CB8AC3E}">
        <p14:creationId xmlns:p14="http://schemas.microsoft.com/office/powerpoint/2010/main" val="3789160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40</a:t>
            </a:fld>
            <a:endParaRPr lang="en-US" dirty="0"/>
          </a:p>
        </p:txBody>
      </p:sp>
    </p:spTree>
    <p:extLst>
      <p:ext uri="{BB962C8B-B14F-4D97-AF65-F5344CB8AC3E}">
        <p14:creationId xmlns:p14="http://schemas.microsoft.com/office/powerpoint/2010/main" val="152584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41</a:t>
            </a:fld>
            <a:endParaRPr lang="en-US" dirty="0"/>
          </a:p>
        </p:txBody>
      </p:sp>
    </p:spTree>
    <p:extLst>
      <p:ext uri="{BB962C8B-B14F-4D97-AF65-F5344CB8AC3E}">
        <p14:creationId xmlns:p14="http://schemas.microsoft.com/office/powerpoint/2010/main" val="18521278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42</a:t>
            </a:fld>
            <a:endParaRPr lang="en-US" dirty="0"/>
          </a:p>
        </p:txBody>
      </p:sp>
    </p:spTree>
    <p:extLst>
      <p:ext uri="{BB962C8B-B14F-4D97-AF65-F5344CB8AC3E}">
        <p14:creationId xmlns:p14="http://schemas.microsoft.com/office/powerpoint/2010/main" val="1623782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43</a:t>
            </a:fld>
            <a:endParaRPr lang="en-US" dirty="0"/>
          </a:p>
        </p:txBody>
      </p:sp>
    </p:spTree>
    <p:extLst>
      <p:ext uri="{BB962C8B-B14F-4D97-AF65-F5344CB8AC3E}">
        <p14:creationId xmlns:p14="http://schemas.microsoft.com/office/powerpoint/2010/main" val="206885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5</a:t>
            </a:fld>
            <a:endParaRPr lang="en-US" dirty="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44</a:t>
            </a:fld>
            <a:endParaRPr lang="en-US" dirty="0"/>
          </a:p>
        </p:txBody>
      </p:sp>
    </p:spTree>
    <p:extLst>
      <p:ext uri="{BB962C8B-B14F-4D97-AF65-F5344CB8AC3E}">
        <p14:creationId xmlns:p14="http://schemas.microsoft.com/office/powerpoint/2010/main" val="33107521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45</a:t>
            </a:fld>
            <a:endParaRPr lang="en-US" dirty="0"/>
          </a:p>
        </p:txBody>
      </p:sp>
    </p:spTree>
    <p:extLst>
      <p:ext uri="{BB962C8B-B14F-4D97-AF65-F5344CB8AC3E}">
        <p14:creationId xmlns:p14="http://schemas.microsoft.com/office/powerpoint/2010/main" val="2044974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46</a:t>
            </a:fld>
            <a:endParaRPr lang="en-US" dirty="0"/>
          </a:p>
        </p:txBody>
      </p:sp>
    </p:spTree>
    <p:extLst>
      <p:ext uri="{BB962C8B-B14F-4D97-AF65-F5344CB8AC3E}">
        <p14:creationId xmlns:p14="http://schemas.microsoft.com/office/powerpoint/2010/main" val="8682388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48</a:t>
            </a:fld>
            <a:endParaRPr lang="en-US" dirty="0"/>
          </a:p>
        </p:txBody>
      </p:sp>
    </p:spTree>
    <p:extLst>
      <p:ext uri="{BB962C8B-B14F-4D97-AF65-F5344CB8AC3E}">
        <p14:creationId xmlns:p14="http://schemas.microsoft.com/office/powerpoint/2010/main" val="13816808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49</a:t>
            </a:fld>
            <a:endParaRPr lang="en-US" dirty="0"/>
          </a:p>
        </p:txBody>
      </p:sp>
    </p:spTree>
    <p:extLst>
      <p:ext uri="{BB962C8B-B14F-4D97-AF65-F5344CB8AC3E}">
        <p14:creationId xmlns:p14="http://schemas.microsoft.com/office/powerpoint/2010/main" val="4431582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50</a:t>
            </a:fld>
            <a:endParaRPr lang="en-US" dirty="0"/>
          </a:p>
        </p:txBody>
      </p:sp>
    </p:spTree>
    <p:extLst>
      <p:ext uri="{BB962C8B-B14F-4D97-AF65-F5344CB8AC3E}">
        <p14:creationId xmlns:p14="http://schemas.microsoft.com/office/powerpoint/2010/main" val="138258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51</a:t>
            </a:fld>
            <a:endParaRPr lang="en-US" dirty="0"/>
          </a:p>
        </p:txBody>
      </p:sp>
    </p:spTree>
    <p:extLst>
      <p:ext uri="{BB962C8B-B14F-4D97-AF65-F5344CB8AC3E}">
        <p14:creationId xmlns:p14="http://schemas.microsoft.com/office/powerpoint/2010/main" val="18225064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52</a:t>
            </a:fld>
            <a:endParaRPr lang="en-US" dirty="0"/>
          </a:p>
        </p:txBody>
      </p:sp>
    </p:spTree>
    <p:extLst>
      <p:ext uri="{BB962C8B-B14F-4D97-AF65-F5344CB8AC3E}">
        <p14:creationId xmlns:p14="http://schemas.microsoft.com/office/powerpoint/2010/main" val="851669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53</a:t>
            </a:fld>
            <a:endParaRPr lang="en-US" dirty="0"/>
          </a:p>
        </p:txBody>
      </p:sp>
    </p:spTree>
    <p:extLst>
      <p:ext uri="{BB962C8B-B14F-4D97-AF65-F5344CB8AC3E}">
        <p14:creationId xmlns:p14="http://schemas.microsoft.com/office/powerpoint/2010/main" val="5395725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54</a:t>
            </a:fld>
            <a:endParaRPr lang="en-US" dirty="0"/>
          </a:p>
        </p:txBody>
      </p:sp>
    </p:spTree>
    <p:extLst>
      <p:ext uri="{BB962C8B-B14F-4D97-AF65-F5344CB8AC3E}">
        <p14:creationId xmlns:p14="http://schemas.microsoft.com/office/powerpoint/2010/main" val="150911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6</a:t>
            </a:fld>
            <a:endParaRPr lang="en-US" dirty="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55</a:t>
            </a:fld>
            <a:endParaRPr lang="en-US" dirty="0"/>
          </a:p>
        </p:txBody>
      </p:sp>
    </p:spTree>
    <p:extLst>
      <p:ext uri="{BB962C8B-B14F-4D97-AF65-F5344CB8AC3E}">
        <p14:creationId xmlns:p14="http://schemas.microsoft.com/office/powerpoint/2010/main" val="1244018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57</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58</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59</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60</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61</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62</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63</a:t>
            </a:fld>
            <a:endParaRPr lang="en-US" dirty="0"/>
          </a:p>
        </p:txBody>
      </p:sp>
    </p:spTree>
    <p:extLst>
      <p:ext uri="{BB962C8B-B14F-4D97-AF65-F5344CB8AC3E}">
        <p14:creationId xmlns:p14="http://schemas.microsoft.com/office/powerpoint/2010/main" val="12824127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64</a:t>
            </a:fld>
            <a:endParaRPr lang="en-US" dirty="0"/>
          </a:p>
        </p:txBody>
      </p:sp>
    </p:spTree>
    <p:extLst>
      <p:ext uri="{BB962C8B-B14F-4D97-AF65-F5344CB8AC3E}">
        <p14:creationId xmlns:p14="http://schemas.microsoft.com/office/powerpoint/2010/main" val="35652055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65</a:t>
            </a:fld>
            <a:endParaRPr lang="en-US" dirty="0"/>
          </a:p>
        </p:txBody>
      </p:sp>
    </p:spTree>
    <p:extLst>
      <p:ext uri="{BB962C8B-B14F-4D97-AF65-F5344CB8AC3E}">
        <p14:creationId xmlns:p14="http://schemas.microsoft.com/office/powerpoint/2010/main" val="854557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8</a:t>
            </a:fld>
            <a:endParaRPr lang="en-US" dirty="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66</a:t>
            </a:fld>
            <a:endParaRPr lang="en-US" dirty="0"/>
          </a:p>
        </p:txBody>
      </p:sp>
    </p:spTree>
    <p:extLst>
      <p:ext uri="{BB962C8B-B14F-4D97-AF65-F5344CB8AC3E}">
        <p14:creationId xmlns:p14="http://schemas.microsoft.com/office/powerpoint/2010/main" val="36144992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67</a:t>
            </a:fld>
            <a:endParaRPr lang="en-US" dirty="0"/>
          </a:p>
        </p:txBody>
      </p:sp>
    </p:spTree>
    <p:extLst>
      <p:ext uri="{BB962C8B-B14F-4D97-AF65-F5344CB8AC3E}">
        <p14:creationId xmlns:p14="http://schemas.microsoft.com/office/powerpoint/2010/main" val="23081103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68</a:t>
            </a:fld>
            <a:endParaRPr lang="en-US" dirty="0"/>
          </a:p>
        </p:txBody>
      </p:sp>
    </p:spTree>
    <p:extLst>
      <p:ext uri="{BB962C8B-B14F-4D97-AF65-F5344CB8AC3E}">
        <p14:creationId xmlns:p14="http://schemas.microsoft.com/office/powerpoint/2010/main" val="31971405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69</a:t>
            </a:fld>
            <a:endParaRPr lang="en-US" dirty="0"/>
          </a:p>
        </p:txBody>
      </p:sp>
    </p:spTree>
    <p:extLst>
      <p:ext uri="{BB962C8B-B14F-4D97-AF65-F5344CB8AC3E}">
        <p14:creationId xmlns:p14="http://schemas.microsoft.com/office/powerpoint/2010/main" val="1239157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71</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72</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73</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74</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75</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76</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9</a:t>
            </a:fld>
            <a:endParaRPr lang="en-US" dirty="0">
              <a:solidFill>
                <a:schemeClr val="tx1"/>
              </a:solidFill>
            </a:endParaRPr>
          </a:p>
        </p:txBody>
      </p:sp>
    </p:spTree>
    <p:extLst>
      <p:ext uri="{BB962C8B-B14F-4D97-AF65-F5344CB8AC3E}">
        <p14:creationId xmlns:p14="http://schemas.microsoft.com/office/powerpoint/2010/main" val="8073015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77</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78</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79</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80</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81</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82</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83</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84</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85</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86</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schemeClr val="tx1"/>
                </a:solidFill>
              </a:rPr>
              <a:pPr eaLnBrk="1" hangingPunct="1"/>
              <a:t>10</a:t>
            </a:fld>
            <a:endParaRPr lang="en-US" dirty="0">
              <a:solidFill>
                <a:schemeClr val="tx1"/>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87</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88</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89</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90</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p:spPr>
        <p:txBody>
          <a:bodyPr/>
          <a:lstStyle/>
          <a:p>
            <a:endParaRPr lang="en-US" dirty="0"/>
          </a:p>
        </p:txBody>
      </p:sp>
      <p:sp>
        <p:nvSpPr>
          <p:cNvPr id="106500"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6496C149-E605-4AE0-9A36-AC85273192D5}" type="slidenum">
              <a:rPr lang="en-US" smtClean="0">
                <a:solidFill>
                  <a:prstClr val="black"/>
                </a:solidFill>
              </a:rPr>
              <a:pPr eaLnBrk="1" hangingPunct="1"/>
              <a:t>91</a:t>
            </a:fld>
            <a:endParaRPr lang="en-US" dirty="0">
              <a:solidFill>
                <a:prstClr val="black"/>
              </a:solidFill>
            </a:endParaRPr>
          </a:p>
        </p:txBody>
      </p:sp>
    </p:spTree>
    <p:extLst>
      <p:ext uri="{BB962C8B-B14F-4D97-AF65-F5344CB8AC3E}">
        <p14:creationId xmlns:p14="http://schemas.microsoft.com/office/powerpoint/2010/main" val="192817646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92</a:t>
            </a:fld>
            <a:endParaRPr lang="en-US" dirty="0"/>
          </a:p>
        </p:txBody>
      </p:sp>
    </p:spTree>
    <p:extLst>
      <p:ext uri="{BB962C8B-B14F-4D97-AF65-F5344CB8AC3E}">
        <p14:creationId xmlns:p14="http://schemas.microsoft.com/office/powerpoint/2010/main" val="1995315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96</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F8A0CBD-CAF7-47F7-96F7-16B37E6888B5}" type="slidenum">
              <a:rPr lang="en-US" smtClean="0"/>
              <a:pPr>
                <a:defRPr/>
              </a:pPr>
              <a:t>99</a:t>
            </a:fld>
            <a:endParaRPr lang="en-US" dirty="0"/>
          </a:p>
        </p:txBody>
      </p:sp>
    </p:spTree>
    <p:extLst>
      <p:ext uri="{BB962C8B-B14F-4D97-AF65-F5344CB8AC3E}">
        <p14:creationId xmlns:p14="http://schemas.microsoft.com/office/powerpoint/2010/main" val="23591499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00A558AB-909A-45D1-BC5F-5F9F35A036EA}" type="slidenum">
              <a:rPr lang="en-US" smtClean="0">
                <a:solidFill>
                  <a:schemeClr val="tx1"/>
                </a:solidFill>
              </a:rPr>
              <a:pPr eaLnBrk="1" hangingPunct="1"/>
              <a:t>107</a:t>
            </a:fld>
            <a:endParaRPr lang="en-US" dirty="0">
              <a:solidFill>
                <a:schemeClr val="tx1"/>
              </a:solidFill>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spcBef>
                <a:spcPct val="0"/>
              </a:spcBef>
            </a:pPr>
            <a:endParaRPr lang="en-US" sz="1000" dirty="0"/>
          </a:p>
        </p:txBody>
      </p:sp>
    </p:spTree>
    <p:extLst>
      <p:ext uri="{BB962C8B-B14F-4D97-AF65-F5344CB8AC3E}">
        <p14:creationId xmlns:p14="http://schemas.microsoft.com/office/powerpoint/2010/main" val="1727256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p:spPr>
        <p:txBody>
          <a:bodyPr/>
          <a:lstStyle/>
          <a:p>
            <a:endParaRPr lang="en-US" dirty="0"/>
          </a:p>
        </p:txBody>
      </p:sp>
      <p:sp>
        <p:nvSpPr>
          <p:cNvPr id="107524" name="Slide Number Placeholder 3"/>
          <p:cNvSpPr>
            <a:spLocks noGrp="1"/>
          </p:cNvSpPr>
          <p:nvPr>
            <p:ph type="sldNum" sz="quarter" idx="5"/>
          </p:nvPr>
        </p:nvSpPr>
        <p:spPr>
          <a:noFill/>
        </p:spPr>
        <p:txBody>
          <a:bodyPr/>
          <a:lstStyle>
            <a:lvl1pPr defTabSz="915513" eaLnBrk="0" hangingPunct="0">
              <a:defRPr>
                <a:solidFill>
                  <a:schemeClr val="bg1"/>
                </a:solidFill>
                <a:latin typeface="Arial" charset="0"/>
              </a:defRPr>
            </a:lvl1pPr>
            <a:lvl2pPr marL="737452" indent="-283635" defTabSz="915513" eaLnBrk="0" hangingPunct="0">
              <a:defRPr>
                <a:solidFill>
                  <a:schemeClr val="bg1"/>
                </a:solidFill>
                <a:latin typeface="Arial" charset="0"/>
              </a:defRPr>
            </a:lvl2pPr>
            <a:lvl3pPr marL="1134542" indent="-226908" defTabSz="915513" eaLnBrk="0" hangingPunct="0">
              <a:defRPr>
                <a:solidFill>
                  <a:schemeClr val="bg1"/>
                </a:solidFill>
                <a:latin typeface="Arial" charset="0"/>
              </a:defRPr>
            </a:lvl3pPr>
            <a:lvl4pPr marL="1588359" indent="-226908" defTabSz="915513" eaLnBrk="0" hangingPunct="0">
              <a:defRPr>
                <a:solidFill>
                  <a:schemeClr val="bg1"/>
                </a:solidFill>
                <a:latin typeface="Arial" charset="0"/>
              </a:defRPr>
            </a:lvl4pPr>
            <a:lvl5pPr marL="2042175" indent="-226908" defTabSz="915513" eaLnBrk="0" hangingPunct="0">
              <a:defRPr>
                <a:solidFill>
                  <a:schemeClr val="bg1"/>
                </a:solidFill>
                <a:latin typeface="Arial" charset="0"/>
              </a:defRPr>
            </a:lvl5pPr>
            <a:lvl6pPr marL="2495992" indent="-226908" algn="ctr" defTabSz="915513" eaLnBrk="0" fontAlgn="base" hangingPunct="0">
              <a:spcBef>
                <a:spcPct val="0"/>
              </a:spcBef>
              <a:spcAft>
                <a:spcPct val="0"/>
              </a:spcAft>
              <a:defRPr>
                <a:solidFill>
                  <a:schemeClr val="bg1"/>
                </a:solidFill>
                <a:latin typeface="Arial" charset="0"/>
              </a:defRPr>
            </a:lvl6pPr>
            <a:lvl7pPr marL="2949809" indent="-226908" algn="ctr" defTabSz="915513" eaLnBrk="0" fontAlgn="base" hangingPunct="0">
              <a:spcBef>
                <a:spcPct val="0"/>
              </a:spcBef>
              <a:spcAft>
                <a:spcPct val="0"/>
              </a:spcAft>
              <a:defRPr>
                <a:solidFill>
                  <a:schemeClr val="bg1"/>
                </a:solidFill>
                <a:latin typeface="Arial" charset="0"/>
              </a:defRPr>
            </a:lvl7pPr>
            <a:lvl8pPr marL="3403625" indent="-226908" algn="ctr" defTabSz="915513" eaLnBrk="0" fontAlgn="base" hangingPunct="0">
              <a:spcBef>
                <a:spcPct val="0"/>
              </a:spcBef>
              <a:spcAft>
                <a:spcPct val="0"/>
              </a:spcAft>
              <a:defRPr>
                <a:solidFill>
                  <a:schemeClr val="bg1"/>
                </a:solidFill>
                <a:latin typeface="Arial" charset="0"/>
              </a:defRPr>
            </a:lvl8pPr>
            <a:lvl9pPr marL="3857442" indent="-226908" algn="ctr" defTabSz="915513" eaLnBrk="0" fontAlgn="base" hangingPunct="0">
              <a:spcBef>
                <a:spcPct val="0"/>
              </a:spcBef>
              <a:spcAft>
                <a:spcPct val="0"/>
              </a:spcAft>
              <a:defRPr>
                <a:solidFill>
                  <a:schemeClr val="bg1"/>
                </a:solidFill>
                <a:latin typeface="Arial" charset="0"/>
              </a:defRPr>
            </a:lvl9pPr>
          </a:lstStyle>
          <a:p>
            <a:pPr eaLnBrk="1" hangingPunct="1"/>
            <a:fld id="{897D39F1-3B39-4282-BBBD-15208F0C248B}" type="slidenum">
              <a:rPr lang="en-US" smtClean="0">
                <a:solidFill>
                  <a:schemeClr val="tx1"/>
                </a:solidFill>
              </a:rPr>
              <a:pPr eaLnBrk="1" hangingPunct="1"/>
              <a:t>13</a:t>
            </a:fld>
            <a:endParaRPr lang="en-US" dirty="0">
              <a:solidFill>
                <a:schemeClr val="tx1"/>
              </a:solidFill>
            </a:endParaRPr>
          </a:p>
        </p:txBody>
      </p:sp>
    </p:spTree>
    <p:extLst>
      <p:ext uri="{BB962C8B-B14F-4D97-AF65-F5344CB8AC3E}">
        <p14:creationId xmlns:p14="http://schemas.microsoft.com/office/powerpoint/2010/main" val="1261312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F4C019-6751-408B-A905-42C9EBE0058E}" type="datetime1">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baseline="0">
                <a:solidFill>
                  <a:schemeClr val="tx1"/>
                </a:solidFill>
              </a:defRPr>
            </a:lvl1pPr>
          </a:lstStyle>
          <a:p>
            <a:fld id="{B23CBF67-A91B-4536-BE1C-654C04EB6CFF}"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0705C9-506B-4D33-A999-D550AE326BCE}" type="datetime1">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AE42B66-44EA-4693-9C82-A73243B1A29C}" type="datetime1">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D5A15C-2D0D-4903-AFCE-B62891C99A06}" type="datetime1">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3CBF67-A91B-4536-BE1C-654C04EB6CFF}" type="slidenum">
              <a:rPr lang="en-US" smtClean="0"/>
              <a:t>‹#›</a:t>
            </a:fld>
            <a:endParaRPr lang="en-US" dirty="0"/>
          </a:p>
        </p:txBody>
      </p:sp>
    </p:spTree>
    <p:extLst>
      <p:ext uri="{BB962C8B-B14F-4D97-AF65-F5344CB8AC3E}">
        <p14:creationId xmlns:p14="http://schemas.microsoft.com/office/powerpoint/2010/main" val="1199470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FCC2D10-9E70-4701-A174-A6C41B58F2C7}" type="datetime1">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244AE6A0-6C2A-47F9-BBF0-FF2571D3FE3C}" type="slidenum">
              <a:rPr lang="en-US" smtClean="0"/>
              <a:pPr/>
              <a:t>‹#›</a:t>
            </a:fld>
            <a:endParaRPr lang="en-US" dirty="0"/>
          </a:p>
        </p:txBody>
      </p:sp>
    </p:spTree>
    <p:extLst>
      <p:ext uri="{BB962C8B-B14F-4D97-AF65-F5344CB8AC3E}">
        <p14:creationId xmlns:p14="http://schemas.microsoft.com/office/powerpoint/2010/main" val="7736197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sldNum" sz="quarter" idx="10"/>
          </p:nvPr>
        </p:nvSpPr>
        <p:spPr>
          <a:ln/>
        </p:spPr>
        <p:txBody>
          <a:bodyPr/>
          <a:lstStyle>
            <a:lvl1pPr>
              <a:defRPr/>
            </a:lvl1pPr>
          </a:lstStyle>
          <a:p>
            <a:pPr>
              <a:defRPr/>
            </a:pPr>
            <a:fld id="{21E39DDF-D724-4916-A79D-E77BD350919A}" type="slidenum">
              <a:rPr lang="en-US"/>
              <a:pPr>
                <a:defRPr/>
              </a:pPr>
              <a:t>‹#›</a:t>
            </a:fld>
            <a:endParaRPr lang="en-US" dirty="0"/>
          </a:p>
        </p:txBody>
      </p:sp>
      <p:sp>
        <p:nvSpPr>
          <p:cNvPr id="4" name="Footer Placeholder 1"/>
          <p:cNvSpPr>
            <a:spLocks noGrp="1"/>
          </p:cNvSpPr>
          <p:nvPr>
            <p:ph type="ftr" sz="quarter" idx="11"/>
          </p:nvPr>
        </p:nvSpPr>
        <p:spPr/>
        <p:txBody>
          <a:bodyPr/>
          <a:lstStyle>
            <a:lvl1pPr>
              <a:defRPr/>
            </a:lvl1pPr>
          </a:lstStyle>
          <a:p>
            <a:pPr>
              <a:defRPr/>
            </a:pPr>
            <a:endParaRPr lang="en-US" dirty="0"/>
          </a:p>
        </p:txBody>
      </p:sp>
    </p:spTree>
    <p:extLst>
      <p:ext uri="{BB962C8B-B14F-4D97-AF65-F5344CB8AC3E}">
        <p14:creationId xmlns:p14="http://schemas.microsoft.com/office/powerpoint/2010/main" val="356233069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2CA178-A0C7-4055-9E9B-37C6661E3765}" type="datetime1">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baseline="0"/>
            </a:lvl1pPr>
          </a:lstStyle>
          <a:p>
            <a:fld id="{B23CBF67-A91B-4536-BE1C-654C04EB6CFF}" type="slidenum">
              <a:rPr lang="en-US" smtClean="0"/>
              <a:pPr/>
              <a:t>‹#›</a:t>
            </a:fld>
            <a:endParaRPr lang="en-US" dirty="0"/>
          </a:p>
        </p:txBody>
      </p:sp>
    </p:spTree>
    <p:extLst>
      <p:ext uri="{BB962C8B-B14F-4D97-AF65-F5344CB8AC3E}">
        <p14:creationId xmlns:p14="http://schemas.microsoft.com/office/powerpoint/2010/main" val="13629657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3E998C-E9EA-453F-8EE9-A2BDE6589304}" type="datetime1">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3CBF67-A91B-4536-BE1C-654C04EB6CFF}" type="slidenum">
              <a:rPr lang="en-US" smtClean="0"/>
              <a:pPr/>
              <a:t>‹#›</a:t>
            </a:fld>
            <a:endParaRPr lang="en-US" dirty="0"/>
          </a:p>
        </p:txBody>
      </p:sp>
    </p:spTree>
    <p:extLst>
      <p:ext uri="{BB962C8B-B14F-4D97-AF65-F5344CB8AC3E}">
        <p14:creationId xmlns:p14="http://schemas.microsoft.com/office/powerpoint/2010/main" val="290125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B8747E3-C6D3-4481-927A-C04428A085DB}" type="datetime1">
              <a:rPr lang="en-US" smtClean="0">
                <a:solidFill>
                  <a:prstClr val="black">
                    <a:tint val="75000"/>
                  </a:prstClr>
                </a:solidFill>
              </a:rPr>
              <a:t>3/20/2018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defRPr/>
            </a:pPr>
            <a:fld id="{67F56BB9-EA76-4437-AA0F-19473F3D18ED}" type="slidenum">
              <a:rPr lang="en-US" smtClean="0"/>
              <a:pPr>
                <a:defRPr/>
              </a:pPr>
              <a:t>‹#›</a:t>
            </a:fld>
            <a:endParaRPr lang="en-US" dirty="0"/>
          </a:p>
        </p:txBody>
      </p:sp>
    </p:spTree>
    <p:extLst>
      <p:ext uri="{BB962C8B-B14F-4D97-AF65-F5344CB8AC3E}">
        <p14:creationId xmlns:p14="http://schemas.microsoft.com/office/powerpoint/2010/main" val="157891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2905" y="313550"/>
            <a:ext cx="8116887" cy="1143000"/>
          </a:xfrm>
        </p:spPr>
        <p:txBody>
          <a:bodyPr>
            <a:normAutofit/>
          </a:bodyPr>
          <a:lstStyle>
            <a:lvl1pPr>
              <a:defRPr sz="2800">
                <a:latin typeface="Arial" pitchFamily="34" charset="0"/>
                <a:cs typeface="Arial"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400">
                <a:latin typeface="Arial" pitchFamily="34" charset="0"/>
                <a:cs typeface="Arial" pitchFamily="34" charset="0"/>
              </a:defRPr>
            </a:lvl1pPr>
            <a:lvl2pPr>
              <a:defRPr sz="2400">
                <a:latin typeface="Arial" pitchFamily="34" charset="0"/>
                <a:cs typeface="Arial" pitchFamily="34" charset="0"/>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9A6038F-030B-4B41-8843-08234F943B55}" type="datetime1">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4FE64-D0F9-490D-A652-527F5875A1BF}" type="datetime1">
              <a:rPr lang="en-US" smtClean="0"/>
              <a:t>3/20/2018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DDB3DDC-1392-44B6-B7C3-947463F53769}" type="datetime1">
              <a:rPr lang="en-US" smtClean="0"/>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8D1A9-DF3C-409B-99D5-3FA2330A52EA}" type="datetime1">
              <a:rPr lang="en-US" smtClean="0"/>
              <a:t>3/20/2018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7C6310-A376-4CE2-A024-BEAC8288DB27}" type="datetime1">
              <a:rPr lang="en-US" smtClean="0"/>
              <a:t>3/20/2018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b="1">
                <a:solidFill>
                  <a:schemeClr val="tx1"/>
                </a:solidFill>
                <a:latin typeface="+mj-lt"/>
              </a:defRPr>
            </a:lvl1pPr>
          </a:lstStyle>
          <a:p>
            <a:fld id="{B23CBF67-A91B-4536-BE1C-654C04EB6CFF}"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160030-8576-4879-B971-8661D35607D0}" type="datetime1">
              <a:rPr lang="en-US" smtClean="0"/>
              <a:t>3/20/2018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CADEF4-9623-47D6-A73D-F65223FAD4AD}" type="datetime1">
              <a:rPr lang="en-US" smtClean="0"/>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7F7EABC-B88F-47DE-A078-763184DEB0DB}" type="datetime1">
              <a:rPr lang="en-US" smtClean="0"/>
              <a:t>3/20/2018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3CBF67-A91B-4536-BE1C-654C04EB6CFF}"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8"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274638"/>
            <a:ext cx="7924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E91672-E277-47CF-AE49-6C5D37F4DFE8}" type="datetime1">
              <a:rPr lang="en-US" smtClean="0"/>
              <a:t>3/20/2018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1" baseline="0">
                <a:solidFill>
                  <a:schemeClr val="tx1"/>
                </a:solidFill>
                <a:latin typeface="+mj-lt"/>
              </a:defRPr>
            </a:lvl1pPr>
          </a:lstStyle>
          <a:p>
            <a:fld id="{B23CBF67-A91B-4536-BE1C-654C04EB6CFF}"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 id="2147484225" r:id="rId12"/>
    <p:sldLayoutId id="2147484223" r:id="rId13"/>
    <p:sldLayoutId id="2147484224" r:id="rId14"/>
    <p:sldLayoutId id="2147484226" r:id="rId15"/>
    <p:sldLayoutId id="2147484239" r:id="rId16"/>
  </p:sldLayoutIdLst>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F92AC4E3-504E-4C4A-916A-0A4A85C0DA5B}" type="datetime1">
              <a:rPr lang="en-US" smtClean="0">
                <a:solidFill>
                  <a:prstClr val="black">
                    <a:tint val="75000"/>
                  </a:prstClr>
                </a:solidFill>
              </a:rPr>
              <a:t>3/20/2018</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b="1">
                <a:solidFill>
                  <a:schemeClr val="tx1"/>
                </a:solidFill>
                <a:latin typeface="Georgia" panose="02040502050405020303" pitchFamily="18" charset="0"/>
                <a:cs typeface="Arial" panose="020B0604020202020204" pitchFamily="34" charset="0"/>
              </a:defRPr>
            </a:lvl1pPr>
          </a:lstStyle>
          <a:p>
            <a:pPr>
              <a:defRPr/>
            </a:pPr>
            <a:fld id="{AE469425-752B-4A9C-8E8C-2B1C0DE6E06D}" type="slidenum">
              <a:rPr lang="en-US" smtClean="0"/>
              <a:pPr>
                <a:defRPr/>
              </a:pPr>
              <a:t>‹#›</a:t>
            </a:fld>
            <a:endParaRPr lang="en-US" dirty="0"/>
          </a:p>
        </p:txBody>
      </p:sp>
    </p:spTree>
    <p:extLst>
      <p:ext uri="{BB962C8B-B14F-4D97-AF65-F5344CB8AC3E}">
        <p14:creationId xmlns:p14="http://schemas.microsoft.com/office/powerpoint/2010/main" val="2576293998"/>
      </p:ext>
    </p:extLst>
  </p:cSld>
  <p:clrMap bg1="lt1" tx1="dk1" bg2="lt2" tx2="dk2" accent1="accent1" accent2="accent2" accent3="accent3" accent4="accent4" accent5="accent5" accent6="accent6" hlink="hlink" folHlink="folHlink"/>
  <p:sldLayoutIdLst>
    <p:sldLayoutId id="2147484228" r:id="rId1"/>
  </p:sldLayoutIdLst>
  <p:hf hdr="0" ftr="0" dt="0"/>
  <p:txStyles>
    <p:titleStyle>
      <a:lvl1pPr algn="l" rtl="0" eaLnBrk="1" fontAlgn="base" hangingPunct="1">
        <a:spcBef>
          <a:spcPct val="0"/>
        </a:spcBef>
        <a:spcAft>
          <a:spcPct val="0"/>
        </a:spcAft>
        <a:defRPr sz="2800" b="0" kern="1200" baseline="0">
          <a:solidFill>
            <a:schemeClr val="tx1"/>
          </a:solidFill>
          <a:latin typeface="Georgia" panose="02040502050405020303" pitchFamily="18" charset="0"/>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Georgia" panose="02040502050405020303" pitchFamily="18" charset="0"/>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Georgia" panose="02040502050405020303" pitchFamily="18"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Georgia" panose="02040502050405020303" pitchFamily="18" charset="0"/>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Georgia" panose="02040502050405020303" pitchFamily="18" charset="0"/>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Georgia" panose="02040502050405020303"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hyperlink" Target="mailto:kimberly.mitchell@gta.ga.gov" TargetMode="External"/><Relationship Id="rId2" Type="http://schemas.openxmlformats.org/officeDocument/2006/relationships/hyperlink" Target="mailto:hank.oelze@gta.ga.gov" TargetMode="External"/><Relationship Id="rId1" Type="http://schemas.openxmlformats.org/officeDocument/2006/relationships/slideLayout" Target="../slideLayouts/slideLayout2.xml"/><Relationship Id="rId4" Type="http://schemas.openxmlformats.org/officeDocument/2006/relationships/hyperlink" Target="https://ami0068.compaid.com/managementinsight" TargetMode="External"/></Relationships>
</file>

<file path=ppt/slides/_rels/slide10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95.jpg"/><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96.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923" y="1676401"/>
            <a:ext cx="8414426" cy="2938236"/>
          </a:xfrm>
        </p:spPr>
        <p:txBody>
          <a:bodyPr/>
          <a:lstStyle/>
          <a:p>
            <a:pPr algn="ctr">
              <a:defRPr/>
            </a:pPr>
            <a:r>
              <a:rPr lang="en-US" sz="4800" dirty="0">
                <a:effectLst>
                  <a:outerShdw blurRad="38100" dist="38100" dir="2700000" algn="tl">
                    <a:srgbClr val="000000">
                      <a:alpha val="43137"/>
                    </a:srgbClr>
                  </a:outerShdw>
                </a:effectLst>
                <a:latin typeface="Copperplate Gothic Light" pitchFamily="34" charset="0"/>
                <a:cs typeface="Aparajita" pitchFamily="34" charset="0"/>
              </a:rPr>
              <a:t>Georgia Enterprise Management Suite (GEMS) Training</a:t>
            </a:r>
          </a:p>
        </p:txBody>
      </p:sp>
      <p:sp>
        <p:nvSpPr>
          <p:cNvPr id="3" name="Subtitle 2"/>
          <p:cNvSpPr>
            <a:spLocks noGrp="1"/>
          </p:cNvSpPr>
          <p:nvPr>
            <p:ph type="subTitle" idx="1"/>
          </p:nvPr>
        </p:nvSpPr>
        <p:spPr>
          <a:xfrm>
            <a:off x="1370013" y="4585453"/>
            <a:ext cx="6400800" cy="1752600"/>
          </a:xfrm>
        </p:spPr>
        <p:txBody>
          <a:bodyPr/>
          <a:lstStyle/>
          <a:p>
            <a:pPr algn="l">
              <a:spcBef>
                <a:spcPct val="50000"/>
              </a:spcBef>
              <a:defRPr/>
            </a:pPr>
            <a:endParaRPr lang="en-US" sz="2400" dirty="0">
              <a:solidFill>
                <a:schemeClr val="tx1"/>
              </a:solidFill>
              <a:effectLst>
                <a:outerShdw blurRad="38100" dist="38100" dir="2700000" algn="tl">
                  <a:srgbClr val="000000">
                    <a:alpha val="43137"/>
                  </a:srgbClr>
                </a:outerShdw>
              </a:effectLst>
              <a:latin typeface="Arial" charset="0"/>
            </a:endParaRPr>
          </a:p>
          <a:p>
            <a:pPr algn="l">
              <a:spcBef>
                <a:spcPct val="50000"/>
              </a:spcBef>
              <a:defRPr/>
            </a:pPr>
            <a:r>
              <a:rPr lang="en-US" sz="2400" dirty="0">
                <a:solidFill>
                  <a:schemeClr val="tx1"/>
                </a:solidFill>
                <a:latin typeface="Georgia" panose="02040502050405020303" pitchFamily="18" charset="0"/>
              </a:rPr>
              <a:t>Created &amp; Presented by GTA EPMO</a:t>
            </a:r>
          </a:p>
          <a:p>
            <a:pPr algn="l">
              <a:spcBef>
                <a:spcPct val="50000"/>
              </a:spcBef>
              <a:defRPr/>
            </a:pPr>
            <a:r>
              <a:rPr lang="en-US" sz="1200" dirty="0">
                <a:solidFill>
                  <a:schemeClr val="tx1"/>
                </a:solidFill>
              </a:rPr>
              <a:t>Hank Oelze, PMP  404-782-2743</a:t>
            </a:r>
          </a:p>
          <a:p>
            <a:pPr algn="l">
              <a:spcBef>
                <a:spcPts val="600"/>
              </a:spcBef>
              <a:defRPr/>
            </a:pPr>
            <a:r>
              <a:rPr lang="en-US" sz="1200" dirty="0">
                <a:solidFill>
                  <a:schemeClr val="tx1"/>
                </a:solidFill>
                <a:latin typeface="Georgia" panose="02040502050405020303" pitchFamily="18" charset="0"/>
              </a:rPr>
              <a:t>Version </a:t>
            </a:r>
            <a:r>
              <a:rPr lang="en-US" sz="1200">
                <a:solidFill>
                  <a:schemeClr val="tx1"/>
                </a:solidFill>
                <a:latin typeface="Georgia" panose="02040502050405020303" pitchFamily="18" charset="0"/>
              </a:rPr>
              <a:t>4.2     3.12.18</a:t>
            </a:r>
            <a:endParaRPr lang="en-US" sz="1200" dirty="0">
              <a:solidFill>
                <a:schemeClr val="tx1"/>
              </a:solidFill>
              <a:latin typeface="Georgia" panose="02040502050405020303" pitchFamily="18" charset="0"/>
            </a:endParaRPr>
          </a:p>
        </p:txBody>
      </p:sp>
      <p:sp>
        <p:nvSpPr>
          <p:cNvPr id="5" name="Slide Number Placeholder 4"/>
          <p:cNvSpPr>
            <a:spLocks noGrp="1"/>
          </p:cNvSpPr>
          <p:nvPr>
            <p:ph type="sldNum" sz="quarter" idx="12"/>
          </p:nvPr>
        </p:nvSpPr>
        <p:spPr/>
        <p:txBody>
          <a:bodyPr/>
          <a:lstStyle/>
          <a:p>
            <a:pPr>
              <a:defRPr/>
            </a:pPr>
            <a:fld id="{67F56BB9-EA76-4437-AA0F-19473F3D18ED}" type="slidenum">
              <a:rPr lang="en-US" smtClean="0">
                <a:solidFill>
                  <a:schemeClr val="bg1"/>
                </a:solidFill>
              </a:rPr>
              <a:pPr>
                <a:defRPr/>
              </a:pPr>
              <a:t>1</a:t>
            </a:fld>
            <a:endParaRPr lang="en-US" dirty="0">
              <a:solidFill>
                <a:schemeClr val="bg1"/>
              </a:solidFill>
            </a:endParaRPr>
          </a:p>
        </p:txBody>
      </p:sp>
    </p:spTree>
    <p:extLst>
      <p:ext uri="{BB962C8B-B14F-4D97-AF65-F5344CB8AC3E}">
        <p14:creationId xmlns:p14="http://schemas.microsoft.com/office/powerpoint/2010/main" val="2262289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AMI Entry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10</a:t>
            </a:fld>
            <a:endParaRPr lang="en-US" dirty="0">
              <a:solidFill>
                <a:schemeClr val="tx1"/>
              </a:solidFill>
              <a:latin typeface="+mj-lt"/>
            </a:endParaRPr>
          </a:p>
        </p:txBody>
      </p:sp>
      <p:pic>
        <p:nvPicPr>
          <p:cNvPr id="1044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1" y="1371600"/>
            <a:ext cx="2133600" cy="185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1159" y="4800600"/>
            <a:ext cx="7772400" cy="738664"/>
          </a:xfrm>
          <a:prstGeom prst="rect">
            <a:avLst/>
          </a:prstGeom>
          <a:noFill/>
        </p:spPr>
        <p:txBody>
          <a:bodyPr wrap="square" rtlCol="0">
            <a:spAutoFit/>
          </a:bodyPr>
          <a:lstStyle/>
          <a:p>
            <a:pPr algn="l"/>
            <a:r>
              <a:rPr lang="en-US" sz="1400" dirty="0">
                <a:solidFill>
                  <a:schemeClr val="tx1"/>
                </a:solidFill>
              </a:rPr>
              <a:t>This tile will take you to AMI, this is similar from the previous version of GEMS.  In AMI, you can add &amp; edit projects, risks, issues and project assignments.  In addition, this is where you would send manual assessments.   </a:t>
            </a:r>
          </a:p>
        </p:txBody>
      </p:sp>
      <p:pic>
        <p:nvPicPr>
          <p:cNvPr id="1044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5110" y="1276514"/>
            <a:ext cx="5358277" cy="3066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887253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87111" y="1828454"/>
            <a:ext cx="7901163" cy="3657946"/>
          </a:xfrm>
          <a:prstGeom prst="rect">
            <a:avLst/>
          </a:prstGeom>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Additional GEMS </a:t>
            </a:r>
            <a:r>
              <a:rPr lang="en-US" sz="2800" i="1" dirty="0">
                <a:latin typeface="Georgia" panose="02040502050405020303" pitchFamily="18" charset="0"/>
                <a:cs typeface="Arial" pitchFamily="34" charset="0"/>
              </a:rPr>
              <a:t>AMI</a:t>
            </a:r>
            <a:r>
              <a:rPr lang="en-US" sz="2800" dirty="0">
                <a:latin typeface="Georgia" panose="02040502050405020303" pitchFamily="18" charset="0"/>
                <a:cs typeface="Arial" pitchFamily="34" charset="0"/>
              </a:rPr>
              <a:t> Help</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100</a:t>
            </a:fld>
            <a:endParaRPr lang="en-US" dirty="0"/>
          </a:p>
        </p:txBody>
      </p:sp>
      <p:sp>
        <p:nvSpPr>
          <p:cNvPr id="5" name="TextBox 4"/>
          <p:cNvSpPr txBox="1"/>
          <p:nvPr/>
        </p:nvSpPr>
        <p:spPr>
          <a:xfrm>
            <a:off x="3856024" y="3401418"/>
            <a:ext cx="1427792" cy="307777"/>
          </a:xfrm>
          <a:prstGeom prst="rect">
            <a:avLst/>
          </a:prstGeom>
          <a:solidFill>
            <a:srgbClr val="DCF01C"/>
          </a:solidFill>
        </p:spPr>
        <p:txBody>
          <a:bodyPr wrap="square" rtlCol="0" anchor="ctr">
            <a:spAutoFit/>
          </a:bodyPr>
          <a:lstStyle/>
          <a:p>
            <a:pPr algn="l"/>
            <a:r>
              <a:rPr lang="en-US" sz="1400" dirty="0">
                <a:solidFill>
                  <a:schemeClr val="tx1"/>
                </a:solidFill>
              </a:rPr>
              <a:t>Online Help = ?</a:t>
            </a:r>
          </a:p>
        </p:txBody>
      </p:sp>
      <p:cxnSp>
        <p:nvCxnSpPr>
          <p:cNvPr id="7" name="Straight Arrow Connector 6"/>
          <p:cNvCxnSpPr/>
          <p:nvPr/>
        </p:nvCxnSpPr>
        <p:spPr bwMode="auto">
          <a:xfrm flipV="1">
            <a:off x="5283816" y="2133600"/>
            <a:ext cx="2579036" cy="1421706"/>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Rectangle 10"/>
          <p:cNvSpPr/>
          <p:nvPr/>
        </p:nvSpPr>
        <p:spPr>
          <a:xfrm>
            <a:off x="7862852" y="1871233"/>
            <a:ext cx="196908" cy="21914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0000"/>
                </a:solidFill>
              </a:ln>
            </a:endParaRPr>
          </a:p>
        </p:txBody>
      </p:sp>
    </p:spTree>
    <p:extLst>
      <p:ext uri="{BB962C8B-B14F-4D97-AF65-F5344CB8AC3E}">
        <p14:creationId xmlns:p14="http://schemas.microsoft.com/office/powerpoint/2010/main" val="11321492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7086" y="1875133"/>
            <a:ext cx="7882227" cy="3531000"/>
          </a:xfrm>
          <a:prstGeom prst="rect">
            <a:avLst/>
          </a:prstGeom>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Additional GEMS </a:t>
            </a:r>
            <a:r>
              <a:rPr lang="en-US" sz="2800" i="1" dirty="0">
                <a:latin typeface="Georgia" panose="02040502050405020303" pitchFamily="18" charset="0"/>
                <a:cs typeface="Arial" pitchFamily="34" charset="0"/>
              </a:rPr>
              <a:t>AMI</a:t>
            </a:r>
            <a:r>
              <a:rPr lang="en-US" sz="2800" dirty="0">
                <a:latin typeface="Georgia" panose="02040502050405020303" pitchFamily="18" charset="0"/>
                <a:cs typeface="Arial" pitchFamily="34" charset="0"/>
              </a:rPr>
              <a:t> Help</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101</a:t>
            </a:fld>
            <a:endParaRPr lang="en-US" dirty="0"/>
          </a:p>
        </p:txBody>
      </p:sp>
      <p:sp>
        <p:nvSpPr>
          <p:cNvPr id="5" name="TextBox 4"/>
          <p:cNvSpPr txBox="1"/>
          <p:nvPr/>
        </p:nvSpPr>
        <p:spPr>
          <a:xfrm>
            <a:off x="3816342" y="2613096"/>
            <a:ext cx="1505865" cy="231237"/>
          </a:xfrm>
          <a:prstGeom prst="rect">
            <a:avLst/>
          </a:prstGeom>
          <a:solidFill>
            <a:srgbClr val="DCF01C"/>
          </a:solidFill>
        </p:spPr>
        <p:txBody>
          <a:bodyPr wrap="square" rtlCol="0" anchor="ctr">
            <a:spAutoFit/>
          </a:bodyPr>
          <a:lstStyle/>
          <a:p>
            <a:pPr algn="l"/>
            <a:r>
              <a:rPr lang="en-US" sz="1400" dirty="0">
                <a:solidFill>
                  <a:schemeClr val="tx1"/>
                </a:solidFill>
              </a:rPr>
              <a:t>AMI Online Help</a:t>
            </a:r>
          </a:p>
        </p:txBody>
      </p:sp>
      <p:sp>
        <p:nvSpPr>
          <p:cNvPr id="6" name="Rounded Rectangle 5"/>
          <p:cNvSpPr/>
          <p:nvPr/>
        </p:nvSpPr>
        <p:spPr>
          <a:xfrm>
            <a:off x="1927860" y="2429665"/>
            <a:ext cx="1173480" cy="19216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503577" y="4611836"/>
            <a:ext cx="2135188" cy="210215"/>
          </a:xfrm>
          <a:prstGeom prst="rect">
            <a:avLst/>
          </a:prstGeom>
          <a:solidFill>
            <a:srgbClr val="DCF01C"/>
          </a:solidFill>
        </p:spPr>
        <p:txBody>
          <a:bodyPr wrap="square" rtlCol="0" anchor="ctr">
            <a:spAutoFit/>
          </a:bodyPr>
          <a:lstStyle/>
          <a:p>
            <a:pPr algn="l"/>
            <a:r>
              <a:rPr lang="en-US" sz="1400" dirty="0">
                <a:solidFill>
                  <a:schemeClr val="tx1"/>
                </a:solidFill>
              </a:rPr>
              <a:t>Excellent Video Tutorials</a:t>
            </a:r>
          </a:p>
        </p:txBody>
      </p:sp>
      <p:sp>
        <p:nvSpPr>
          <p:cNvPr id="12" name="Rounded Rectangle 11"/>
          <p:cNvSpPr/>
          <p:nvPr/>
        </p:nvSpPr>
        <p:spPr>
          <a:xfrm>
            <a:off x="1946910" y="3764094"/>
            <a:ext cx="754380" cy="15613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Arrow Connector 13"/>
          <p:cNvCxnSpPr>
            <a:stCxn id="8" idx="1"/>
          </p:cNvCxnSpPr>
          <p:nvPr/>
        </p:nvCxnSpPr>
        <p:spPr>
          <a:xfrm flipH="1" flipV="1">
            <a:off x="2701290" y="3962400"/>
            <a:ext cx="802287" cy="7545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620387" y="3219039"/>
            <a:ext cx="566777" cy="11730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45021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674" y="1616439"/>
            <a:ext cx="7838034" cy="447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AMI Video Tutorials</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102</a:t>
            </a:fld>
            <a:endParaRPr lang="en-US" dirty="0"/>
          </a:p>
        </p:txBody>
      </p:sp>
      <p:sp>
        <p:nvSpPr>
          <p:cNvPr id="5" name="TextBox 4"/>
          <p:cNvSpPr txBox="1"/>
          <p:nvPr/>
        </p:nvSpPr>
        <p:spPr>
          <a:xfrm>
            <a:off x="3816342" y="2613096"/>
            <a:ext cx="1505865" cy="231237"/>
          </a:xfrm>
          <a:prstGeom prst="rect">
            <a:avLst/>
          </a:prstGeom>
          <a:solidFill>
            <a:srgbClr val="DCF01C"/>
          </a:solidFill>
        </p:spPr>
        <p:txBody>
          <a:bodyPr wrap="square" rtlCol="0" anchor="ctr">
            <a:spAutoFit/>
          </a:bodyPr>
          <a:lstStyle/>
          <a:p>
            <a:pPr algn="l"/>
            <a:r>
              <a:rPr lang="en-US" sz="1400" dirty="0">
                <a:solidFill>
                  <a:schemeClr val="tx1"/>
                </a:solidFill>
              </a:rPr>
              <a:t>AMI Online Help</a:t>
            </a:r>
          </a:p>
        </p:txBody>
      </p:sp>
      <p:sp>
        <p:nvSpPr>
          <p:cNvPr id="6" name="Rounded Rectangle 5"/>
          <p:cNvSpPr/>
          <p:nvPr/>
        </p:nvSpPr>
        <p:spPr>
          <a:xfrm>
            <a:off x="2016780" y="2283365"/>
            <a:ext cx="1419911" cy="19216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503577" y="4563055"/>
            <a:ext cx="2135188" cy="307777"/>
          </a:xfrm>
          <a:prstGeom prst="rect">
            <a:avLst/>
          </a:prstGeom>
          <a:solidFill>
            <a:srgbClr val="DCF01C"/>
          </a:solidFill>
        </p:spPr>
        <p:txBody>
          <a:bodyPr wrap="square" rtlCol="0" anchor="ctr">
            <a:spAutoFit/>
          </a:bodyPr>
          <a:lstStyle/>
          <a:p>
            <a:pPr algn="l"/>
            <a:r>
              <a:rPr lang="en-US" sz="1400" dirty="0">
                <a:solidFill>
                  <a:schemeClr val="tx1"/>
                </a:solidFill>
              </a:rPr>
              <a:t>Excellent Video Tutorials</a:t>
            </a:r>
          </a:p>
        </p:txBody>
      </p:sp>
      <p:sp>
        <p:nvSpPr>
          <p:cNvPr id="12" name="Rounded Rectangle 11"/>
          <p:cNvSpPr/>
          <p:nvPr/>
        </p:nvSpPr>
        <p:spPr>
          <a:xfrm>
            <a:off x="593263" y="3185991"/>
            <a:ext cx="623455" cy="14194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307225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5793" y="1773218"/>
            <a:ext cx="7873520" cy="3789171"/>
          </a:xfrm>
          <a:prstGeom prst="rect">
            <a:avLst/>
          </a:prstGeom>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Additional GEMS </a:t>
            </a:r>
            <a:r>
              <a:rPr lang="en-US" sz="2800" i="1" dirty="0">
                <a:latin typeface="Georgia" panose="02040502050405020303" pitchFamily="18" charset="0"/>
                <a:cs typeface="Arial" pitchFamily="34" charset="0"/>
              </a:rPr>
              <a:t>APO</a:t>
            </a:r>
            <a:r>
              <a:rPr lang="en-US" sz="2800" dirty="0">
                <a:latin typeface="Georgia" panose="02040502050405020303" pitchFamily="18" charset="0"/>
                <a:cs typeface="Arial" pitchFamily="34" charset="0"/>
              </a:rPr>
              <a:t> Help</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103</a:t>
            </a:fld>
            <a:endParaRPr lang="en-US" dirty="0"/>
          </a:p>
        </p:txBody>
      </p:sp>
      <p:sp>
        <p:nvSpPr>
          <p:cNvPr id="5" name="TextBox 4"/>
          <p:cNvSpPr txBox="1"/>
          <p:nvPr/>
        </p:nvSpPr>
        <p:spPr>
          <a:xfrm>
            <a:off x="2819400" y="2371685"/>
            <a:ext cx="1201529" cy="307777"/>
          </a:xfrm>
          <a:prstGeom prst="rect">
            <a:avLst/>
          </a:prstGeom>
          <a:solidFill>
            <a:srgbClr val="DCF01C"/>
          </a:solidFill>
        </p:spPr>
        <p:txBody>
          <a:bodyPr wrap="square" rtlCol="0" anchor="ctr">
            <a:spAutoFit/>
          </a:bodyPr>
          <a:lstStyle/>
          <a:p>
            <a:pPr algn="l"/>
            <a:r>
              <a:rPr lang="en-US" sz="1400" dirty="0">
                <a:solidFill>
                  <a:schemeClr val="tx1"/>
                </a:solidFill>
              </a:rPr>
              <a:t>Online Help</a:t>
            </a:r>
          </a:p>
        </p:txBody>
      </p:sp>
      <p:cxnSp>
        <p:nvCxnSpPr>
          <p:cNvPr id="7" name="Straight Arrow Connector 6"/>
          <p:cNvCxnSpPr/>
          <p:nvPr/>
        </p:nvCxnSpPr>
        <p:spPr bwMode="auto">
          <a:xfrm flipV="1">
            <a:off x="4020929" y="2028052"/>
            <a:ext cx="2909859" cy="49752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ounded Rectangle 2"/>
          <p:cNvSpPr/>
          <p:nvPr/>
        </p:nvSpPr>
        <p:spPr>
          <a:xfrm>
            <a:off x="6988336" y="1857679"/>
            <a:ext cx="335280" cy="340746"/>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744682" y="2294221"/>
            <a:ext cx="372212" cy="15699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785813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913" y="1607511"/>
            <a:ext cx="7899400" cy="4286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87494" y="535273"/>
            <a:ext cx="6629400" cy="707136"/>
          </a:xfrm>
        </p:spPr>
        <p:txBody>
          <a:bodyPr>
            <a:normAutofit/>
          </a:bodyPr>
          <a:lstStyle/>
          <a:p>
            <a:pPr>
              <a:defRPr/>
            </a:pPr>
            <a:r>
              <a:rPr lang="en-US" sz="2800" dirty="0">
                <a:latin typeface="Georgia" panose="02040502050405020303" pitchFamily="18" charset="0"/>
                <a:cs typeface="Arial" pitchFamily="34" charset="0"/>
              </a:rPr>
              <a:t>Additional GEMS </a:t>
            </a:r>
            <a:r>
              <a:rPr lang="en-US" sz="2800" i="1" dirty="0">
                <a:latin typeface="Georgia" panose="02040502050405020303" pitchFamily="18" charset="0"/>
                <a:cs typeface="Arial" pitchFamily="34" charset="0"/>
              </a:rPr>
              <a:t>APO</a:t>
            </a:r>
            <a:r>
              <a:rPr lang="en-US" sz="2800" dirty="0">
                <a:latin typeface="Georgia" panose="02040502050405020303" pitchFamily="18" charset="0"/>
                <a:cs typeface="Arial" pitchFamily="34" charset="0"/>
              </a:rPr>
              <a:t> Help</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104</a:t>
            </a:fld>
            <a:endParaRPr lang="en-US" dirty="0"/>
          </a:p>
        </p:txBody>
      </p:sp>
      <p:sp>
        <p:nvSpPr>
          <p:cNvPr id="5" name="TextBox 4"/>
          <p:cNvSpPr txBox="1"/>
          <p:nvPr/>
        </p:nvSpPr>
        <p:spPr>
          <a:xfrm>
            <a:off x="3971128" y="3096776"/>
            <a:ext cx="1201529" cy="279797"/>
          </a:xfrm>
          <a:prstGeom prst="rect">
            <a:avLst/>
          </a:prstGeom>
          <a:solidFill>
            <a:srgbClr val="DCF01C"/>
          </a:solidFill>
        </p:spPr>
        <p:txBody>
          <a:bodyPr wrap="square" rtlCol="0" anchor="ctr">
            <a:spAutoFit/>
          </a:bodyPr>
          <a:lstStyle/>
          <a:p>
            <a:pPr algn="l"/>
            <a:r>
              <a:rPr lang="en-US" sz="1400" dirty="0">
                <a:solidFill>
                  <a:schemeClr val="tx1"/>
                </a:solidFill>
              </a:rPr>
              <a:t>Online Help</a:t>
            </a:r>
          </a:p>
        </p:txBody>
      </p:sp>
    </p:spTree>
    <p:extLst>
      <p:ext uri="{BB962C8B-B14F-4D97-AF65-F5344CB8AC3E}">
        <p14:creationId xmlns:p14="http://schemas.microsoft.com/office/powerpoint/2010/main" val="20847215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j-lt"/>
              </a:rPr>
              <a:t>GEMS Support</a:t>
            </a:r>
          </a:p>
        </p:txBody>
      </p:sp>
      <p:sp>
        <p:nvSpPr>
          <p:cNvPr id="3" name="Content Placeholder 2"/>
          <p:cNvSpPr>
            <a:spLocks noGrp="1"/>
          </p:cNvSpPr>
          <p:nvPr>
            <p:ph idx="1"/>
          </p:nvPr>
        </p:nvSpPr>
        <p:spPr>
          <a:xfrm>
            <a:off x="457200" y="1600200"/>
            <a:ext cx="8382000" cy="4525963"/>
          </a:xfrm>
        </p:spPr>
        <p:txBody>
          <a:bodyPr>
            <a:normAutofit/>
          </a:bodyPr>
          <a:lstStyle/>
          <a:p>
            <a:endParaRPr lang="en-US" dirty="0">
              <a:latin typeface="+mj-lt"/>
            </a:endParaRPr>
          </a:p>
          <a:p>
            <a:r>
              <a:rPr lang="en-US" sz="2800" dirty="0">
                <a:latin typeface="+mj-lt"/>
              </a:rPr>
              <a:t>Hank Oelze, </a:t>
            </a:r>
            <a:r>
              <a:rPr lang="en-US" sz="2800" dirty="0">
                <a:latin typeface="+mj-lt"/>
                <a:hlinkClick r:id="rId2"/>
              </a:rPr>
              <a:t>hank.oelze@gta.ga.gov</a:t>
            </a:r>
            <a:endParaRPr lang="en-US" sz="2800" dirty="0">
              <a:latin typeface="+mj-lt"/>
            </a:endParaRPr>
          </a:p>
          <a:p>
            <a:pPr lvl="4">
              <a:buFont typeface="Wingdings" panose="05000000000000000000" pitchFamily="2" charset="2"/>
              <a:buChar char="Ø"/>
            </a:pPr>
            <a:r>
              <a:rPr lang="en-US" sz="2800" dirty="0">
                <a:latin typeface="+mj-lt"/>
              </a:rPr>
              <a:t>C: (404) 782-2743</a:t>
            </a:r>
          </a:p>
          <a:p>
            <a:pPr lvl="4"/>
            <a:endParaRPr lang="en-US" sz="2800" dirty="0">
              <a:latin typeface="+mj-lt"/>
            </a:endParaRPr>
          </a:p>
          <a:p>
            <a:r>
              <a:rPr lang="en-US" sz="2800" dirty="0">
                <a:latin typeface="+mj-lt"/>
              </a:rPr>
              <a:t>Kimberly Mitchell, </a:t>
            </a:r>
            <a:r>
              <a:rPr lang="en-US" sz="2800" dirty="0">
                <a:latin typeface="+mj-lt"/>
                <a:hlinkClick r:id="rId3"/>
              </a:rPr>
              <a:t>kimberly.mitchell@gta.ga.gov</a:t>
            </a:r>
            <a:endParaRPr lang="en-US" sz="2800" dirty="0">
              <a:latin typeface="+mj-lt"/>
            </a:endParaRPr>
          </a:p>
          <a:p>
            <a:pPr lvl="4">
              <a:buFont typeface="Wingdings" panose="05000000000000000000" pitchFamily="2" charset="2"/>
              <a:buChar char="Ø"/>
            </a:pPr>
            <a:r>
              <a:rPr lang="en-US" sz="2800" dirty="0">
                <a:latin typeface="+mj-lt"/>
              </a:rPr>
              <a:t>C: (404) 536-6004</a:t>
            </a:r>
          </a:p>
          <a:p>
            <a:pPr marL="114300" indent="0">
              <a:buNone/>
            </a:pPr>
            <a:endParaRPr lang="en-US" dirty="0">
              <a:latin typeface="+mj-lt"/>
            </a:endParaRPr>
          </a:p>
          <a:p>
            <a:pPr marL="114300" indent="0">
              <a:buNone/>
            </a:pPr>
            <a:r>
              <a:rPr lang="en-US" dirty="0">
                <a:latin typeface="+mj-lt"/>
              </a:rPr>
              <a:t>Production Site:</a:t>
            </a:r>
          </a:p>
          <a:p>
            <a:pPr marL="114300" indent="0">
              <a:buNone/>
            </a:pPr>
            <a:r>
              <a:rPr lang="en-US" dirty="0">
                <a:latin typeface="+mj-lt"/>
                <a:hlinkClick r:id="rId4"/>
              </a:rPr>
              <a:t>https://ami0068.compaid.com/managementinsight</a:t>
            </a:r>
            <a:endParaRPr lang="en-US" dirty="0">
              <a:latin typeface="+mj-lt"/>
            </a:endParaRPr>
          </a:p>
          <a:p>
            <a:pPr lvl="4">
              <a:buFont typeface="Wingdings" panose="05000000000000000000" pitchFamily="2" charset="2"/>
              <a:buChar char="Ø"/>
            </a:pPr>
            <a:endParaRPr lang="en-US" sz="2800" dirty="0">
              <a:latin typeface="+mj-lt"/>
            </a:endParaRPr>
          </a:p>
        </p:txBody>
      </p:sp>
      <p:sp>
        <p:nvSpPr>
          <p:cNvPr id="4" name="Slide Number Placeholder 3"/>
          <p:cNvSpPr>
            <a:spLocks noGrp="1"/>
          </p:cNvSpPr>
          <p:nvPr>
            <p:ph type="sldNum" sz="quarter" idx="12"/>
          </p:nvPr>
        </p:nvSpPr>
        <p:spPr/>
        <p:txBody>
          <a:bodyPr/>
          <a:lstStyle/>
          <a:p>
            <a:fld id="{B23CBF67-A91B-4536-BE1C-654C04EB6CFF}" type="slidenum">
              <a:rPr lang="en-US" smtClean="0"/>
              <a:t>105</a:t>
            </a:fld>
            <a:endParaRPr lang="en-US" dirty="0"/>
          </a:p>
        </p:txBody>
      </p:sp>
    </p:spTree>
    <p:extLst>
      <p:ext uri="{BB962C8B-B14F-4D97-AF65-F5344CB8AC3E}">
        <p14:creationId xmlns:p14="http://schemas.microsoft.com/office/powerpoint/2010/main" val="35560480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28931" y="6126137"/>
            <a:ext cx="304800" cy="304800"/>
          </a:xfrm>
          <a:prstGeom prst="rect">
            <a:avLst/>
          </a:prstGeom>
          <a:solidFill>
            <a:schemeClr val="bg1"/>
          </a:solidFill>
          <a:ln>
            <a:solidFill>
              <a:schemeClr val="bg1"/>
            </a:solidFill>
          </a:ln>
        </p:spPr>
      </p:pic>
      <p:sp>
        <p:nvSpPr>
          <p:cNvPr id="6" name="Title 5"/>
          <p:cNvSpPr>
            <a:spLocks noGrp="1"/>
          </p:cNvSpPr>
          <p:nvPr>
            <p:ph type="title"/>
          </p:nvPr>
        </p:nvSpPr>
        <p:spPr>
          <a:xfrm>
            <a:off x="465460" y="586421"/>
            <a:ext cx="6629400" cy="629587"/>
          </a:xfrm>
        </p:spPr>
        <p:txBody>
          <a:bodyPr>
            <a:normAutofit/>
          </a:bodyPr>
          <a:lstStyle/>
          <a:p>
            <a:pPr>
              <a:defRPr/>
            </a:pPr>
            <a:r>
              <a:rPr lang="en-US" sz="2800" dirty="0">
                <a:latin typeface="Georgia" panose="02040502050405020303" pitchFamily="18" charset="0"/>
                <a:cs typeface="Arial" pitchFamily="34" charset="0"/>
              </a:rPr>
              <a:t>Questions</a:t>
            </a:r>
          </a:p>
        </p:txBody>
      </p:sp>
      <p:sp>
        <p:nvSpPr>
          <p:cNvPr id="2" name="Slide Number Placeholder 1"/>
          <p:cNvSpPr>
            <a:spLocks noGrp="1"/>
          </p:cNvSpPr>
          <p:nvPr>
            <p:ph type="sldNum" sz="quarter" idx="12"/>
          </p:nvPr>
        </p:nvSpPr>
        <p:spPr/>
        <p:txBody>
          <a:bodyPr/>
          <a:lstStyle/>
          <a:p>
            <a:pPr>
              <a:defRPr/>
            </a:pPr>
            <a:fld id="{EC671575-91B7-4AEE-8F3F-487B5050EA39}" type="slidenum">
              <a:rPr lang="en-US" smtClean="0"/>
              <a:pPr>
                <a:defRPr/>
              </a:pPr>
              <a:t>106</a:t>
            </a:fld>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4045" y="1646237"/>
            <a:ext cx="7015267" cy="4778375"/>
          </a:xfrm>
          <a:prstGeom prst="rect">
            <a:avLst/>
          </a:prstGeom>
        </p:spPr>
      </p:pic>
    </p:spTree>
    <p:extLst>
      <p:ext uri="{BB962C8B-B14F-4D97-AF65-F5344CB8AC3E}">
        <p14:creationId xmlns:p14="http://schemas.microsoft.com/office/powerpoint/2010/main" val="9534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44" fill="hold"/>
                                        <p:tgtEl>
                                          <p:spTgt spid="4"/>
                                        </p:tgtEl>
                                      </p:cBhvr>
                                    </p:cmd>
                                  </p:childTnLst>
                                </p:cTn>
                              </p:par>
                              <p:par>
                                <p:cTn id="7" presetID="6" presetClass="entr" presetSubtype="16"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circle(in)">
                                      <p:cBhvr>
                                        <p:cTn id="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9" name="Object 2"/>
          <p:cNvGraphicFramePr>
            <a:graphicFrameLocks noGrp="1" noChangeAspect="1"/>
          </p:cNvGraphicFramePr>
          <p:nvPr>
            <p:ph idx="1"/>
            <p:extLst>
              <p:ext uri="{D42A27DB-BD31-4B8C-83A1-F6EECF244321}">
                <p14:modId xmlns:p14="http://schemas.microsoft.com/office/powerpoint/2010/main" val="3115538113"/>
              </p:ext>
            </p:extLst>
          </p:nvPr>
        </p:nvGraphicFramePr>
        <p:xfrm>
          <a:off x="1984375" y="1471613"/>
          <a:ext cx="5153025" cy="4114800"/>
        </p:xfrm>
        <a:graphic>
          <a:graphicData uri="http://schemas.openxmlformats.org/presentationml/2006/ole">
            <mc:AlternateContent xmlns:mc="http://schemas.openxmlformats.org/markup-compatibility/2006">
              <mc:Choice xmlns:v="urn:schemas-microsoft-com:vml" Requires="v">
                <p:oleObj spid="_x0000_s101862" name="Photo Editor Photo" r:id="rId4" imgW="10866667" imgH="8678486" progId="MSPhotoEd.3">
                  <p:embed/>
                </p:oleObj>
              </mc:Choice>
              <mc:Fallback>
                <p:oleObj name="Photo Editor Photo" r:id="rId4" imgW="10866667" imgH="8678486" progId="MSPhotoEd.3">
                  <p:embed/>
                  <p:pic>
                    <p:nvPicPr>
                      <p:cNvPr id="0" name="Object 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4375" y="1471613"/>
                        <a:ext cx="515302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137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BCF5330-4547-48EC-B939-93C3FFB366AF}" type="slidenum">
              <a:rPr lang="en-US" smtClean="0">
                <a:solidFill>
                  <a:schemeClr val="tx1"/>
                </a:solidFill>
                <a:latin typeface="+mj-lt"/>
              </a:rPr>
              <a:pPr eaLnBrk="1" hangingPunct="1"/>
              <a:t>107</a:t>
            </a:fld>
            <a:endParaRPr lang="en-US" dirty="0">
              <a:solidFill>
                <a:schemeClr val="tx1"/>
              </a:solidFill>
              <a:latin typeface="+mj-lt"/>
            </a:endParaRPr>
          </a:p>
        </p:txBody>
      </p:sp>
      <p:sp>
        <p:nvSpPr>
          <p:cNvPr id="101380" name="Rectangle 3"/>
          <p:cNvSpPr>
            <a:spLocks noChangeArrowheads="1"/>
          </p:cNvSpPr>
          <p:nvPr/>
        </p:nvSpPr>
        <p:spPr bwMode="auto">
          <a:xfrm>
            <a:off x="7607300" y="774700"/>
            <a:ext cx="1181100" cy="912813"/>
          </a:xfrm>
          <a:prstGeom prst="rect">
            <a:avLst/>
          </a:prstGeom>
          <a:solidFill>
            <a:schemeClr val="bg1"/>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br>
              <a:rPr lang="en-US" sz="4000" dirty="0">
                <a:cs typeface="Arial" pitchFamily="34" charset="0"/>
              </a:rPr>
            </a:br>
            <a:r>
              <a:rPr lang="en-US" dirty="0">
                <a:cs typeface="Arial" pitchFamily="34" charset="0"/>
              </a:rPr>
              <a:t>Project Selection or Creation</a:t>
            </a:r>
            <a:br>
              <a:rPr lang="en-US" dirty="0">
                <a:cs typeface="Arial" pitchFamily="34" charset="0"/>
              </a:rPr>
            </a:br>
            <a:endParaRPr lang="en-US" dirty="0"/>
          </a:p>
        </p:txBody>
      </p:sp>
      <p:sp>
        <p:nvSpPr>
          <p:cNvPr id="4" name="Slide Number Placeholder 3"/>
          <p:cNvSpPr>
            <a:spLocks noGrp="1"/>
          </p:cNvSpPr>
          <p:nvPr>
            <p:ph type="sldNum" sz="quarter" idx="12"/>
          </p:nvPr>
        </p:nvSpPr>
        <p:spPr/>
        <p:txBody>
          <a:bodyPr/>
          <a:lstStyle/>
          <a:p>
            <a:pPr>
              <a:defRPr/>
            </a:pPr>
            <a:fld id="{67F56BB9-EA76-4437-AA0F-19473F3D18ED}" type="slidenum">
              <a:rPr lang="en-US" smtClean="0"/>
              <a:pPr>
                <a:defRPr/>
              </a:pPr>
              <a:t>11</a:t>
            </a:fld>
            <a:endParaRPr lang="en-US" dirty="0"/>
          </a:p>
        </p:txBody>
      </p:sp>
    </p:spTree>
    <p:extLst>
      <p:ext uri="{BB962C8B-B14F-4D97-AF65-F5344CB8AC3E}">
        <p14:creationId xmlns:p14="http://schemas.microsoft.com/office/powerpoint/2010/main" val="1236872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3CBF67-A91B-4536-BE1C-654C04EB6CFF}" type="slidenum">
              <a:rPr lang="en-US" smtClean="0"/>
              <a:t>12</a:t>
            </a:fld>
            <a:endParaRPr lang="en-US" dirty="0"/>
          </a:p>
        </p:txBody>
      </p:sp>
      <p:grpSp>
        <p:nvGrpSpPr>
          <p:cNvPr id="5" name="Group 4"/>
          <p:cNvGrpSpPr/>
          <p:nvPr/>
        </p:nvGrpSpPr>
        <p:grpSpPr>
          <a:xfrm>
            <a:off x="569913" y="1447800"/>
            <a:ext cx="7899400" cy="4648200"/>
            <a:chOff x="1347788" y="1571625"/>
            <a:chExt cx="6448425" cy="3714750"/>
          </a:xfrm>
        </p:grpSpPr>
        <p:pic>
          <p:nvPicPr>
            <p:cNvPr id="1065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571625"/>
              <a:ext cx="6448425" cy="3714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3352800" y="2617250"/>
              <a:ext cx="685800" cy="251901"/>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4" name="Rounded Rectangle 3"/>
            <p:cNvSpPr/>
            <p:nvPr/>
          </p:nvSpPr>
          <p:spPr>
            <a:xfrm>
              <a:off x="3276600" y="3702959"/>
              <a:ext cx="685800" cy="17175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p:cNvSpPr txBox="1"/>
          <p:nvPr/>
        </p:nvSpPr>
        <p:spPr>
          <a:xfrm>
            <a:off x="457200" y="641866"/>
            <a:ext cx="7315201" cy="523220"/>
          </a:xfrm>
          <a:prstGeom prst="rect">
            <a:avLst/>
          </a:prstGeom>
          <a:noFill/>
        </p:spPr>
        <p:txBody>
          <a:bodyPr wrap="square" rtlCol="0">
            <a:spAutoFit/>
          </a:bodyPr>
          <a:lstStyle/>
          <a:p>
            <a:pPr algn="l"/>
            <a:r>
              <a:rPr lang="en-US" sz="2800" dirty="0">
                <a:solidFill>
                  <a:schemeClr val="tx1"/>
                </a:solidFill>
                <a:latin typeface="Georgia" panose="02040502050405020303" pitchFamily="18" charset="0"/>
                <a:ea typeface="+mj-ea"/>
                <a:cs typeface="Arial" pitchFamily="34" charset="0"/>
              </a:rPr>
              <a:t>Select or Create a Project</a:t>
            </a:r>
          </a:p>
        </p:txBody>
      </p:sp>
    </p:spTree>
    <p:extLst>
      <p:ext uri="{BB962C8B-B14F-4D97-AF65-F5344CB8AC3E}">
        <p14:creationId xmlns:p14="http://schemas.microsoft.com/office/powerpoint/2010/main" val="3404331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Creating a Proposal or Project </a:t>
            </a:r>
            <a:endParaRPr lang="en-US" sz="2400" dirty="0">
              <a:solidFill>
                <a:srgbClr val="0070C0"/>
              </a:solidFill>
              <a:latin typeface="Georgia" panose="02040502050405020303" pitchFamily="18" charset="0"/>
            </a:endParaRPr>
          </a:p>
        </p:txBody>
      </p:sp>
      <p:sp>
        <p:nvSpPr>
          <p:cNvPr id="204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7F290350-6C96-4D49-8D62-6E7855BEEEA0}" type="slidenum">
              <a:rPr lang="en-US" smtClean="0">
                <a:solidFill>
                  <a:schemeClr val="tx1"/>
                </a:solidFill>
                <a:latin typeface="+mj-lt"/>
              </a:rPr>
              <a:pPr eaLnBrk="1" hangingPunct="1"/>
              <a:t>13</a:t>
            </a:fld>
            <a:endParaRPr lang="en-US" dirty="0">
              <a:solidFill>
                <a:schemeClr val="tx1"/>
              </a:solidFill>
              <a:latin typeface="+mj-lt"/>
            </a:endParaRPr>
          </a:p>
        </p:txBody>
      </p:sp>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0361" y="1676400"/>
            <a:ext cx="791584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352800" y="2743200"/>
            <a:ext cx="1295400" cy="307777"/>
          </a:xfrm>
          <a:prstGeom prst="rect">
            <a:avLst/>
          </a:prstGeom>
          <a:solidFill>
            <a:srgbClr val="DCF01C"/>
          </a:solidFill>
        </p:spPr>
        <p:txBody>
          <a:bodyPr wrap="square" rtlCol="0">
            <a:spAutoFit/>
          </a:bodyPr>
          <a:lstStyle/>
          <a:p>
            <a:pPr algn="l"/>
            <a:r>
              <a:rPr lang="en-US" sz="1400" dirty="0">
                <a:solidFill>
                  <a:schemeClr val="tx1"/>
                </a:solidFill>
              </a:rPr>
              <a:t>Search Filters</a:t>
            </a:r>
          </a:p>
        </p:txBody>
      </p:sp>
      <p:cxnSp>
        <p:nvCxnSpPr>
          <p:cNvPr id="6" name="Straight Arrow Connector 5"/>
          <p:cNvCxnSpPr/>
          <p:nvPr/>
        </p:nvCxnSpPr>
        <p:spPr>
          <a:xfrm flipH="1">
            <a:off x="2819400" y="2895600"/>
            <a:ext cx="533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11" y="1905000"/>
            <a:ext cx="800626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Title 1"/>
          <p:cNvSpPr>
            <a:spLocks noGrp="1"/>
          </p:cNvSpPr>
          <p:nvPr>
            <p:ph type="title"/>
          </p:nvPr>
        </p:nvSpPr>
        <p:spPr>
          <a:xfrm>
            <a:off x="465460" y="572706"/>
            <a:ext cx="6629400" cy="630237"/>
          </a:xfrm>
        </p:spPr>
        <p:txBody>
          <a:bodyPr>
            <a:normAutofit/>
          </a:bodyPr>
          <a:lstStyle/>
          <a:p>
            <a:pPr>
              <a:defRPr/>
            </a:pPr>
            <a:r>
              <a:rPr lang="en-US" sz="2800" b="0" dirty="0">
                <a:solidFill>
                  <a:schemeClr val="tx1"/>
                </a:solidFill>
                <a:latin typeface="Georgia" panose="02040502050405020303" pitchFamily="18" charset="0"/>
                <a:cs typeface="Arial" pitchFamily="34" charset="0"/>
              </a:rPr>
              <a:t>Create a New Proposal or Project </a:t>
            </a:r>
          </a:p>
        </p:txBody>
      </p:sp>
      <p:sp>
        <p:nvSpPr>
          <p:cNvPr id="225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A036A3E-5F9D-4A1F-A96A-EC96F04BC3C9}" type="slidenum">
              <a:rPr lang="en-US" smtClean="0">
                <a:solidFill>
                  <a:schemeClr val="tx1"/>
                </a:solidFill>
                <a:latin typeface="+mj-lt"/>
              </a:rPr>
              <a:pPr eaLnBrk="1" hangingPunct="1"/>
              <a:t>14</a:t>
            </a:fld>
            <a:endParaRPr lang="en-US" dirty="0">
              <a:solidFill>
                <a:schemeClr val="tx1"/>
              </a:solidFill>
              <a:latin typeface="+mj-lt"/>
            </a:endParaRPr>
          </a:p>
        </p:txBody>
      </p:sp>
      <p:cxnSp>
        <p:nvCxnSpPr>
          <p:cNvPr id="3" name="Straight Arrow Connector 2"/>
          <p:cNvCxnSpPr/>
          <p:nvPr/>
        </p:nvCxnSpPr>
        <p:spPr bwMode="auto">
          <a:xfrm flipV="1">
            <a:off x="4387185" y="3920647"/>
            <a:ext cx="3454108" cy="1358718"/>
          </a:xfrm>
          <a:prstGeom prst="straightConnector1">
            <a:avLst/>
          </a:prstGeom>
          <a:ln w="19050">
            <a:solidFill>
              <a:srgbClr val="FF33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3436341" y="5279365"/>
            <a:ext cx="1901689" cy="307777"/>
          </a:xfrm>
          <a:prstGeom prst="rect">
            <a:avLst/>
          </a:prstGeom>
          <a:solidFill>
            <a:srgbClr val="CCFF33"/>
          </a:solidFill>
        </p:spPr>
        <p:txBody>
          <a:bodyPr wrap="square" rtlCol="0" anchor="ctr">
            <a:spAutoFit/>
          </a:bodyPr>
          <a:lstStyle/>
          <a:p>
            <a:pPr algn="l"/>
            <a:r>
              <a:rPr lang="en-US" sz="1400" dirty="0">
                <a:solidFill>
                  <a:schemeClr val="tx1"/>
                </a:solidFill>
              </a:rPr>
              <a:t>Select “add project”  </a:t>
            </a:r>
          </a:p>
        </p:txBody>
      </p:sp>
      <p:sp>
        <p:nvSpPr>
          <p:cNvPr id="10" name="Rounded Rectangle 3"/>
          <p:cNvSpPr>
            <a:spLocks noChangeArrowheads="1"/>
          </p:cNvSpPr>
          <p:nvPr/>
        </p:nvSpPr>
        <p:spPr bwMode="auto">
          <a:xfrm>
            <a:off x="5937141" y="720725"/>
            <a:ext cx="457883" cy="360363"/>
          </a:xfrm>
          <a:prstGeom prst="roundRect">
            <a:avLst>
              <a:gd name="adj" fmla="val 16667"/>
            </a:avLst>
          </a:prstGeom>
          <a:solidFill>
            <a:srgbClr val="99FF66"/>
          </a:solidFill>
          <a:ln w="9525" algn="ctr">
            <a:solidFill>
              <a:schemeClr val="tx1"/>
            </a:solidFill>
            <a:round/>
            <a:headEnd/>
            <a:tailEnd/>
          </a:ln>
        </p:spPr>
        <p:txBody>
          <a:bodyPr wrap="none" anchor="ctr"/>
          <a:lstStyle/>
          <a:p>
            <a:r>
              <a:rPr lang="en-US" sz="2800" b="1" dirty="0"/>
              <a:t>+</a:t>
            </a:r>
          </a:p>
        </p:txBody>
      </p:sp>
      <p:sp>
        <p:nvSpPr>
          <p:cNvPr id="5" name="Rectangle 4"/>
          <p:cNvSpPr/>
          <p:nvPr/>
        </p:nvSpPr>
        <p:spPr>
          <a:xfrm>
            <a:off x="7924800" y="3759200"/>
            <a:ext cx="533399" cy="2271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Project Type then Next </a:t>
            </a:r>
          </a:p>
        </p:txBody>
      </p:sp>
      <p:sp>
        <p:nvSpPr>
          <p:cNvPr id="2457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117B134-B74B-4E88-9B33-0CEB01D442F0}" type="slidenum">
              <a:rPr lang="en-US" smtClean="0">
                <a:solidFill>
                  <a:schemeClr val="tx1"/>
                </a:solidFill>
                <a:latin typeface="+mn-lt"/>
              </a:rPr>
              <a:pPr eaLnBrk="1" hangingPunct="1"/>
              <a:t>15</a:t>
            </a:fld>
            <a:endParaRPr lang="en-US" dirty="0">
              <a:solidFill>
                <a:schemeClr val="tx1"/>
              </a:solidFill>
              <a:latin typeface="+mn-lt"/>
            </a:endParaRPr>
          </a:p>
        </p:txBody>
      </p:sp>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63" y="1644650"/>
            <a:ext cx="7889750" cy="4695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bwMode="auto">
          <a:xfrm flipH="1">
            <a:off x="5672852" y="4448576"/>
            <a:ext cx="346948" cy="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6044297" y="4327333"/>
            <a:ext cx="1258125" cy="254361"/>
          </a:xfrm>
          <a:prstGeom prst="rect">
            <a:avLst/>
          </a:prstGeom>
          <a:solidFill>
            <a:srgbClr val="CCFF33"/>
          </a:solidFill>
        </p:spPr>
        <p:txBody>
          <a:bodyPr wrap="square" rtlCol="0" anchor="ctr">
            <a:spAutoFit/>
          </a:bodyPr>
          <a:lstStyle/>
          <a:p>
            <a:pPr algn="l"/>
            <a:r>
              <a:rPr lang="en-US" sz="1400" dirty="0">
                <a:solidFill>
                  <a:schemeClr val="tx1"/>
                </a:solidFill>
              </a:rPr>
              <a:t>Select  Type</a:t>
            </a:r>
          </a:p>
        </p:txBody>
      </p:sp>
      <p:cxnSp>
        <p:nvCxnSpPr>
          <p:cNvPr id="4" name="Straight Arrow Connector 3"/>
          <p:cNvCxnSpPr/>
          <p:nvPr/>
        </p:nvCxnSpPr>
        <p:spPr bwMode="auto">
          <a:xfrm flipH="1" flipV="1">
            <a:off x="4419600" y="4724400"/>
            <a:ext cx="808039" cy="465138"/>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4557551" y="5189536"/>
            <a:ext cx="1340175" cy="307975"/>
          </a:xfrm>
          <a:prstGeom prst="rect">
            <a:avLst/>
          </a:prstGeom>
          <a:solidFill>
            <a:schemeClr val="bg1"/>
          </a:solidFill>
          <a:ln>
            <a:solidFill>
              <a:srgbClr val="FF3300"/>
            </a:solidFill>
          </a:ln>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r>
              <a:rPr lang="en-US" sz="1400" dirty="0">
                <a:solidFill>
                  <a:srgbClr val="FF0000"/>
                </a:solidFill>
              </a:rPr>
              <a:t>IMPORTANT</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102" y="2061165"/>
            <a:ext cx="7858976" cy="2071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2409" y="569267"/>
            <a:ext cx="6629400" cy="630621"/>
          </a:xfrm>
        </p:spPr>
        <p:txBody>
          <a:bodyPr>
            <a:normAutofit/>
          </a:bodyPr>
          <a:lstStyle/>
          <a:p>
            <a:pPr>
              <a:defRPr/>
            </a:pPr>
            <a:r>
              <a:rPr lang="en-US" sz="2800" dirty="0">
                <a:latin typeface="Georgia" panose="02040502050405020303" pitchFamily="18" charset="0"/>
                <a:cs typeface="Arial" pitchFamily="34" charset="0"/>
              </a:rPr>
              <a:t>Project Types </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16</a:t>
            </a:fld>
            <a:endParaRPr lang="en-US" dirty="0"/>
          </a:p>
        </p:txBody>
      </p:sp>
      <p:sp>
        <p:nvSpPr>
          <p:cNvPr id="4" name="TextBox 3"/>
          <p:cNvSpPr txBox="1"/>
          <p:nvPr/>
        </p:nvSpPr>
        <p:spPr>
          <a:xfrm>
            <a:off x="2410324" y="2262908"/>
            <a:ext cx="2100346" cy="210215"/>
          </a:xfrm>
          <a:prstGeom prst="rect">
            <a:avLst/>
          </a:prstGeom>
          <a:solidFill>
            <a:srgbClr val="CCFF33"/>
          </a:solidFill>
        </p:spPr>
        <p:txBody>
          <a:bodyPr wrap="square" rtlCol="0" anchor="ctr">
            <a:spAutoFit/>
          </a:bodyPr>
          <a:lstStyle/>
          <a:p>
            <a:pPr algn="l"/>
            <a:r>
              <a:rPr lang="en-US" sz="1400" dirty="0">
                <a:solidFill>
                  <a:schemeClr val="tx1"/>
                </a:solidFill>
              </a:rPr>
              <a:t>1. Select “Projects” Tab</a:t>
            </a:r>
          </a:p>
        </p:txBody>
      </p:sp>
      <p:cxnSp>
        <p:nvCxnSpPr>
          <p:cNvPr id="6" name="Straight Arrow Connector 5"/>
          <p:cNvCxnSpPr/>
          <p:nvPr/>
        </p:nvCxnSpPr>
        <p:spPr bwMode="auto">
          <a:xfrm flipH="1" flipV="1">
            <a:off x="1828800" y="2215727"/>
            <a:ext cx="551868" cy="132574"/>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2857081" y="2714292"/>
            <a:ext cx="2141300" cy="210215"/>
          </a:xfrm>
          <a:prstGeom prst="rect">
            <a:avLst/>
          </a:prstGeom>
          <a:solidFill>
            <a:srgbClr val="CCFF33"/>
          </a:solidFill>
        </p:spPr>
        <p:txBody>
          <a:bodyPr wrap="square" rtlCol="0" anchor="ctr">
            <a:spAutoFit/>
          </a:bodyPr>
          <a:lstStyle/>
          <a:p>
            <a:pPr algn="l"/>
            <a:r>
              <a:rPr lang="en-US" sz="1400" dirty="0">
                <a:solidFill>
                  <a:schemeClr val="tx1"/>
                </a:solidFill>
              </a:rPr>
              <a:t>2. Select “Project Types”</a:t>
            </a:r>
          </a:p>
        </p:txBody>
      </p:sp>
      <p:cxnSp>
        <p:nvCxnSpPr>
          <p:cNvPr id="9" name="Straight Arrow Connector 8"/>
          <p:cNvCxnSpPr/>
          <p:nvPr/>
        </p:nvCxnSpPr>
        <p:spPr bwMode="auto">
          <a:xfrm flipH="1" flipV="1">
            <a:off x="1886668" y="2408524"/>
            <a:ext cx="932732" cy="410876"/>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Rectangle 4"/>
          <p:cNvSpPr/>
          <p:nvPr/>
        </p:nvSpPr>
        <p:spPr>
          <a:xfrm>
            <a:off x="1444274" y="2138533"/>
            <a:ext cx="354726" cy="115620"/>
          </a:xfrm>
          <a:prstGeom prst="rect">
            <a:avLst/>
          </a:prstGeom>
          <a:no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8831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82538"/>
            <a:ext cx="7889780" cy="3327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32409" y="569267"/>
            <a:ext cx="6629400" cy="630621"/>
          </a:xfrm>
        </p:spPr>
        <p:txBody>
          <a:bodyPr>
            <a:normAutofit/>
          </a:bodyPr>
          <a:lstStyle/>
          <a:p>
            <a:pPr>
              <a:defRPr/>
            </a:pPr>
            <a:r>
              <a:rPr lang="en-US" sz="2800" dirty="0">
                <a:latin typeface="Georgia" panose="02040502050405020303" pitchFamily="18" charset="0"/>
                <a:cs typeface="Arial" pitchFamily="34" charset="0"/>
              </a:rPr>
              <a:t>Project Types </a:t>
            </a:r>
          </a:p>
        </p:txBody>
      </p:sp>
      <p:sp>
        <p:nvSpPr>
          <p:cNvPr id="3" name="Slide Number Placeholder 2"/>
          <p:cNvSpPr>
            <a:spLocks noGrp="1"/>
          </p:cNvSpPr>
          <p:nvPr>
            <p:ph type="sldNum" sz="quarter" idx="12"/>
          </p:nvPr>
        </p:nvSpPr>
        <p:spPr/>
        <p:txBody>
          <a:bodyPr/>
          <a:lstStyle/>
          <a:p>
            <a:pPr>
              <a:defRPr/>
            </a:pPr>
            <a:fld id="{E7C28D7B-313E-4943-8A52-9FB7BE003746}" type="slidenum">
              <a:rPr lang="en-US" smtClean="0"/>
              <a:pPr>
                <a:defRPr/>
              </a:pPr>
              <a:t>17</a:t>
            </a:fld>
            <a:endParaRPr lang="en-US" dirty="0"/>
          </a:p>
        </p:txBody>
      </p:sp>
      <p:sp>
        <p:nvSpPr>
          <p:cNvPr id="10" name="Right Brace 9"/>
          <p:cNvSpPr/>
          <p:nvPr/>
        </p:nvSpPr>
        <p:spPr bwMode="auto">
          <a:xfrm>
            <a:off x="2632460" y="3656410"/>
            <a:ext cx="474183" cy="663627"/>
          </a:xfrm>
          <a:prstGeom prst="rightBrace">
            <a:avLst/>
          </a:prstGeom>
          <a:no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1" name="TextBox 10"/>
          <p:cNvSpPr txBox="1"/>
          <p:nvPr/>
        </p:nvSpPr>
        <p:spPr>
          <a:xfrm>
            <a:off x="5638800" y="4648200"/>
            <a:ext cx="1795269" cy="191105"/>
          </a:xfrm>
          <a:prstGeom prst="rect">
            <a:avLst/>
          </a:prstGeom>
          <a:solidFill>
            <a:srgbClr val="CCFF33"/>
          </a:solidFill>
        </p:spPr>
        <p:txBody>
          <a:bodyPr wrap="square" rtlCol="0" anchor="ctr">
            <a:spAutoFit/>
          </a:bodyPr>
          <a:lstStyle/>
          <a:p>
            <a:pPr algn="l"/>
            <a:r>
              <a:rPr lang="en-US" sz="1400" dirty="0">
                <a:solidFill>
                  <a:schemeClr val="tx1"/>
                </a:solidFill>
              </a:rPr>
              <a:t>Drop Down Choices</a:t>
            </a:r>
          </a:p>
        </p:txBody>
      </p:sp>
      <p:cxnSp>
        <p:nvCxnSpPr>
          <p:cNvPr id="13" name="Straight Arrow Connector 12"/>
          <p:cNvCxnSpPr/>
          <p:nvPr/>
        </p:nvCxnSpPr>
        <p:spPr bwMode="auto">
          <a:xfrm flipH="1" flipV="1">
            <a:off x="3106643" y="3988223"/>
            <a:ext cx="2532157" cy="771495"/>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34489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New Project Entry Screen Appears</a:t>
            </a:r>
          </a:p>
        </p:txBody>
      </p:sp>
      <p:sp>
        <p:nvSpPr>
          <p:cNvPr id="2560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7E0982A-1041-4BC5-9A8B-18BD786C28B3}" type="slidenum">
              <a:rPr lang="en-US" smtClean="0">
                <a:solidFill>
                  <a:schemeClr val="tx1"/>
                </a:solidFill>
                <a:latin typeface="+mj-lt"/>
              </a:rPr>
              <a:pPr eaLnBrk="1" hangingPunct="1"/>
              <a:t>18</a:t>
            </a:fld>
            <a:endParaRPr lang="en-US" dirty="0">
              <a:solidFill>
                <a:schemeClr val="tx1"/>
              </a:solidFill>
              <a:latin typeface="+mj-lt"/>
            </a:endParaRPr>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63" y="1638300"/>
            <a:ext cx="7888949" cy="42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Profile Basic Fields </a:t>
            </a:r>
          </a:p>
        </p:txBody>
      </p:sp>
      <p:sp>
        <p:nvSpPr>
          <p:cNvPr id="3" name="Content Placeholder 2"/>
          <p:cNvSpPr>
            <a:spLocks noGrp="1"/>
          </p:cNvSpPr>
          <p:nvPr>
            <p:ph idx="1"/>
          </p:nvPr>
        </p:nvSpPr>
        <p:spPr>
          <a:xfrm>
            <a:off x="678656" y="1646238"/>
            <a:ext cx="7783513" cy="4710112"/>
          </a:xfrm>
          <a:ln>
            <a:noFill/>
          </a:ln>
        </p:spPr>
        <p:txBody>
          <a:bodyPr>
            <a:normAutofit/>
          </a:bodyPr>
          <a:lstStyle/>
          <a:p>
            <a:pPr marL="0" indent="0">
              <a:buFontTx/>
              <a:buNone/>
              <a:defRPr/>
            </a:pPr>
            <a:r>
              <a:rPr lang="en-US" sz="2000" b="0" dirty="0">
                <a:solidFill>
                  <a:schemeClr val="tx1"/>
                </a:solidFill>
                <a:latin typeface="Georgia" panose="02040502050405020303" pitchFamily="18" charset="0"/>
              </a:rPr>
              <a:t>ID: </a:t>
            </a:r>
            <a:r>
              <a:rPr lang="en-US" sz="2000" b="0" dirty="0">
                <a:solidFill>
                  <a:srgbClr val="C00000"/>
                </a:solidFill>
                <a:latin typeface="Georgia" panose="02040502050405020303" pitchFamily="18" charset="0"/>
              </a:rPr>
              <a:t>Three/Four letter agency ID</a:t>
            </a:r>
            <a:r>
              <a:rPr lang="en-US" sz="2000" dirty="0">
                <a:solidFill>
                  <a:srgbClr val="C00000"/>
                </a:solidFill>
                <a:latin typeface="Georgia" panose="02040502050405020303" pitchFamily="18" charset="0"/>
              </a:rPr>
              <a:t> – </a:t>
            </a:r>
            <a:r>
              <a:rPr lang="en-US" sz="2000" b="0" dirty="0">
                <a:solidFill>
                  <a:srgbClr val="C00000"/>
                </a:solidFill>
                <a:latin typeface="Georgia" panose="02040502050405020303" pitchFamily="18" charset="0"/>
              </a:rPr>
              <a:t>YYYYMMDD </a:t>
            </a:r>
            <a:r>
              <a:rPr lang="en-US" sz="1800" b="0" dirty="0">
                <a:solidFill>
                  <a:srgbClr val="C00000"/>
                </a:solidFill>
                <a:latin typeface="Georgia" panose="02040502050405020303" pitchFamily="18" charset="0"/>
              </a:rPr>
              <a:t>(DDS-20180828)</a:t>
            </a:r>
            <a:r>
              <a:rPr lang="en-US" sz="2000" b="0" dirty="0">
                <a:solidFill>
                  <a:srgbClr val="C00000"/>
                </a:solidFill>
                <a:latin typeface="Georgia" panose="02040502050405020303" pitchFamily="18" charset="0"/>
              </a:rPr>
              <a:t>*</a:t>
            </a:r>
          </a:p>
          <a:p>
            <a:pPr marL="0" indent="0">
              <a:buNone/>
              <a:defRPr/>
            </a:pPr>
            <a:r>
              <a:rPr lang="en-US" sz="2000" b="0" dirty="0">
                <a:solidFill>
                  <a:schemeClr val="tx1"/>
                </a:solidFill>
                <a:latin typeface="Georgia" panose="02040502050405020303" pitchFamily="18" charset="0"/>
              </a:rPr>
              <a:t>Name: </a:t>
            </a:r>
            <a:r>
              <a:rPr lang="en-US" sz="2000" dirty="0">
                <a:solidFill>
                  <a:srgbClr val="C00000"/>
                </a:solidFill>
                <a:latin typeface="Georgia" panose="02040502050405020303" pitchFamily="18" charset="0"/>
              </a:rPr>
              <a:t>Descriptive Name</a:t>
            </a:r>
          </a:p>
          <a:p>
            <a:pPr marL="0" indent="0">
              <a:buFontTx/>
              <a:buNone/>
              <a:defRPr/>
            </a:pPr>
            <a:r>
              <a:rPr lang="en-US" sz="2000" b="0" dirty="0">
                <a:solidFill>
                  <a:schemeClr val="tx1"/>
                </a:solidFill>
                <a:latin typeface="Georgia" panose="02040502050405020303" pitchFamily="18" charset="0"/>
              </a:rPr>
              <a:t>Owning Organization: </a:t>
            </a:r>
            <a:r>
              <a:rPr lang="en-US" sz="2000" dirty="0">
                <a:solidFill>
                  <a:srgbClr val="C00000"/>
                </a:solidFill>
                <a:latin typeface="Georgia" panose="02040502050405020303" pitchFamily="18" charset="0"/>
              </a:rPr>
              <a:t>Select from Drop Down</a:t>
            </a:r>
          </a:p>
          <a:p>
            <a:pPr marL="0" indent="0">
              <a:buNone/>
              <a:defRPr/>
            </a:pPr>
            <a:r>
              <a:rPr lang="en-US" sz="2000" dirty="0">
                <a:latin typeface="Georgia" panose="02040502050405020303" pitchFamily="18" charset="0"/>
              </a:rPr>
              <a:t>Questionnaire Scheduling: </a:t>
            </a:r>
            <a:r>
              <a:rPr lang="en-US" sz="2000" dirty="0">
                <a:solidFill>
                  <a:srgbClr val="C00000"/>
                </a:solidFill>
                <a:latin typeface="Georgia" panose="02040502050405020303" pitchFamily="18" charset="0"/>
              </a:rPr>
              <a:t>Select “Enabled” from Drop Down</a:t>
            </a:r>
          </a:p>
          <a:p>
            <a:pPr marL="0" indent="0">
              <a:buFontTx/>
              <a:buNone/>
              <a:defRPr/>
            </a:pPr>
            <a:r>
              <a:rPr lang="en-US" sz="2000" b="0" dirty="0">
                <a:solidFill>
                  <a:schemeClr val="tx1"/>
                </a:solidFill>
                <a:latin typeface="Georgia" panose="02040502050405020303" pitchFamily="18" charset="0"/>
              </a:rPr>
              <a:t>Sponsoring Organization: </a:t>
            </a:r>
            <a:r>
              <a:rPr lang="en-US" sz="2000" dirty="0">
                <a:solidFill>
                  <a:srgbClr val="C00000"/>
                </a:solidFill>
                <a:latin typeface="Georgia" panose="02040502050405020303" pitchFamily="18" charset="0"/>
              </a:rPr>
              <a:t>Select from Drop Down</a:t>
            </a:r>
          </a:p>
          <a:p>
            <a:pPr marL="0" indent="0">
              <a:buNone/>
              <a:defRPr/>
            </a:pPr>
            <a:r>
              <a:rPr lang="en-US" sz="2000" b="0" dirty="0">
                <a:solidFill>
                  <a:schemeClr val="tx1"/>
                </a:solidFill>
                <a:latin typeface="Georgia" panose="02040502050405020303" pitchFamily="18" charset="0"/>
              </a:rPr>
              <a:t>Project Phase:  </a:t>
            </a:r>
            <a:r>
              <a:rPr lang="en-US" sz="2000" dirty="0">
                <a:solidFill>
                  <a:srgbClr val="C00000"/>
                </a:solidFill>
                <a:latin typeface="Georgia" panose="02040502050405020303" pitchFamily="18" charset="0"/>
              </a:rPr>
              <a:t>Initiate, if this is a new project</a:t>
            </a:r>
          </a:p>
          <a:p>
            <a:pPr marL="0" indent="0">
              <a:buNone/>
              <a:defRPr/>
            </a:pPr>
            <a:r>
              <a:rPr lang="en-US" sz="2000" dirty="0">
                <a:latin typeface="Georgia" panose="02040502050405020303" pitchFamily="18" charset="0"/>
              </a:rPr>
              <a:t>Description: </a:t>
            </a:r>
            <a:r>
              <a:rPr lang="en-US" sz="2000" dirty="0">
                <a:solidFill>
                  <a:srgbClr val="C00000"/>
                </a:solidFill>
                <a:latin typeface="Georgia" panose="02040502050405020303" pitchFamily="18" charset="0"/>
              </a:rPr>
              <a:t>Short description of project</a:t>
            </a:r>
          </a:p>
          <a:p>
            <a:pPr marL="0" indent="0">
              <a:buNone/>
              <a:defRPr/>
            </a:pPr>
            <a:r>
              <a:rPr lang="en-US" sz="2000" b="0" dirty="0">
                <a:solidFill>
                  <a:schemeClr val="tx1"/>
                </a:solidFill>
                <a:latin typeface="Georgia" panose="02040502050405020303" pitchFamily="18" charset="0"/>
              </a:rPr>
              <a:t>Budget: </a:t>
            </a:r>
            <a:r>
              <a:rPr lang="en-US" sz="2000" dirty="0">
                <a:solidFill>
                  <a:srgbClr val="C00000"/>
                </a:solidFill>
                <a:latin typeface="Georgia" panose="02040502050405020303" pitchFamily="18" charset="0"/>
              </a:rPr>
              <a:t>1287345  ALL cost amounts are entered without $, no commas, whole dollars only.</a:t>
            </a:r>
          </a:p>
          <a:p>
            <a:pPr marL="0" indent="0">
              <a:buFontTx/>
              <a:buNone/>
              <a:defRPr/>
            </a:pPr>
            <a:r>
              <a:rPr lang="en-US" sz="1600" b="0" dirty="0">
                <a:solidFill>
                  <a:schemeClr val="accent6">
                    <a:lumMod val="75000"/>
                  </a:schemeClr>
                </a:solidFill>
                <a:latin typeface="Georgia" panose="02040502050405020303" pitchFamily="18" charset="0"/>
              </a:rPr>
              <a:t>              </a:t>
            </a:r>
          </a:p>
          <a:p>
            <a:pPr marL="0" indent="0">
              <a:buFontTx/>
              <a:buNone/>
              <a:defRPr/>
            </a:pPr>
            <a:r>
              <a:rPr lang="en-US" sz="1600" b="0" dirty="0">
                <a:solidFill>
                  <a:srgbClr val="C00000"/>
                </a:solidFill>
                <a:latin typeface="Georgia" panose="02040502050405020303" pitchFamily="18" charset="0"/>
              </a:rPr>
              <a:t>                         * If multiple entries occur in one day add suffix(a,b,c etc.)</a:t>
            </a:r>
          </a:p>
          <a:p>
            <a:pPr marL="0" indent="0">
              <a:buFontTx/>
              <a:buNone/>
              <a:defRPr/>
            </a:pPr>
            <a:endParaRPr lang="en-US" sz="1600" b="0" dirty="0">
              <a:solidFill>
                <a:srgbClr val="C00000"/>
              </a:solidFill>
              <a:latin typeface="Georgia" panose="02040502050405020303" pitchFamily="18" charset="0"/>
            </a:endParaRPr>
          </a:p>
          <a:p>
            <a:pPr marL="0" indent="0">
              <a:buFontTx/>
              <a:buNone/>
              <a:defRPr/>
            </a:pPr>
            <a:r>
              <a:rPr lang="en-US" sz="1600" b="1" dirty="0">
                <a:solidFill>
                  <a:srgbClr val="FF0000"/>
                </a:solidFill>
                <a:latin typeface="Georgia" panose="02040502050405020303" pitchFamily="18" charset="0"/>
              </a:rPr>
              <a:t>Fields with an asterisk (*) are mandatory.</a:t>
            </a:r>
          </a:p>
        </p:txBody>
      </p:sp>
      <p:sp>
        <p:nvSpPr>
          <p:cNvPr id="26628"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BA53964C-1A67-4292-9D92-A75A9EED1A3F}" type="slidenum">
              <a:rPr lang="en-US" smtClean="0">
                <a:solidFill>
                  <a:schemeClr val="tx1"/>
                </a:solidFill>
                <a:latin typeface="+mj-lt"/>
              </a:rPr>
              <a:pPr eaLnBrk="1" hangingPunct="1"/>
              <a:t>19</a:t>
            </a:fld>
            <a:endParaRPr lang="en-US" dirty="0">
              <a:solidFill>
                <a:schemeClr val="tx1"/>
              </a:solidFill>
              <a:latin typeface="+mj-lt"/>
            </a:endParaRPr>
          </a:p>
        </p:txBody>
      </p:sp>
      <p:sp>
        <p:nvSpPr>
          <p:cNvPr id="2" name="TextBox 1"/>
          <p:cNvSpPr txBox="1"/>
          <p:nvPr/>
        </p:nvSpPr>
        <p:spPr>
          <a:xfrm>
            <a:off x="4168088" y="2019289"/>
            <a:ext cx="3505200" cy="432414"/>
          </a:xfrm>
          <a:prstGeom prst="rect">
            <a:avLst/>
          </a:prstGeom>
          <a:solidFill>
            <a:schemeClr val="bg1"/>
          </a:solidFill>
          <a:ln>
            <a:solidFill>
              <a:schemeClr val="tx1"/>
            </a:solidFill>
          </a:ln>
        </p:spPr>
        <p:txBody>
          <a:bodyPr wrap="square" rtlCol="0" anchor="ctr">
            <a:spAutoFit/>
          </a:bodyPr>
          <a:lstStyle/>
          <a:p>
            <a:r>
              <a:rPr lang="en-US" sz="1400" i="1" dirty="0">
                <a:solidFill>
                  <a:schemeClr val="tx1"/>
                </a:solidFill>
              </a:rPr>
              <a:t>Note: In </a:t>
            </a:r>
            <a:r>
              <a:rPr lang="en-US" sz="1400" i="1" u="sng" dirty="0">
                <a:solidFill>
                  <a:schemeClr val="tx1"/>
                </a:solidFill>
              </a:rPr>
              <a:t>most cases </a:t>
            </a:r>
            <a:r>
              <a:rPr lang="en-US" sz="1400" i="1" dirty="0">
                <a:solidFill>
                  <a:schemeClr val="tx1"/>
                </a:solidFill>
              </a:rPr>
              <a:t>the Project ID and Name will be already established.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panose="02040502050405020303" pitchFamily="18" charset="0"/>
              </a:rPr>
              <a:t>What’s New in GEM Training Version 4.0?</a:t>
            </a:r>
          </a:p>
        </p:txBody>
      </p:sp>
      <p:sp>
        <p:nvSpPr>
          <p:cNvPr id="3" name="Content Placeholder 2"/>
          <p:cNvSpPr>
            <a:spLocks noGrp="1"/>
          </p:cNvSpPr>
          <p:nvPr>
            <p:ph idx="1"/>
          </p:nvPr>
        </p:nvSpPr>
        <p:spPr/>
        <p:txBody>
          <a:bodyPr>
            <a:normAutofit lnSpcReduction="10000"/>
          </a:bodyPr>
          <a:lstStyle/>
          <a:p>
            <a:endParaRPr lang="en-US" dirty="0"/>
          </a:p>
          <a:p>
            <a:pPr>
              <a:spcAft>
                <a:spcPts val="1200"/>
              </a:spcAft>
            </a:pPr>
            <a:r>
              <a:rPr lang="en-US" dirty="0">
                <a:latin typeface="Georgia" panose="02040502050405020303" pitchFamily="18" charset="0"/>
              </a:rPr>
              <a:t>Changes to login procedures</a:t>
            </a:r>
          </a:p>
          <a:p>
            <a:pPr>
              <a:spcAft>
                <a:spcPts val="1200"/>
              </a:spcAft>
            </a:pPr>
            <a:r>
              <a:rPr lang="en-US" dirty="0">
                <a:latin typeface="Georgia" panose="02040502050405020303" pitchFamily="18" charset="0"/>
              </a:rPr>
              <a:t>Separate AMI and APO Applications</a:t>
            </a:r>
          </a:p>
          <a:p>
            <a:pPr>
              <a:spcAft>
                <a:spcPts val="1200"/>
              </a:spcAft>
            </a:pPr>
            <a:r>
              <a:rPr lang="en-US" dirty="0">
                <a:latin typeface="Georgia" panose="02040502050405020303" pitchFamily="18" charset="0"/>
              </a:rPr>
              <a:t>Dashboard is completely revised</a:t>
            </a:r>
          </a:p>
          <a:p>
            <a:pPr>
              <a:spcAft>
                <a:spcPts val="1200"/>
              </a:spcAft>
            </a:pPr>
            <a:r>
              <a:rPr lang="en-US" dirty="0">
                <a:latin typeface="Georgia" panose="02040502050405020303" pitchFamily="18" charset="0"/>
              </a:rPr>
              <a:t>Questionnaire format has changed</a:t>
            </a:r>
          </a:p>
          <a:p>
            <a:pPr>
              <a:spcAft>
                <a:spcPts val="1200"/>
              </a:spcAft>
            </a:pPr>
            <a:r>
              <a:rPr lang="en-US" dirty="0">
                <a:latin typeface="Georgia" panose="02040502050405020303" pitchFamily="18" charset="0"/>
              </a:rPr>
              <a:t>Updated Issue &amp; Risk sections</a:t>
            </a:r>
          </a:p>
          <a:p>
            <a:pPr>
              <a:spcAft>
                <a:spcPts val="1200"/>
              </a:spcAft>
            </a:pPr>
            <a:r>
              <a:rPr lang="en-US" dirty="0">
                <a:latin typeface="Georgia" panose="02040502050405020303" pitchFamily="18" charset="0"/>
              </a:rPr>
              <a:t>Reports have changed</a:t>
            </a:r>
          </a:p>
          <a:p>
            <a:pPr>
              <a:spcAft>
                <a:spcPts val="1200"/>
              </a:spcAft>
            </a:pPr>
            <a:r>
              <a:rPr lang="en-US" dirty="0">
                <a:latin typeface="Georgia" panose="02040502050405020303" pitchFamily="18" charset="0"/>
              </a:rPr>
              <a:t>Recommended browser is </a:t>
            </a:r>
            <a:r>
              <a:rPr lang="en-US" i="1" dirty="0">
                <a:latin typeface="Georgia" panose="02040502050405020303" pitchFamily="18" charset="0"/>
              </a:rPr>
              <a:t>Google Chrome</a:t>
            </a:r>
          </a:p>
          <a:p>
            <a:pPr marL="0" indent="0">
              <a:spcAft>
                <a:spcPts val="1200"/>
              </a:spcAft>
              <a:buNone/>
            </a:pPr>
            <a:endParaRPr lang="en-US"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fld id="{B23CBF67-A91B-4536-BE1C-654C04EB6CFF}" type="slidenum">
              <a:rPr lang="en-US" smtClean="0"/>
              <a:t>2</a:t>
            </a:fld>
            <a:endParaRPr lang="en-US" dirty="0"/>
          </a:p>
        </p:txBody>
      </p:sp>
    </p:spTree>
    <p:extLst>
      <p:ext uri="{BB962C8B-B14F-4D97-AF65-F5344CB8AC3E}">
        <p14:creationId xmlns:p14="http://schemas.microsoft.com/office/powerpoint/2010/main" val="252454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476477" y="572706"/>
            <a:ext cx="6629400" cy="630237"/>
          </a:xfrm>
        </p:spPr>
        <p:txBody>
          <a:bodyPr>
            <a:normAutofit/>
          </a:bodyPr>
          <a:lstStyle/>
          <a:p>
            <a:pPr>
              <a:defRPr/>
            </a:pPr>
            <a:r>
              <a:rPr lang="en-US" sz="2800" dirty="0">
                <a:latin typeface="Georgia" panose="02040502050405020303" pitchFamily="18" charset="0"/>
                <a:cs typeface="Arial" pitchFamily="34" charset="0"/>
              </a:rPr>
              <a:t>Warning Message, Select OK</a:t>
            </a:r>
          </a:p>
        </p:txBody>
      </p:sp>
      <p:sp>
        <p:nvSpPr>
          <p:cNvPr id="2765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C980ABFC-E8F2-4045-B05E-1C39BFDB1E2A}" type="slidenum">
              <a:rPr lang="en-US" smtClean="0">
                <a:solidFill>
                  <a:schemeClr val="tx1"/>
                </a:solidFill>
                <a:latin typeface="+mj-lt"/>
              </a:rPr>
              <a:pPr eaLnBrk="1" hangingPunct="1"/>
              <a:t>20</a:t>
            </a:fld>
            <a:endParaRPr lang="en-US" dirty="0">
              <a:solidFill>
                <a:schemeClr val="tx1"/>
              </a:solidFill>
              <a:latin typeface="+mj-lt"/>
            </a:endParaRPr>
          </a:p>
        </p:txBody>
      </p:sp>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4650"/>
            <a:ext cx="7899401" cy="4729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42125"/>
            <a:ext cx="7753350" cy="37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Profile Screens   </a:t>
            </a:r>
            <a:r>
              <a:rPr lang="en-US" sz="1600" dirty="0">
                <a:latin typeface="Georgia" panose="02040502050405020303" pitchFamily="18" charset="0"/>
                <a:cs typeface="Arial" pitchFamily="34" charset="0"/>
              </a:rPr>
              <a:t>(1 of 2)</a:t>
            </a:r>
          </a:p>
        </p:txBody>
      </p:sp>
      <p:sp>
        <p:nvSpPr>
          <p:cNvPr id="296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6FD09EA-3D88-44E4-9175-67413DA2AEA8}" type="slidenum">
              <a:rPr lang="en-US" smtClean="0">
                <a:solidFill>
                  <a:schemeClr val="tx1"/>
                </a:solidFill>
                <a:latin typeface="+mj-lt"/>
              </a:rPr>
              <a:pPr eaLnBrk="1" hangingPunct="1"/>
              <a:t>21</a:t>
            </a:fld>
            <a:endParaRPr lang="en-US" dirty="0">
              <a:solidFill>
                <a:schemeClr val="tx1"/>
              </a:solidFill>
              <a:latin typeface="+mj-lt"/>
            </a:endParaRPr>
          </a:p>
        </p:txBody>
      </p:sp>
      <p:sp>
        <p:nvSpPr>
          <p:cNvPr id="4" name="TextBox 3"/>
          <p:cNvSpPr txBox="1"/>
          <p:nvPr/>
        </p:nvSpPr>
        <p:spPr>
          <a:xfrm>
            <a:off x="2702741" y="2028570"/>
            <a:ext cx="1219271" cy="191105"/>
          </a:xfrm>
          <a:prstGeom prst="rect">
            <a:avLst/>
          </a:prstGeom>
          <a:solidFill>
            <a:srgbClr val="CCFF33"/>
          </a:solidFill>
        </p:spPr>
        <p:txBody>
          <a:bodyPr wrap="square" rtlCol="0" anchor="ctr">
            <a:spAutoFit/>
          </a:bodyPr>
          <a:lstStyle/>
          <a:p>
            <a:pPr algn="l"/>
            <a:r>
              <a:rPr lang="en-US" sz="1400" dirty="0">
                <a:solidFill>
                  <a:schemeClr val="tx1"/>
                </a:solidFill>
              </a:rPr>
              <a:t>Basic Fields</a:t>
            </a:r>
          </a:p>
        </p:txBody>
      </p:sp>
      <p:cxnSp>
        <p:nvCxnSpPr>
          <p:cNvPr id="7" name="Straight Arrow Connector 6"/>
          <p:cNvCxnSpPr/>
          <p:nvPr/>
        </p:nvCxnSpPr>
        <p:spPr>
          <a:xfrm flipH="1" flipV="1">
            <a:off x="1720019" y="2124123"/>
            <a:ext cx="962626" cy="1"/>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2787223" y="3060043"/>
            <a:ext cx="3080178" cy="210215"/>
          </a:xfrm>
          <a:prstGeom prst="rect">
            <a:avLst/>
          </a:prstGeom>
          <a:solidFill>
            <a:srgbClr val="CCFF33"/>
          </a:solidFill>
        </p:spPr>
        <p:txBody>
          <a:bodyPr wrap="square" rtlCol="0" anchor="ctr">
            <a:spAutoFit/>
          </a:bodyPr>
          <a:lstStyle/>
          <a:p>
            <a:pPr algn="l"/>
            <a:r>
              <a:rPr lang="en-US" sz="1400" dirty="0">
                <a:solidFill>
                  <a:schemeClr val="tx1"/>
                </a:solidFill>
              </a:rPr>
              <a:t>Information Technology Governance</a:t>
            </a:r>
          </a:p>
        </p:txBody>
      </p:sp>
      <p:cxnSp>
        <p:nvCxnSpPr>
          <p:cNvPr id="14" name="Straight Arrow Connector 13"/>
          <p:cNvCxnSpPr/>
          <p:nvPr/>
        </p:nvCxnSpPr>
        <p:spPr>
          <a:xfrm flipH="1" flipV="1">
            <a:off x="1725043" y="3160125"/>
            <a:ext cx="1032036" cy="1"/>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2718938" y="4444762"/>
            <a:ext cx="1182237" cy="191105"/>
          </a:xfrm>
          <a:prstGeom prst="rect">
            <a:avLst/>
          </a:prstGeom>
          <a:solidFill>
            <a:srgbClr val="CCFF33"/>
          </a:solidFill>
        </p:spPr>
        <p:txBody>
          <a:bodyPr wrap="square" rtlCol="0" anchor="ctr">
            <a:spAutoFit/>
          </a:bodyPr>
          <a:lstStyle/>
          <a:p>
            <a:pPr algn="l"/>
            <a:r>
              <a:rPr lang="en-US" sz="1400" dirty="0">
                <a:solidFill>
                  <a:schemeClr val="tx1"/>
                </a:solidFill>
              </a:rPr>
              <a:t>Date Fields</a:t>
            </a:r>
          </a:p>
        </p:txBody>
      </p:sp>
      <p:cxnSp>
        <p:nvCxnSpPr>
          <p:cNvPr id="16" name="Straight Arrow Connector 15"/>
          <p:cNvCxnSpPr/>
          <p:nvPr/>
        </p:nvCxnSpPr>
        <p:spPr>
          <a:xfrm flipH="1">
            <a:off x="1568419" y="4540315"/>
            <a:ext cx="1114226" cy="0"/>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5" name="Rectangle 4"/>
          <p:cNvSpPr/>
          <p:nvPr/>
        </p:nvSpPr>
        <p:spPr>
          <a:xfrm>
            <a:off x="1236449" y="2058860"/>
            <a:ext cx="467755" cy="13052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1236448" y="3090723"/>
            <a:ext cx="467755" cy="13052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198111" y="4474717"/>
            <a:ext cx="351432" cy="118661"/>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15" grpId="0" animBg="1"/>
      <p:bldP spid="5" grpId="0" animBg="1"/>
      <p:bldP spid="17" grpId="0"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794730"/>
            <a:ext cx="7905080" cy="4072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69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Profile Screens    </a:t>
            </a:r>
            <a:r>
              <a:rPr lang="en-US" sz="1400" dirty="0">
                <a:latin typeface="Georgia" panose="02040502050405020303" pitchFamily="18" charset="0"/>
                <a:cs typeface="Arial" pitchFamily="34" charset="0"/>
              </a:rPr>
              <a:t>(2 of 2)</a:t>
            </a:r>
          </a:p>
        </p:txBody>
      </p:sp>
      <p:sp>
        <p:nvSpPr>
          <p:cNvPr id="296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6FD09EA-3D88-44E4-9175-67413DA2AEA8}" type="slidenum">
              <a:rPr lang="en-US" smtClean="0">
                <a:solidFill>
                  <a:schemeClr val="tx1"/>
                </a:solidFill>
                <a:latin typeface="+mj-lt"/>
              </a:rPr>
              <a:pPr eaLnBrk="1" hangingPunct="1"/>
              <a:t>22</a:t>
            </a:fld>
            <a:endParaRPr lang="en-US" dirty="0">
              <a:solidFill>
                <a:schemeClr val="tx1"/>
              </a:solidFill>
              <a:latin typeface="+mj-lt"/>
            </a:endParaRPr>
          </a:p>
        </p:txBody>
      </p:sp>
      <p:sp>
        <p:nvSpPr>
          <p:cNvPr id="2" name="TextBox 1"/>
          <p:cNvSpPr txBox="1"/>
          <p:nvPr/>
        </p:nvSpPr>
        <p:spPr>
          <a:xfrm>
            <a:off x="2819400" y="4495800"/>
            <a:ext cx="3527846" cy="523220"/>
          </a:xfrm>
          <a:prstGeom prst="rect">
            <a:avLst/>
          </a:prstGeom>
          <a:solidFill>
            <a:srgbClr val="CCFF33"/>
          </a:solidFill>
        </p:spPr>
        <p:txBody>
          <a:bodyPr wrap="square" rtlCol="0" anchor="ctr">
            <a:spAutoFit/>
          </a:bodyPr>
          <a:lstStyle/>
          <a:p>
            <a:pPr algn="l"/>
            <a:r>
              <a:rPr lang="en-US" sz="1400" dirty="0">
                <a:solidFill>
                  <a:schemeClr val="tx1"/>
                </a:solidFill>
              </a:rPr>
              <a:t>This initiation information was previously captured in the PIN if one was completed.  </a:t>
            </a:r>
          </a:p>
        </p:txBody>
      </p:sp>
      <p:sp>
        <p:nvSpPr>
          <p:cNvPr id="4" name="TextBox 3"/>
          <p:cNvSpPr txBox="1"/>
          <p:nvPr/>
        </p:nvSpPr>
        <p:spPr>
          <a:xfrm>
            <a:off x="2189256" y="1771580"/>
            <a:ext cx="1785135" cy="221896"/>
          </a:xfrm>
          <a:prstGeom prst="rect">
            <a:avLst/>
          </a:prstGeom>
          <a:solidFill>
            <a:srgbClr val="CCFF33"/>
          </a:solidFill>
        </p:spPr>
        <p:txBody>
          <a:bodyPr wrap="square" rtlCol="0" anchor="ctr">
            <a:spAutoFit/>
          </a:bodyPr>
          <a:lstStyle/>
          <a:p>
            <a:pPr algn="l"/>
            <a:r>
              <a:rPr lang="en-US" sz="1400" dirty="0">
                <a:solidFill>
                  <a:schemeClr val="tx1"/>
                </a:solidFill>
              </a:rPr>
              <a:t>Critical Panel Fields</a:t>
            </a:r>
          </a:p>
        </p:txBody>
      </p:sp>
      <p:cxnSp>
        <p:nvCxnSpPr>
          <p:cNvPr id="7" name="Straight Arrow Connector 6"/>
          <p:cNvCxnSpPr/>
          <p:nvPr/>
        </p:nvCxnSpPr>
        <p:spPr>
          <a:xfrm flipH="1" flipV="1">
            <a:off x="1221527" y="1882528"/>
            <a:ext cx="962626" cy="1"/>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3" name="TextBox 12"/>
          <p:cNvSpPr txBox="1"/>
          <p:nvPr/>
        </p:nvSpPr>
        <p:spPr>
          <a:xfrm>
            <a:off x="2389893" y="3054144"/>
            <a:ext cx="1445755" cy="210215"/>
          </a:xfrm>
          <a:prstGeom prst="rect">
            <a:avLst/>
          </a:prstGeom>
          <a:solidFill>
            <a:srgbClr val="CCFF33"/>
          </a:solidFill>
        </p:spPr>
        <p:txBody>
          <a:bodyPr wrap="square" rtlCol="0" anchor="ctr">
            <a:spAutoFit/>
          </a:bodyPr>
          <a:lstStyle/>
          <a:p>
            <a:pPr algn="l"/>
            <a:r>
              <a:rPr lang="en-US" sz="1400" dirty="0">
                <a:solidFill>
                  <a:schemeClr val="tx1"/>
                </a:solidFill>
              </a:rPr>
              <a:t>Initiation Fields</a:t>
            </a:r>
          </a:p>
        </p:txBody>
      </p:sp>
      <p:cxnSp>
        <p:nvCxnSpPr>
          <p:cNvPr id="14" name="Straight Arrow Connector 13"/>
          <p:cNvCxnSpPr/>
          <p:nvPr/>
        </p:nvCxnSpPr>
        <p:spPr>
          <a:xfrm flipH="1" flipV="1">
            <a:off x="1363795" y="3159252"/>
            <a:ext cx="1032036" cy="1"/>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5" name="Rectangle 4"/>
          <p:cNvSpPr/>
          <p:nvPr/>
        </p:nvSpPr>
        <p:spPr>
          <a:xfrm>
            <a:off x="565800" y="1843299"/>
            <a:ext cx="622582" cy="10787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96853" y="3079716"/>
            <a:ext cx="753324" cy="130527"/>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65800" y="3054144"/>
            <a:ext cx="7909193" cy="28894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9321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13" grpId="0" animBg="1"/>
      <p:bldP spid="5" grpId="0" animBg="1"/>
      <p:bldP spid="17"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Initiation Data</a:t>
            </a:r>
          </a:p>
        </p:txBody>
      </p:sp>
      <p:sp>
        <p:nvSpPr>
          <p:cNvPr id="3" name="Content Placeholder 2"/>
          <p:cNvSpPr>
            <a:spLocks noGrp="1"/>
          </p:cNvSpPr>
          <p:nvPr>
            <p:ph idx="1"/>
          </p:nvPr>
        </p:nvSpPr>
        <p:spPr>
          <a:xfrm>
            <a:off x="685800" y="1293813"/>
            <a:ext cx="7783513" cy="5106987"/>
          </a:xfrm>
          <a:ln>
            <a:noFill/>
          </a:ln>
        </p:spPr>
        <p:txBody>
          <a:bodyPr>
            <a:normAutofit/>
          </a:bodyPr>
          <a:lstStyle/>
          <a:p>
            <a:pPr marL="0" indent="0">
              <a:buFontTx/>
              <a:buNone/>
              <a:defRPr/>
            </a:pPr>
            <a:endParaRPr lang="en-US" sz="1600" b="0" dirty="0">
              <a:solidFill>
                <a:schemeClr val="tx1"/>
              </a:solidFill>
            </a:endParaRPr>
          </a:p>
          <a:p>
            <a:pPr marL="0" indent="0">
              <a:buNone/>
              <a:defRPr/>
            </a:pPr>
            <a:r>
              <a:rPr lang="en-US" sz="1600" b="0" dirty="0">
                <a:solidFill>
                  <a:schemeClr val="tx1"/>
                </a:solidFill>
                <a:latin typeface="Georgia" panose="02040502050405020303" pitchFamily="18" charset="0"/>
              </a:rPr>
              <a:t>Business Owner: S</a:t>
            </a:r>
            <a:r>
              <a:rPr lang="en-US" sz="1600" dirty="0">
                <a:solidFill>
                  <a:srgbClr val="C00000"/>
                </a:solidFill>
                <a:latin typeface="Georgia" panose="02040502050405020303" pitchFamily="18" charset="0"/>
              </a:rPr>
              <a:t>omeone that “owns” the app or system</a:t>
            </a:r>
          </a:p>
          <a:p>
            <a:pPr marL="0" indent="0">
              <a:buNone/>
              <a:defRPr/>
            </a:pPr>
            <a:r>
              <a:rPr lang="en-US" sz="1600" b="0" dirty="0">
                <a:latin typeface="Georgia" panose="02040502050405020303" pitchFamily="18" charset="0"/>
              </a:rPr>
              <a:t>Sub</a:t>
            </a:r>
            <a:r>
              <a:rPr lang="en-US" sz="1600" b="0" dirty="0">
                <a:solidFill>
                  <a:schemeClr val="tx1"/>
                </a:solidFill>
                <a:latin typeface="Georgia" panose="02040502050405020303" pitchFamily="18" charset="0"/>
              </a:rPr>
              <a:t>mission Date: </a:t>
            </a:r>
            <a:r>
              <a:rPr lang="en-US" sz="1600" dirty="0">
                <a:solidFill>
                  <a:srgbClr val="C00000"/>
                </a:solidFill>
                <a:latin typeface="Georgia" panose="02040502050405020303" pitchFamily="18" charset="0"/>
              </a:rPr>
              <a:t>Today’s Date  (6/21/2018 format)</a:t>
            </a:r>
          </a:p>
          <a:p>
            <a:pPr marL="0" indent="0">
              <a:buNone/>
              <a:defRPr/>
            </a:pPr>
            <a:r>
              <a:rPr lang="en-US" sz="1600" b="0" dirty="0">
                <a:solidFill>
                  <a:schemeClr val="tx1"/>
                </a:solidFill>
                <a:latin typeface="Georgia" panose="02040502050405020303" pitchFamily="18" charset="0"/>
              </a:rPr>
              <a:t>Describe the Business Problems to be Solved: </a:t>
            </a:r>
            <a:r>
              <a:rPr lang="en-US" sz="1600" dirty="0">
                <a:solidFill>
                  <a:srgbClr val="C00000"/>
                </a:solidFill>
                <a:latin typeface="Georgia" panose="02040502050405020303" pitchFamily="18" charset="0"/>
              </a:rPr>
              <a:t>Enter Text</a:t>
            </a:r>
          </a:p>
          <a:p>
            <a:pPr marL="0" indent="0">
              <a:buNone/>
              <a:defRPr/>
            </a:pPr>
            <a:r>
              <a:rPr lang="en-US" sz="1600" b="0" dirty="0">
                <a:solidFill>
                  <a:schemeClr val="tx1"/>
                </a:solidFill>
                <a:latin typeface="Georgia" panose="02040502050405020303" pitchFamily="18" charset="0"/>
              </a:rPr>
              <a:t>What are the Business Drivers: </a:t>
            </a:r>
            <a:r>
              <a:rPr lang="en-US" sz="1600" dirty="0">
                <a:solidFill>
                  <a:srgbClr val="C00000"/>
                </a:solidFill>
                <a:latin typeface="Georgia" panose="02040502050405020303" pitchFamily="18" charset="0"/>
              </a:rPr>
              <a:t>Enter Text</a:t>
            </a:r>
          </a:p>
          <a:p>
            <a:pPr marL="0" indent="0">
              <a:buNone/>
              <a:defRPr/>
            </a:pPr>
            <a:r>
              <a:rPr lang="en-US" sz="1600" b="0" dirty="0">
                <a:solidFill>
                  <a:schemeClr val="tx1"/>
                </a:solidFill>
                <a:latin typeface="Georgia" panose="02040502050405020303" pitchFamily="18" charset="0"/>
              </a:rPr>
              <a:t>Identify agency strategy supported: </a:t>
            </a:r>
            <a:r>
              <a:rPr lang="en-US" sz="1600" dirty="0">
                <a:solidFill>
                  <a:srgbClr val="C00000"/>
                </a:solidFill>
                <a:latin typeface="Georgia" panose="02040502050405020303" pitchFamily="18" charset="0"/>
              </a:rPr>
              <a:t>Enter Text</a:t>
            </a:r>
          </a:p>
          <a:p>
            <a:pPr marL="0" indent="0">
              <a:buNone/>
              <a:defRPr/>
            </a:pPr>
            <a:r>
              <a:rPr lang="en-US" sz="1600" b="0" dirty="0">
                <a:solidFill>
                  <a:schemeClr val="tx1"/>
                </a:solidFill>
                <a:latin typeface="Georgia" panose="02040502050405020303" pitchFamily="18" charset="0"/>
              </a:rPr>
              <a:t>Identify any existing application/system Impacted: </a:t>
            </a:r>
            <a:r>
              <a:rPr lang="en-US" sz="1600" dirty="0">
                <a:solidFill>
                  <a:srgbClr val="C00000"/>
                </a:solidFill>
                <a:latin typeface="Georgia" panose="02040502050405020303" pitchFamily="18" charset="0"/>
              </a:rPr>
              <a:t>Enter Text</a:t>
            </a:r>
          </a:p>
          <a:p>
            <a:pPr marL="0" indent="0">
              <a:buNone/>
              <a:defRPr/>
            </a:pPr>
            <a:r>
              <a:rPr lang="en-US" sz="1600" b="0" dirty="0">
                <a:solidFill>
                  <a:schemeClr val="tx1"/>
                </a:solidFill>
                <a:latin typeface="Georgia" panose="02040502050405020303" pitchFamily="18" charset="0"/>
              </a:rPr>
              <a:t>Where are you in the process?  </a:t>
            </a:r>
            <a:r>
              <a:rPr lang="en-US" sz="1600" dirty="0">
                <a:solidFill>
                  <a:srgbClr val="C00000"/>
                </a:solidFill>
                <a:latin typeface="Georgia" panose="02040502050405020303" pitchFamily="18" charset="0"/>
              </a:rPr>
              <a:t>Select from dropdown</a:t>
            </a:r>
          </a:p>
          <a:p>
            <a:pPr marL="0" indent="0">
              <a:buNone/>
              <a:defRPr/>
            </a:pPr>
            <a:r>
              <a:rPr lang="en-US" sz="1600" b="0" dirty="0">
                <a:solidFill>
                  <a:schemeClr val="tx1"/>
                </a:solidFill>
                <a:latin typeface="Georgia" panose="02040502050405020303" pitchFamily="18" charset="0"/>
              </a:rPr>
              <a:t>What is the expected source of funds for this? </a:t>
            </a:r>
            <a:r>
              <a:rPr lang="en-US" sz="1600" dirty="0">
                <a:solidFill>
                  <a:srgbClr val="C00000"/>
                </a:solidFill>
                <a:latin typeface="Georgia" panose="02040502050405020303" pitchFamily="18" charset="0"/>
              </a:rPr>
              <a:t>Select from dropdown</a:t>
            </a:r>
          </a:p>
          <a:p>
            <a:pPr marL="0" indent="0">
              <a:buNone/>
              <a:defRPr/>
            </a:pPr>
            <a:r>
              <a:rPr lang="en-US" sz="1600" dirty="0">
                <a:latin typeface="Georgia" panose="02040502050405020303" pitchFamily="18" charset="0"/>
              </a:rPr>
              <a:t>Are the funds currently committed or requested?</a:t>
            </a:r>
            <a:r>
              <a:rPr lang="en-US" sz="1600" b="0" dirty="0">
                <a:solidFill>
                  <a:schemeClr val="tx2"/>
                </a:solidFill>
                <a:latin typeface="Georgia" panose="02040502050405020303" pitchFamily="18" charset="0"/>
              </a:rPr>
              <a:t> </a:t>
            </a:r>
            <a:r>
              <a:rPr lang="en-US" sz="1600" dirty="0">
                <a:solidFill>
                  <a:srgbClr val="C00000"/>
                </a:solidFill>
                <a:latin typeface="Georgia" panose="02040502050405020303" pitchFamily="18" charset="0"/>
              </a:rPr>
              <a:t>Select from dropdown </a:t>
            </a:r>
          </a:p>
          <a:p>
            <a:pPr marL="0" indent="0">
              <a:buNone/>
              <a:defRPr/>
            </a:pPr>
            <a:r>
              <a:rPr lang="en-US" sz="1600" b="0" dirty="0">
                <a:solidFill>
                  <a:schemeClr val="tx1"/>
                </a:solidFill>
                <a:latin typeface="Georgia" panose="02040502050405020303" pitchFamily="18" charset="0"/>
              </a:rPr>
              <a:t>Anticipated time to begin implementation</a:t>
            </a:r>
            <a:r>
              <a:rPr lang="en-US" sz="1600" b="0" dirty="0">
                <a:solidFill>
                  <a:schemeClr val="accent6">
                    <a:lumMod val="75000"/>
                  </a:schemeClr>
                </a:solidFill>
                <a:latin typeface="Georgia" panose="02040502050405020303" pitchFamily="18" charset="0"/>
              </a:rPr>
              <a:t>:  </a:t>
            </a:r>
            <a:r>
              <a:rPr lang="en-US" sz="1600" dirty="0">
                <a:solidFill>
                  <a:srgbClr val="C00000"/>
                </a:solidFill>
                <a:latin typeface="Georgia" panose="02040502050405020303" pitchFamily="18" charset="0"/>
              </a:rPr>
              <a:t>Enter year YYYY</a:t>
            </a:r>
          </a:p>
          <a:p>
            <a:pPr marL="0" indent="0">
              <a:buNone/>
              <a:defRPr/>
            </a:pPr>
            <a:r>
              <a:rPr lang="en-US" sz="1600" b="0" dirty="0">
                <a:solidFill>
                  <a:schemeClr val="tx1"/>
                </a:solidFill>
                <a:latin typeface="Georgia" panose="02040502050405020303" pitchFamily="18" charset="0"/>
              </a:rPr>
              <a:t>Is there a hard time constraint (deadline)?  </a:t>
            </a:r>
            <a:r>
              <a:rPr lang="en-US" sz="1600" dirty="0">
                <a:solidFill>
                  <a:srgbClr val="C00000"/>
                </a:solidFill>
                <a:latin typeface="Georgia" panose="02040502050405020303" pitchFamily="18" charset="0"/>
              </a:rPr>
              <a:t>Select YES/No </a:t>
            </a:r>
          </a:p>
          <a:p>
            <a:pPr marL="0" indent="0">
              <a:buNone/>
              <a:defRPr/>
            </a:pPr>
            <a:r>
              <a:rPr lang="en-US" sz="1600" b="0" dirty="0">
                <a:solidFill>
                  <a:schemeClr val="tx1"/>
                </a:solidFill>
                <a:latin typeface="Georgia" panose="02040502050405020303" pitchFamily="18" charset="0"/>
              </a:rPr>
              <a:t>If yes, what is the date:  </a:t>
            </a:r>
            <a:r>
              <a:rPr lang="en-US" sz="1600" dirty="0">
                <a:solidFill>
                  <a:srgbClr val="C00000"/>
                </a:solidFill>
                <a:latin typeface="Georgia" panose="02040502050405020303" pitchFamily="18" charset="0"/>
              </a:rPr>
              <a:t>Enter 7/30/2018 format</a:t>
            </a:r>
          </a:p>
          <a:p>
            <a:pPr marL="0" indent="0">
              <a:buFontTx/>
              <a:buNone/>
              <a:defRPr/>
            </a:pPr>
            <a:r>
              <a:rPr lang="en-US" sz="1600" b="0" dirty="0">
                <a:solidFill>
                  <a:schemeClr val="tx1"/>
                </a:solidFill>
                <a:latin typeface="Georgia" panose="02040502050405020303" pitchFamily="18" charset="0"/>
              </a:rPr>
              <a:t>What benefits will this investment provide?  </a:t>
            </a:r>
            <a:r>
              <a:rPr lang="en-US" sz="1600" dirty="0">
                <a:solidFill>
                  <a:srgbClr val="C00000"/>
                </a:solidFill>
                <a:latin typeface="Georgia" panose="02040502050405020303" pitchFamily="18" charset="0"/>
              </a:rPr>
              <a:t>Enter Text</a:t>
            </a:r>
          </a:p>
          <a:p>
            <a:pPr marL="0" indent="0">
              <a:buFontTx/>
              <a:buNone/>
              <a:defRPr/>
            </a:pPr>
            <a:r>
              <a:rPr lang="en-US" sz="1600" b="0" dirty="0">
                <a:solidFill>
                  <a:schemeClr val="tx1"/>
                </a:solidFill>
                <a:latin typeface="Georgia" panose="02040502050405020303" pitchFamily="18" charset="0"/>
              </a:rPr>
              <a:t>Planning Budget:  </a:t>
            </a:r>
            <a:r>
              <a:rPr lang="en-US" sz="1600" dirty="0">
                <a:solidFill>
                  <a:srgbClr val="C00000"/>
                </a:solidFill>
                <a:latin typeface="Georgia" panose="02040502050405020303" pitchFamily="18" charset="0"/>
              </a:rPr>
              <a:t>Enter whole number     </a:t>
            </a:r>
            <a:r>
              <a:rPr lang="en-US" sz="1600" b="0" dirty="0">
                <a:solidFill>
                  <a:schemeClr val="tx1"/>
                </a:solidFill>
                <a:latin typeface="Georgia" panose="02040502050405020303" pitchFamily="18" charset="0"/>
              </a:rPr>
              <a:t>Implementation Budget</a:t>
            </a:r>
            <a:r>
              <a:rPr lang="en-US" sz="1600" b="0" dirty="0">
                <a:solidFill>
                  <a:schemeClr val="accent6">
                    <a:lumMod val="75000"/>
                  </a:schemeClr>
                </a:solidFill>
                <a:latin typeface="Georgia" panose="02040502050405020303" pitchFamily="18" charset="0"/>
              </a:rPr>
              <a:t>:  </a:t>
            </a:r>
            <a:r>
              <a:rPr lang="en-US" sz="1600" dirty="0">
                <a:solidFill>
                  <a:srgbClr val="C00000"/>
                </a:solidFill>
                <a:latin typeface="Georgia" panose="02040502050405020303" pitchFamily="18" charset="0"/>
              </a:rPr>
              <a:t>whole number</a:t>
            </a:r>
          </a:p>
          <a:p>
            <a:pPr marL="0" indent="0">
              <a:buFontTx/>
              <a:buNone/>
              <a:defRPr/>
            </a:pPr>
            <a:r>
              <a:rPr lang="en-US" sz="1600" b="0" dirty="0">
                <a:solidFill>
                  <a:schemeClr val="tx1"/>
                </a:solidFill>
                <a:latin typeface="Georgia" panose="02040502050405020303" pitchFamily="18" charset="0"/>
              </a:rPr>
              <a:t>Discretionary Option: </a:t>
            </a:r>
            <a:r>
              <a:rPr lang="en-US" sz="1600" dirty="0">
                <a:solidFill>
                  <a:srgbClr val="C00000"/>
                </a:solidFill>
                <a:latin typeface="Georgia" panose="02040502050405020303" pitchFamily="18" charset="0"/>
              </a:rPr>
              <a:t>Select from dropdown      </a:t>
            </a:r>
            <a:r>
              <a:rPr lang="en-US" sz="1600" b="0" dirty="0">
                <a:solidFill>
                  <a:schemeClr val="tx1"/>
                </a:solidFill>
                <a:latin typeface="Georgia" panose="02040502050405020303" pitchFamily="18" charset="0"/>
              </a:rPr>
              <a:t>Alignment: </a:t>
            </a:r>
            <a:r>
              <a:rPr lang="en-US" sz="1600" dirty="0">
                <a:solidFill>
                  <a:srgbClr val="C00000"/>
                </a:solidFill>
                <a:latin typeface="Georgia" panose="02040502050405020303" pitchFamily="18" charset="0"/>
              </a:rPr>
              <a:t>Select from dropdown</a:t>
            </a:r>
          </a:p>
        </p:txBody>
      </p:sp>
      <p:sp>
        <p:nvSpPr>
          <p:cNvPr id="30724"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2155443E-6F72-4A64-8653-27A687BAA479}" type="slidenum">
              <a:rPr lang="en-US" smtClean="0">
                <a:solidFill>
                  <a:schemeClr val="tx1"/>
                </a:solidFill>
                <a:latin typeface="+mj-lt"/>
              </a:rPr>
              <a:pPr eaLnBrk="1" hangingPunct="1"/>
              <a:t>23</a:t>
            </a:fld>
            <a:endParaRPr lang="en-US" dirty="0">
              <a:solidFill>
                <a:schemeClr val="tx1"/>
              </a:solidFill>
              <a:latin typeface="+mj-l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443426" y="572264"/>
            <a:ext cx="6629400" cy="619125"/>
          </a:xfrm>
        </p:spPr>
        <p:txBody>
          <a:bodyPr>
            <a:normAutofit/>
          </a:bodyPr>
          <a:lstStyle/>
          <a:p>
            <a:pPr>
              <a:defRPr/>
            </a:pPr>
            <a:r>
              <a:rPr lang="en-US" sz="2800" dirty="0">
                <a:latin typeface="Georgia" panose="02040502050405020303" pitchFamily="18" charset="0"/>
              </a:rPr>
              <a:t>Enter Project Data</a:t>
            </a:r>
          </a:p>
        </p:txBody>
      </p:sp>
      <p:sp>
        <p:nvSpPr>
          <p:cNvPr id="3" name="Content Placeholder 2"/>
          <p:cNvSpPr>
            <a:spLocks noGrp="1"/>
          </p:cNvSpPr>
          <p:nvPr>
            <p:ph idx="1"/>
          </p:nvPr>
        </p:nvSpPr>
        <p:spPr>
          <a:xfrm>
            <a:off x="569913" y="1646237"/>
            <a:ext cx="7899400" cy="4458727"/>
          </a:xfrm>
          <a:ln>
            <a:noFill/>
          </a:ln>
        </p:spPr>
        <p:txBody>
          <a:bodyPr>
            <a:normAutofit/>
          </a:bodyPr>
          <a:lstStyle/>
          <a:p>
            <a:pPr marL="0" indent="0">
              <a:buFontTx/>
              <a:buNone/>
              <a:defRPr/>
            </a:pPr>
            <a:r>
              <a:rPr lang="en-US" sz="2000" b="0" dirty="0">
                <a:solidFill>
                  <a:schemeClr val="tx1"/>
                </a:solidFill>
                <a:latin typeface="Georgia" panose="02040502050405020303" pitchFamily="18" charset="0"/>
              </a:rPr>
              <a:t>Many of these fields may be unknown during this planning phase of the project, if so, leave them blank.</a:t>
            </a:r>
          </a:p>
          <a:p>
            <a:pPr marL="0" indent="0">
              <a:buFontTx/>
              <a:buNone/>
              <a:defRPr/>
            </a:pPr>
            <a:endParaRPr lang="en-US" sz="2000" b="0" dirty="0">
              <a:solidFill>
                <a:schemeClr val="tx1"/>
              </a:solidFill>
              <a:latin typeface="Georgia" panose="02040502050405020303" pitchFamily="18" charset="0"/>
            </a:endParaRPr>
          </a:p>
          <a:p>
            <a:pPr marL="0" indent="0">
              <a:buNone/>
              <a:defRPr/>
            </a:pPr>
            <a:r>
              <a:rPr lang="en-US" sz="2000" b="0" dirty="0">
                <a:solidFill>
                  <a:schemeClr val="tx1"/>
                </a:solidFill>
                <a:latin typeface="Georgia" panose="02040502050405020303" pitchFamily="18" charset="0"/>
              </a:rPr>
              <a:t>Flow Status: </a:t>
            </a:r>
            <a:r>
              <a:rPr lang="en-US" sz="2000" dirty="0">
                <a:solidFill>
                  <a:srgbClr val="C00000"/>
                </a:solidFill>
                <a:latin typeface="Georgia" panose="02040502050405020303" pitchFamily="18" charset="0"/>
              </a:rPr>
              <a:t>Select “Proposed”* from the Drop Down</a:t>
            </a:r>
          </a:p>
          <a:p>
            <a:pPr marL="0" indent="0">
              <a:buFontTx/>
              <a:buNone/>
              <a:defRPr/>
            </a:pPr>
            <a:r>
              <a:rPr lang="en-US" sz="2000" b="0" dirty="0">
                <a:solidFill>
                  <a:schemeClr val="tx1"/>
                </a:solidFill>
                <a:latin typeface="Georgia" panose="02040502050405020303" pitchFamily="18" charset="0"/>
              </a:rPr>
              <a:t>Planned Baseline Start:  </a:t>
            </a:r>
            <a:r>
              <a:rPr lang="en-US" sz="2000" dirty="0">
                <a:solidFill>
                  <a:srgbClr val="C00000"/>
                </a:solidFill>
                <a:latin typeface="Georgia" panose="02040502050405020303" pitchFamily="18" charset="0"/>
              </a:rPr>
              <a:t>mm/dd/yyyy format</a:t>
            </a:r>
          </a:p>
          <a:p>
            <a:pPr marL="0" indent="0">
              <a:buNone/>
              <a:defRPr/>
            </a:pPr>
            <a:r>
              <a:rPr lang="en-US" sz="2000" b="0" dirty="0">
                <a:solidFill>
                  <a:schemeClr val="tx1"/>
                </a:solidFill>
                <a:latin typeface="Georgia" panose="02040502050405020303" pitchFamily="18" charset="0"/>
              </a:rPr>
              <a:t>Planned/Baseline Completion Date:  </a:t>
            </a:r>
            <a:r>
              <a:rPr lang="en-US" sz="2000" dirty="0">
                <a:solidFill>
                  <a:srgbClr val="C00000"/>
                </a:solidFill>
                <a:latin typeface="Georgia" panose="02040502050405020303" pitchFamily="18" charset="0"/>
              </a:rPr>
              <a:t>mm/dd/yyyy format</a:t>
            </a:r>
          </a:p>
          <a:p>
            <a:pPr marL="0" indent="0">
              <a:buNone/>
              <a:defRPr/>
            </a:pPr>
            <a:r>
              <a:rPr lang="en-US" sz="2000" b="0" dirty="0">
                <a:solidFill>
                  <a:schemeClr val="tx1"/>
                </a:solidFill>
                <a:latin typeface="Georgia" panose="02040502050405020303" pitchFamily="18" charset="0"/>
              </a:rPr>
              <a:t>Original Project Budget:</a:t>
            </a:r>
            <a:endParaRPr lang="en-US" sz="2000" dirty="0">
              <a:solidFill>
                <a:srgbClr val="C00000"/>
              </a:solidFill>
              <a:latin typeface="Georgia" panose="02040502050405020303" pitchFamily="18" charset="0"/>
            </a:endParaRPr>
          </a:p>
          <a:p>
            <a:pPr marL="0" indent="0">
              <a:buNone/>
              <a:defRPr/>
            </a:pPr>
            <a:r>
              <a:rPr lang="en-US" sz="2000" b="0" dirty="0">
                <a:solidFill>
                  <a:schemeClr val="tx1"/>
                </a:solidFill>
                <a:latin typeface="Georgia" panose="02040502050405020303" pitchFamily="18" charset="0"/>
              </a:rPr>
              <a:t>Estimated Funds Needed to Complete Project: </a:t>
            </a:r>
            <a:r>
              <a:rPr lang="en-US" sz="2000" dirty="0">
                <a:solidFill>
                  <a:srgbClr val="C00000"/>
                </a:solidFill>
                <a:latin typeface="Georgia" panose="02040502050405020303" pitchFamily="18" charset="0"/>
              </a:rPr>
              <a:t>Enter whole dollars </a:t>
            </a:r>
          </a:p>
          <a:p>
            <a:pPr marL="0" indent="0">
              <a:buNone/>
              <a:defRPr/>
            </a:pPr>
            <a:endParaRPr lang="en-US" sz="2000" b="0" dirty="0">
              <a:solidFill>
                <a:schemeClr val="accent6">
                  <a:lumMod val="75000"/>
                </a:schemeClr>
              </a:solidFill>
              <a:latin typeface="Georgia" panose="02040502050405020303" pitchFamily="18" charset="0"/>
            </a:endParaRPr>
          </a:p>
          <a:p>
            <a:pPr marL="0" indent="0">
              <a:buNone/>
              <a:defRPr/>
            </a:pPr>
            <a:r>
              <a:rPr lang="en-US" sz="2000" dirty="0">
                <a:solidFill>
                  <a:srgbClr val="C00000"/>
                </a:solidFill>
                <a:latin typeface="Georgia" panose="02040502050405020303" pitchFamily="18" charset="0"/>
              </a:rPr>
              <a:t>Click “SAVE” on bottom right corner.</a:t>
            </a:r>
          </a:p>
          <a:p>
            <a:pPr marL="0" indent="0">
              <a:buNone/>
              <a:defRPr/>
            </a:pPr>
            <a:endParaRPr lang="en-US" sz="2000" dirty="0">
              <a:solidFill>
                <a:srgbClr val="C00000"/>
              </a:solidFill>
              <a:latin typeface="Georgia" panose="02040502050405020303" pitchFamily="18" charset="0"/>
            </a:endParaRPr>
          </a:p>
          <a:p>
            <a:pPr marL="0" indent="0">
              <a:buNone/>
              <a:defRPr/>
            </a:pPr>
            <a:r>
              <a:rPr lang="en-US" sz="2000" b="0" dirty="0">
                <a:solidFill>
                  <a:srgbClr val="FF0000"/>
                </a:solidFill>
                <a:latin typeface="Georgia" panose="02040502050405020303" pitchFamily="18" charset="0"/>
              </a:rPr>
              <a:t>* Status </a:t>
            </a:r>
            <a:r>
              <a:rPr lang="en-US" sz="2000" b="0" u="sng" dirty="0">
                <a:solidFill>
                  <a:srgbClr val="FF0000"/>
                </a:solidFill>
                <a:latin typeface="Georgia" panose="02040502050405020303" pitchFamily="18" charset="0"/>
              </a:rPr>
              <a:t>must be changed to Proposed </a:t>
            </a:r>
            <a:r>
              <a:rPr lang="en-US" sz="2000" b="0" dirty="0">
                <a:solidFill>
                  <a:srgbClr val="FF0000"/>
                </a:solidFill>
                <a:latin typeface="Georgia" panose="02040502050405020303" pitchFamily="18" charset="0"/>
              </a:rPr>
              <a:t>to view on Dashboar</a:t>
            </a:r>
            <a:r>
              <a:rPr lang="en-US" sz="2000" b="0" dirty="0">
                <a:solidFill>
                  <a:srgbClr val="FF0000"/>
                </a:solidFill>
              </a:rPr>
              <a:t>d</a:t>
            </a:r>
          </a:p>
          <a:p>
            <a:pPr>
              <a:buFont typeface="Arial" charset="0"/>
              <a:buChar char="•"/>
              <a:defRPr/>
            </a:pPr>
            <a:endParaRPr lang="en-US" sz="2000" b="0" dirty="0">
              <a:solidFill>
                <a:srgbClr val="FF0000"/>
              </a:solidFill>
            </a:endParaRPr>
          </a:p>
        </p:txBody>
      </p:sp>
      <p:sp>
        <p:nvSpPr>
          <p:cNvPr id="33796" name="Slide Number Placeholder 3"/>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0E69C030-E1B7-42C2-BA81-4208042D45FF}" type="slidenum">
              <a:rPr lang="en-US" smtClean="0">
                <a:solidFill>
                  <a:schemeClr val="tx1"/>
                </a:solidFill>
                <a:latin typeface="+mj-lt"/>
              </a:rPr>
              <a:pPr eaLnBrk="1" hangingPunct="1"/>
              <a:t>24</a:t>
            </a:fld>
            <a:endParaRPr lang="en-US" dirty="0">
              <a:solidFill>
                <a:schemeClr val="tx1"/>
              </a:solidFill>
              <a:latin typeface="+mj-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algn="ct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r>
              <a:rPr lang="en-US" dirty="0">
                <a:latin typeface="Georgia" panose="02040502050405020303" pitchFamily="18" charset="0"/>
              </a:rPr>
              <a:t>Assign Resources &amp; Roles</a:t>
            </a:r>
            <a:endParaRPr lang="en-US" dirty="0">
              <a:solidFill>
                <a:srgbClr val="0070C0"/>
              </a:solidFill>
              <a:latin typeface="Georgia" panose="02040502050405020303" pitchFamily="18" charset="0"/>
            </a:endParaRPr>
          </a:p>
        </p:txBody>
      </p:sp>
      <p:sp>
        <p:nvSpPr>
          <p:cNvPr id="35844"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FE9C224B-7757-4227-B3E2-CB0C347B0DB8}" type="slidenum">
              <a:rPr lang="en-US" smtClean="0">
                <a:solidFill>
                  <a:schemeClr val="tx1"/>
                </a:solidFill>
                <a:latin typeface="+mj-lt"/>
              </a:rPr>
              <a:pPr eaLnBrk="1" hangingPunct="1"/>
              <a:t>25</a:t>
            </a:fld>
            <a:endParaRPr lang="en-US" dirty="0">
              <a:solidFill>
                <a:schemeClr val="tx1"/>
              </a:solidFill>
              <a:latin typeface="+mj-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42031"/>
            <a:ext cx="7896141" cy="3366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66"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Search for a Project (Proposal)</a:t>
            </a:r>
          </a:p>
        </p:txBody>
      </p:sp>
      <p:sp>
        <p:nvSpPr>
          <p:cNvPr id="3686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2E893E3E-0DB2-4F91-9076-127CFA8AFAAC}" type="slidenum">
              <a:rPr lang="en-US" smtClean="0">
                <a:solidFill>
                  <a:schemeClr val="tx1"/>
                </a:solidFill>
                <a:latin typeface="+mj-lt"/>
              </a:rPr>
              <a:pPr eaLnBrk="1" hangingPunct="1"/>
              <a:t>26</a:t>
            </a:fld>
            <a:endParaRPr lang="en-US" dirty="0">
              <a:solidFill>
                <a:schemeClr val="tx1"/>
              </a:solidFill>
              <a:latin typeface="+mj-lt"/>
            </a:endParaRPr>
          </a:p>
        </p:txBody>
      </p:sp>
      <p:cxnSp>
        <p:nvCxnSpPr>
          <p:cNvPr id="3" name="Straight Arrow Connector 2"/>
          <p:cNvCxnSpPr/>
          <p:nvPr/>
        </p:nvCxnSpPr>
        <p:spPr bwMode="auto">
          <a:xfrm flipH="1" flipV="1">
            <a:off x="1749638" y="2226091"/>
            <a:ext cx="1531376" cy="348572"/>
          </a:xfrm>
          <a:prstGeom prst="straightConnector1">
            <a:avLst/>
          </a:prstGeom>
          <a:ln w="19050">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TextBox 3"/>
          <p:cNvSpPr txBox="1">
            <a:spLocks noChangeArrowheads="1"/>
          </p:cNvSpPr>
          <p:nvPr/>
        </p:nvSpPr>
        <p:spPr bwMode="auto">
          <a:xfrm>
            <a:off x="3324859" y="2477600"/>
            <a:ext cx="1715083"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1</a:t>
            </a:r>
            <a:r>
              <a:rPr lang="en-US" sz="1400" dirty="0">
                <a:solidFill>
                  <a:schemeClr val="tx1"/>
                </a:solidFill>
              </a:rPr>
              <a:t>. Select “Projects”</a:t>
            </a:r>
            <a:endParaRPr lang="en-US" sz="1400" dirty="0"/>
          </a:p>
        </p:txBody>
      </p:sp>
      <p:sp>
        <p:nvSpPr>
          <p:cNvPr id="9" name="TextBox 8"/>
          <p:cNvSpPr txBox="1">
            <a:spLocks noChangeArrowheads="1"/>
          </p:cNvSpPr>
          <p:nvPr/>
        </p:nvSpPr>
        <p:spPr bwMode="auto">
          <a:xfrm>
            <a:off x="3705252" y="3240302"/>
            <a:ext cx="2025191" cy="254360"/>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2. </a:t>
            </a:r>
            <a:r>
              <a:rPr lang="en-US" sz="1400" dirty="0">
                <a:solidFill>
                  <a:schemeClr val="tx1"/>
                </a:solidFill>
              </a:rPr>
              <a:t>Enter search criteria </a:t>
            </a:r>
          </a:p>
        </p:txBody>
      </p:sp>
      <p:cxnSp>
        <p:nvCxnSpPr>
          <p:cNvPr id="13" name="Straight Arrow Connector 12"/>
          <p:cNvCxnSpPr/>
          <p:nvPr/>
        </p:nvCxnSpPr>
        <p:spPr bwMode="auto">
          <a:xfrm flipH="1" flipV="1">
            <a:off x="2515326" y="3124200"/>
            <a:ext cx="1168542" cy="237103"/>
          </a:xfrm>
          <a:prstGeom prst="straightConnector1">
            <a:avLst/>
          </a:prstGeom>
          <a:ln w="19050">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7" name="TextBox 16"/>
          <p:cNvSpPr txBox="1">
            <a:spLocks noChangeArrowheads="1"/>
          </p:cNvSpPr>
          <p:nvPr/>
        </p:nvSpPr>
        <p:spPr bwMode="auto">
          <a:xfrm>
            <a:off x="7012007" y="4216080"/>
            <a:ext cx="1457306"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600" dirty="0">
                <a:solidFill>
                  <a:schemeClr val="tx1"/>
                </a:solidFill>
              </a:rPr>
              <a:t>3. </a:t>
            </a:r>
            <a:r>
              <a:rPr lang="en-US" sz="1400" dirty="0">
                <a:solidFill>
                  <a:schemeClr val="tx1"/>
                </a:solidFill>
              </a:rPr>
              <a:t>Click Search</a:t>
            </a:r>
            <a:endParaRPr lang="en-US" sz="1400" dirty="0"/>
          </a:p>
        </p:txBody>
      </p:sp>
      <p:cxnSp>
        <p:nvCxnSpPr>
          <p:cNvPr id="21" name="Straight Arrow Connector 20"/>
          <p:cNvCxnSpPr/>
          <p:nvPr/>
        </p:nvCxnSpPr>
        <p:spPr bwMode="auto">
          <a:xfrm flipV="1">
            <a:off x="7740660" y="3847068"/>
            <a:ext cx="53970" cy="341914"/>
          </a:xfrm>
          <a:prstGeom prst="straightConnector1">
            <a:avLst/>
          </a:prstGeom>
          <a:ln w="19050">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3281014" y="4963707"/>
            <a:ext cx="992214" cy="191105"/>
          </a:xfrm>
          <a:prstGeom prst="rect">
            <a:avLst/>
          </a:prstGeom>
          <a:solidFill>
            <a:srgbClr val="CCFF33"/>
          </a:solidFill>
        </p:spPr>
        <p:txBody>
          <a:bodyPr wrap="square" rtlCol="0" anchor="ctr">
            <a:spAutoFit/>
          </a:bodyPr>
          <a:lstStyle/>
          <a:p>
            <a:pPr algn="l"/>
            <a:r>
              <a:rPr lang="en-US" sz="1400" dirty="0">
                <a:solidFill>
                  <a:schemeClr val="tx1"/>
                </a:solidFill>
              </a:rPr>
              <a:t>4. Results</a:t>
            </a:r>
          </a:p>
        </p:txBody>
      </p:sp>
      <p:sp>
        <p:nvSpPr>
          <p:cNvPr id="12" name="Right Brace 11"/>
          <p:cNvSpPr/>
          <p:nvPr/>
        </p:nvSpPr>
        <p:spPr>
          <a:xfrm>
            <a:off x="2267963" y="4524533"/>
            <a:ext cx="307362" cy="501474"/>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5" name="Straight Arrow Connector 14"/>
          <p:cNvCxnSpPr/>
          <p:nvPr/>
        </p:nvCxnSpPr>
        <p:spPr>
          <a:xfrm flipH="1" flipV="1">
            <a:off x="2598975" y="4775270"/>
            <a:ext cx="667536" cy="280364"/>
          </a:xfrm>
          <a:prstGeom prst="straightConnector1">
            <a:avLst/>
          </a:prstGeom>
          <a:ln w="19050">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bwMode="auto">
          <a:xfrm flipH="1" flipV="1">
            <a:off x="1295400" y="3124200"/>
            <a:ext cx="2388468" cy="237103"/>
          </a:xfrm>
          <a:prstGeom prst="straightConnector1">
            <a:avLst/>
          </a:prstGeom>
          <a:ln w="19050">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7"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954921"/>
            <a:ext cx="7962320" cy="3460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Project</a:t>
            </a:r>
          </a:p>
        </p:txBody>
      </p:sp>
      <p:sp>
        <p:nvSpPr>
          <p:cNvPr id="3789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CF5BCDF-6D7B-4E2D-A100-BC3296CC7DAF}" type="slidenum">
              <a:rPr lang="en-US" smtClean="0">
                <a:solidFill>
                  <a:schemeClr val="tx1"/>
                </a:solidFill>
                <a:latin typeface="+mj-lt"/>
              </a:rPr>
              <a:pPr eaLnBrk="1" hangingPunct="1"/>
              <a:t>27</a:t>
            </a:fld>
            <a:endParaRPr lang="en-US" dirty="0">
              <a:solidFill>
                <a:schemeClr val="tx1"/>
              </a:solidFill>
              <a:latin typeface="+mj-lt"/>
            </a:endParaRPr>
          </a:p>
        </p:txBody>
      </p:sp>
      <p:cxnSp>
        <p:nvCxnSpPr>
          <p:cNvPr id="3" name="Straight Arrow Connector 2"/>
          <p:cNvCxnSpPr/>
          <p:nvPr/>
        </p:nvCxnSpPr>
        <p:spPr bwMode="auto">
          <a:xfrm flipH="1" flipV="1">
            <a:off x="1828800" y="4738496"/>
            <a:ext cx="982822" cy="571360"/>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37894" name="TextBox 4"/>
          <p:cNvSpPr txBox="1">
            <a:spLocks noChangeArrowheads="1"/>
          </p:cNvSpPr>
          <p:nvPr/>
        </p:nvSpPr>
        <p:spPr bwMode="auto">
          <a:xfrm>
            <a:off x="2839008" y="5200176"/>
            <a:ext cx="2724989" cy="23123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Double click the Project Name</a:t>
            </a:r>
          </a:p>
        </p:txBody>
      </p:sp>
      <p:sp>
        <p:nvSpPr>
          <p:cNvPr id="2" name="Rectangle 1"/>
          <p:cNvSpPr/>
          <p:nvPr/>
        </p:nvSpPr>
        <p:spPr>
          <a:xfrm>
            <a:off x="1028700" y="4644569"/>
            <a:ext cx="762000" cy="12595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9" y="1828800"/>
            <a:ext cx="7941143"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4"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Assignments</a:t>
            </a:r>
          </a:p>
        </p:txBody>
      </p:sp>
      <p:sp>
        <p:nvSpPr>
          <p:cNvPr id="389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1ADCAE-BC17-404A-B416-53CCCD9B2805}" type="slidenum">
              <a:rPr lang="en-US" smtClean="0">
                <a:solidFill>
                  <a:schemeClr val="tx1"/>
                </a:solidFill>
                <a:latin typeface="+mj-lt"/>
              </a:rPr>
              <a:pPr eaLnBrk="1" hangingPunct="1"/>
              <a:t>28</a:t>
            </a:fld>
            <a:endParaRPr lang="en-US" dirty="0">
              <a:solidFill>
                <a:schemeClr val="tx1"/>
              </a:solidFill>
              <a:latin typeface="+mj-lt"/>
            </a:endParaRPr>
          </a:p>
        </p:txBody>
      </p:sp>
      <p:cxnSp>
        <p:nvCxnSpPr>
          <p:cNvPr id="3" name="Straight Arrow Connector 2"/>
          <p:cNvCxnSpPr/>
          <p:nvPr/>
        </p:nvCxnSpPr>
        <p:spPr bwMode="auto">
          <a:xfrm flipH="1">
            <a:off x="1432614" y="3356354"/>
            <a:ext cx="2153574" cy="0"/>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TextBox 3"/>
          <p:cNvSpPr txBox="1"/>
          <p:nvPr/>
        </p:nvSpPr>
        <p:spPr>
          <a:xfrm>
            <a:off x="3600397" y="3194685"/>
            <a:ext cx="1913335" cy="307777"/>
          </a:xfrm>
          <a:prstGeom prst="rect">
            <a:avLst/>
          </a:prstGeom>
          <a:solidFill>
            <a:srgbClr val="CCFF33"/>
          </a:solidFill>
        </p:spPr>
        <p:txBody>
          <a:bodyPr wrap="square" rtlCol="0" anchor="ctr">
            <a:spAutoFit/>
          </a:bodyPr>
          <a:lstStyle/>
          <a:p>
            <a:pPr algn="l"/>
            <a:r>
              <a:rPr lang="en-US" sz="1400" dirty="0">
                <a:solidFill>
                  <a:schemeClr val="tx1"/>
                </a:solidFill>
              </a:rPr>
              <a:t>Select “Assignments”</a:t>
            </a:r>
          </a:p>
        </p:txBody>
      </p:sp>
      <p:sp>
        <p:nvSpPr>
          <p:cNvPr id="5" name="Rectangle 4"/>
          <p:cNvSpPr/>
          <p:nvPr/>
        </p:nvSpPr>
        <p:spPr>
          <a:xfrm>
            <a:off x="661501" y="3247653"/>
            <a:ext cx="745648" cy="216759"/>
          </a:xfrm>
          <a:prstGeom prst="rect">
            <a:avLst/>
          </a:prstGeom>
          <a:noFill/>
          <a:ln w="2857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69857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 y="1796555"/>
            <a:ext cx="7899401" cy="314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Assign People</a:t>
            </a:r>
          </a:p>
        </p:txBody>
      </p:sp>
      <p:sp>
        <p:nvSpPr>
          <p:cNvPr id="3993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3587940-A9CD-4E57-9FD1-C1EB7251B369}" type="slidenum">
              <a:rPr lang="en-US" smtClean="0">
                <a:solidFill>
                  <a:schemeClr val="tx1"/>
                </a:solidFill>
                <a:latin typeface="+mj-lt"/>
              </a:rPr>
              <a:pPr eaLnBrk="1" hangingPunct="1"/>
              <a:t>29</a:t>
            </a:fld>
            <a:endParaRPr lang="en-US" dirty="0">
              <a:solidFill>
                <a:schemeClr val="tx1"/>
              </a:solidFill>
              <a:latin typeface="+mj-lt"/>
            </a:endParaRPr>
          </a:p>
        </p:txBody>
      </p:sp>
      <p:cxnSp>
        <p:nvCxnSpPr>
          <p:cNvPr id="3" name="Straight Arrow Connector 2"/>
          <p:cNvCxnSpPr/>
          <p:nvPr/>
        </p:nvCxnSpPr>
        <p:spPr bwMode="auto">
          <a:xfrm>
            <a:off x="6019800" y="3165941"/>
            <a:ext cx="1865331" cy="10646"/>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 name="Rectangle 3"/>
          <p:cNvSpPr/>
          <p:nvPr/>
        </p:nvSpPr>
        <p:spPr>
          <a:xfrm>
            <a:off x="7937039" y="3076575"/>
            <a:ext cx="542925" cy="200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133608" y="4933839"/>
            <a:ext cx="4719637" cy="954107"/>
          </a:xfrm>
          <a:prstGeom prst="rect">
            <a:avLst/>
          </a:prstGeom>
          <a:solidFill>
            <a:schemeClr val="bg1"/>
          </a:solidFill>
          <a:ln>
            <a:solidFill>
              <a:srgbClr val="FF3300"/>
            </a:solidFill>
          </a:ln>
        </p:spPr>
        <p:txBody>
          <a:bodyPr wrap="square" rtlCol="0">
            <a:spAutoFit/>
          </a:bodyPr>
          <a:lstStyle/>
          <a:p>
            <a:pPr algn="l"/>
            <a:r>
              <a:rPr lang="en-US" sz="1400" dirty="0">
                <a:solidFill>
                  <a:srgbClr val="FF0000"/>
                </a:solidFill>
              </a:rPr>
              <a:t>Note: if the person you want to assign is not listed send their:  first name, last name, organization and email address to the support team listed at the end of this presentation.</a:t>
            </a:r>
          </a:p>
        </p:txBody>
      </p:sp>
      <p:sp>
        <p:nvSpPr>
          <p:cNvPr id="2" name="TextBox 1"/>
          <p:cNvSpPr txBox="1"/>
          <p:nvPr/>
        </p:nvSpPr>
        <p:spPr>
          <a:xfrm>
            <a:off x="4038600" y="3029120"/>
            <a:ext cx="1981200" cy="231237"/>
          </a:xfrm>
          <a:prstGeom prst="rect">
            <a:avLst/>
          </a:prstGeom>
          <a:solidFill>
            <a:srgbClr val="CCFF33"/>
          </a:solidFill>
        </p:spPr>
        <p:txBody>
          <a:bodyPr wrap="square" rtlCol="0" anchor="ctr">
            <a:spAutoFit/>
          </a:bodyPr>
          <a:lstStyle/>
          <a:p>
            <a:r>
              <a:rPr lang="en-US" sz="1400" dirty="0">
                <a:solidFill>
                  <a:schemeClr val="tx1"/>
                </a:solidFill>
              </a:rPr>
              <a:t>Select assign people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Number Placeholder 1"/>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69687A6-9199-49C1-AA51-ACB7A982FE76}" type="slidenum">
              <a:rPr lang="en-US" smtClean="0">
                <a:solidFill>
                  <a:schemeClr val="tx1"/>
                </a:solidFill>
                <a:latin typeface="+mj-lt"/>
              </a:rPr>
              <a:pPr eaLnBrk="1" hangingPunct="1"/>
              <a:t>3</a:t>
            </a:fld>
            <a:endParaRPr lang="en-US" dirty="0">
              <a:solidFill>
                <a:schemeClr val="tx1"/>
              </a:solidFill>
              <a:latin typeface="+mj-lt"/>
            </a:endParaRP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37" y="1533348"/>
            <a:ext cx="6988175" cy="477837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Box 2"/>
          <p:cNvSpPr txBox="1">
            <a:spLocks noChangeArrowheads="1"/>
          </p:cNvSpPr>
          <p:nvPr/>
        </p:nvSpPr>
        <p:spPr bwMode="auto">
          <a:xfrm>
            <a:off x="450254" y="627540"/>
            <a:ext cx="57181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2800" dirty="0">
                <a:solidFill>
                  <a:schemeClr val="tx1"/>
                </a:solidFill>
                <a:latin typeface="Georgia" panose="02040502050405020303" pitchFamily="18" charset="0"/>
              </a:rPr>
              <a:t>Process Flow</a:t>
            </a:r>
          </a:p>
        </p:txBody>
      </p:sp>
      <p:cxnSp>
        <p:nvCxnSpPr>
          <p:cNvPr id="3" name="Straight Connector 2"/>
          <p:cNvCxnSpPr/>
          <p:nvPr/>
        </p:nvCxnSpPr>
        <p:spPr bwMode="auto">
          <a:xfrm>
            <a:off x="4570413" y="1028700"/>
            <a:ext cx="6042" cy="1463291"/>
          </a:xfrm>
          <a:prstGeom prst="line">
            <a:avLst/>
          </a:prstGeom>
          <a:ln>
            <a:headEnd type="none" w="med" len="med"/>
            <a:tailEnd type="none" w="med" len="med"/>
          </a:ln>
          <a:extLst/>
        </p:spPr>
        <p:style>
          <a:lnRef idx="3">
            <a:schemeClr val="accent4"/>
          </a:lnRef>
          <a:fillRef idx="0">
            <a:schemeClr val="accent4"/>
          </a:fillRef>
          <a:effectRef idx="2">
            <a:schemeClr val="accent4"/>
          </a:effectRef>
          <a:fontRef idx="minor">
            <a:schemeClr val="tx1"/>
          </a:fontRef>
        </p:style>
      </p:cxnSp>
      <p:sp>
        <p:nvSpPr>
          <p:cNvPr id="4" name="TextBox 3"/>
          <p:cNvSpPr txBox="1"/>
          <p:nvPr/>
        </p:nvSpPr>
        <p:spPr>
          <a:xfrm>
            <a:off x="2150347" y="1376624"/>
            <a:ext cx="1678075" cy="461665"/>
          </a:xfrm>
          <a:prstGeom prst="rect">
            <a:avLst/>
          </a:prstGeom>
          <a:noFill/>
        </p:spPr>
        <p:txBody>
          <a:bodyPr wrap="square" rtlCol="0">
            <a:spAutoFit/>
          </a:bodyPr>
          <a:lstStyle/>
          <a:p>
            <a:r>
              <a:rPr lang="en-US" sz="2400" b="1" dirty="0">
                <a:solidFill>
                  <a:srgbClr val="FF0000"/>
                </a:solidFill>
              </a:rPr>
              <a:t>PPM</a:t>
            </a:r>
            <a:endParaRPr lang="en-US" sz="2400" b="1" dirty="0"/>
          </a:p>
        </p:txBody>
      </p:sp>
      <p:sp>
        <p:nvSpPr>
          <p:cNvPr id="5" name="Rectangle 4"/>
          <p:cNvSpPr/>
          <p:nvPr/>
        </p:nvSpPr>
        <p:spPr>
          <a:xfrm>
            <a:off x="4576455" y="1376624"/>
            <a:ext cx="851515" cy="461665"/>
          </a:xfrm>
          <a:prstGeom prst="rect">
            <a:avLst/>
          </a:prstGeom>
        </p:spPr>
        <p:txBody>
          <a:bodyPr wrap="none">
            <a:spAutoFit/>
          </a:bodyPr>
          <a:lstStyle/>
          <a:p>
            <a:r>
              <a:rPr lang="en-US" sz="2400" b="1" dirty="0">
                <a:solidFill>
                  <a:schemeClr val="accent6">
                    <a:lumMod val="75000"/>
                  </a:schemeClr>
                </a:solidFill>
              </a:rPr>
              <a:t>APO</a:t>
            </a:r>
          </a:p>
        </p:txBody>
      </p:sp>
      <p:sp>
        <p:nvSpPr>
          <p:cNvPr id="6" name="Right Arrow 5"/>
          <p:cNvSpPr/>
          <p:nvPr/>
        </p:nvSpPr>
        <p:spPr bwMode="auto">
          <a:xfrm>
            <a:off x="3828422" y="1376624"/>
            <a:ext cx="653143" cy="552660"/>
          </a:xfrm>
          <a:prstGeom prst="rightArrow">
            <a:avLst/>
          </a:prstGeom>
          <a:solidFill>
            <a:srgbClr val="FF0000"/>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746886"/>
            <a:ext cx="7898604" cy="383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Select People &amp; Roles</a:t>
            </a:r>
          </a:p>
        </p:txBody>
      </p:sp>
      <p:sp>
        <p:nvSpPr>
          <p:cNvPr id="4096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53EE780-85D7-4AF6-BB36-ABC0336CF1DC}" type="slidenum">
              <a:rPr lang="en-US" smtClean="0">
                <a:solidFill>
                  <a:schemeClr val="tx1"/>
                </a:solidFill>
                <a:latin typeface="+mj-lt"/>
              </a:rPr>
              <a:pPr eaLnBrk="1" hangingPunct="1"/>
              <a:t>30</a:t>
            </a:fld>
            <a:endParaRPr lang="en-US" dirty="0">
              <a:solidFill>
                <a:schemeClr val="tx1"/>
              </a:solidFill>
              <a:latin typeface="+mj-lt"/>
            </a:endParaRPr>
          </a:p>
        </p:txBody>
      </p:sp>
      <p:sp>
        <p:nvSpPr>
          <p:cNvPr id="4" name="TextBox 3"/>
          <p:cNvSpPr txBox="1"/>
          <p:nvPr/>
        </p:nvSpPr>
        <p:spPr>
          <a:xfrm>
            <a:off x="3981031" y="2834726"/>
            <a:ext cx="2225797" cy="432414"/>
          </a:xfrm>
          <a:prstGeom prst="rect">
            <a:avLst/>
          </a:prstGeom>
          <a:solidFill>
            <a:srgbClr val="CCFF33"/>
          </a:solidFill>
        </p:spPr>
        <p:txBody>
          <a:bodyPr wrap="square" rtlCol="0" anchor="ctr">
            <a:spAutoFit/>
          </a:bodyPr>
          <a:lstStyle/>
          <a:p>
            <a:pPr algn="l"/>
            <a:r>
              <a:rPr lang="en-US" sz="1400" dirty="0">
                <a:solidFill>
                  <a:schemeClr val="tx1"/>
                </a:solidFill>
              </a:rPr>
              <a:t>Select People and Role from Drop Down</a:t>
            </a:r>
          </a:p>
        </p:txBody>
      </p:sp>
      <p:cxnSp>
        <p:nvCxnSpPr>
          <p:cNvPr id="10" name="Straight Arrow Connector 9"/>
          <p:cNvCxnSpPr/>
          <p:nvPr/>
        </p:nvCxnSpPr>
        <p:spPr bwMode="auto">
          <a:xfrm>
            <a:off x="6206828" y="3050933"/>
            <a:ext cx="960661" cy="700638"/>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2715203" y="5619017"/>
            <a:ext cx="3727174" cy="523220"/>
          </a:xfrm>
          <a:prstGeom prst="rect">
            <a:avLst/>
          </a:prstGeom>
          <a:solidFill>
            <a:schemeClr val="bg1"/>
          </a:solidFill>
          <a:ln>
            <a:solidFill>
              <a:srgbClr val="FF3300"/>
            </a:solidFill>
          </a:ln>
        </p:spPr>
        <p:txBody>
          <a:bodyPr wrap="square" rtlCol="0" anchor="ctr">
            <a:spAutoFit/>
          </a:bodyPr>
          <a:lstStyle/>
          <a:p>
            <a:r>
              <a:rPr lang="en-US" sz="1400" dirty="0">
                <a:solidFill>
                  <a:srgbClr val="FF0000"/>
                </a:solidFill>
              </a:rPr>
              <a:t>At a minimum, you MUST assign a Sponsor, System PM, CIO and a Business Owner</a:t>
            </a:r>
          </a:p>
        </p:txBody>
      </p:sp>
      <p:cxnSp>
        <p:nvCxnSpPr>
          <p:cNvPr id="17" name="Straight Arrow Connector 16"/>
          <p:cNvCxnSpPr/>
          <p:nvPr/>
        </p:nvCxnSpPr>
        <p:spPr bwMode="auto">
          <a:xfrm flipH="1">
            <a:off x="2438400" y="3050933"/>
            <a:ext cx="1562357" cy="639860"/>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14" name="TextBox 13"/>
          <p:cNvSpPr txBox="1"/>
          <p:nvPr/>
        </p:nvSpPr>
        <p:spPr>
          <a:xfrm>
            <a:off x="3831126" y="4992024"/>
            <a:ext cx="2620316" cy="191105"/>
          </a:xfrm>
          <a:prstGeom prst="rect">
            <a:avLst/>
          </a:prstGeom>
          <a:solidFill>
            <a:srgbClr val="CCFF33"/>
          </a:solidFill>
        </p:spPr>
        <p:txBody>
          <a:bodyPr wrap="square" rtlCol="0" anchor="ctr">
            <a:spAutoFit/>
          </a:bodyPr>
          <a:lstStyle/>
          <a:p>
            <a:pPr algn="l"/>
            <a:r>
              <a:rPr lang="en-US" sz="1400" dirty="0">
                <a:solidFill>
                  <a:schemeClr val="tx1"/>
                </a:solidFill>
              </a:rPr>
              <a:t>Select Assign Selected People</a:t>
            </a:r>
          </a:p>
        </p:txBody>
      </p:sp>
      <p:cxnSp>
        <p:nvCxnSpPr>
          <p:cNvPr id="21" name="Straight Arrow Connector 20"/>
          <p:cNvCxnSpPr>
            <a:stCxn id="14" idx="3"/>
          </p:cNvCxnSpPr>
          <p:nvPr/>
        </p:nvCxnSpPr>
        <p:spPr bwMode="auto">
          <a:xfrm>
            <a:off x="6451442" y="5087577"/>
            <a:ext cx="863758" cy="246423"/>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2" name="TextBox 1"/>
          <p:cNvSpPr txBox="1"/>
          <p:nvPr/>
        </p:nvSpPr>
        <p:spPr>
          <a:xfrm>
            <a:off x="4259281" y="3751571"/>
            <a:ext cx="1851153" cy="432414"/>
          </a:xfrm>
          <a:prstGeom prst="rect">
            <a:avLst/>
          </a:prstGeom>
          <a:solidFill>
            <a:schemeClr val="bg1"/>
          </a:solidFill>
        </p:spPr>
        <p:txBody>
          <a:bodyPr wrap="square" rtlCol="0" anchor="ctr">
            <a:spAutoFit/>
          </a:bodyPr>
          <a:lstStyle/>
          <a:p>
            <a:pPr algn="l"/>
            <a:r>
              <a:rPr lang="en-US" sz="1400" dirty="0">
                <a:solidFill>
                  <a:srgbClr val="FF0000"/>
                </a:solidFill>
              </a:rPr>
              <a:t>Note: List contains </a:t>
            </a:r>
            <a:r>
              <a:rPr lang="en-US" sz="1400" u="sng" dirty="0">
                <a:solidFill>
                  <a:srgbClr val="FF0000"/>
                </a:solidFill>
              </a:rPr>
              <a:t>all</a:t>
            </a:r>
            <a:r>
              <a:rPr lang="en-US" sz="1400" dirty="0">
                <a:solidFill>
                  <a:srgbClr val="FF0000"/>
                </a:solidFill>
              </a:rPr>
              <a:t> system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par>
                          <p:cTn id="11" fill="hold">
                            <p:stCondLst>
                              <p:cond delay="0"/>
                            </p:stCondLst>
                            <p:childTnLst>
                              <p:par>
                                <p:cTn id="12" presetID="42" presetClass="entr" presetSubtype="0" fill="hold" grpId="0" nodeType="after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4"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774" y="1918730"/>
            <a:ext cx="7876540" cy="354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2" name="Title 1"/>
          <p:cNvSpPr>
            <a:spLocks noGrp="1"/>
          </p:cNvSpPr>
          <p:nvPr>
            <p:ph type="title"/>
          </p:nvPr>
        </p:nvSpPr>
        <p:spPr>
          <a:xfrm>
            <a:off x="498511" y="572706"/>
            <a:ext cx="6629400" cy="630237"/>
          </a:xfrm>
        </p:spPr>
        <p:txBody>
          <a:bodyPr>
            <a:normAutofit/>
          </a:bodyPr>
          <a:lstStyle/>
          <a:p>
            <a:r>
              <a:rPr lang="en-US" sz="2800" dirty="0">
                <a:latin typeface="Georgia" panose="02040502050405020303" pitchFamily="18" charset="0"/>
                <a:cs typeface="Arial" pitchFamily="34" charset="0"/>
              </a:rPr>
              <a:t>Assign </a:t>
            </a:r>
            <a:r>
              <a:rPr lang="en-US" sz="2800" u="sng" dirty="0">
                <a:latin typeface="Georgia" panose="02040502050405020303" pitchFamily="18" charset="0"/>
                <a:cs typeface="Arial" pitchFamily="34" charset="0"/>
              </a:rPr>
              <a:t>All</a:t>
            </a:r>
            <a:r>
              <a:rPr lang="en-US" sz="2800" dirty="0">
                <a:latin typeface="Georgia" panose="02040502050405020303" pitchFamily="18" charset="0"/>
                <a:cs typeface="Arial" pitchFamily="34" charset="0"/>
              </a:rPr>
              <a:t> Roles and Save</a:t>
            </a:r>
          </a:p>
        </p:txBody>
      </p:sp>
      <p:sp>
        <p:nvSpPr>
          <p:cNvPr id="460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9A95A3A-5671-4920-868D-7BB10BD22450}" type="slidenum">
              <a:rPr lang="en-US" smtClean="0">
                <a:solidFill>
                  <a:schemeClr val="tx1"/>
                </a:solidFill>
                <a:latin typeface="+mj-lt"/>
              </a:rPr>
              <a:pPr eaLnBrk="1" hangingPunct="1"/>
              <a:t>31</a:t>
            </a:fld>
            <a:endParaRPr lang="en-US" dirty="0">
              <a:solidFill>
                <a:schemeClr val="tx1"/>
              </a:solidFill>
              <a:latin typeface="+mj-lt"/>
            </a:endParaRPr>
          </a:p>
        </p:txBody>
      </p:sp>
      <p:cxnSp>
        <p:nvCxnSpPr>
          <p:cNvPr id="3" name="Straight Arrow Connector 2"/>
          <p:cNvCxnSpPr/>
          <p:nvPr/>
        </p:nvCxnSpPr>
        <p:spPr bwMode="auto">
          <a:xfrm>
            <a:off x="4570413" y="3276599"/>
            <a:ext cx="2469658" cy="959560"/>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46086" name="TextBox 4"/>
          <p:cNvSpPr txBox="1">
            <a:spLocks noChangeArrowheads="1"/>
          </p:cNvSpPr>
          <p:nvPr/>
        </p:nvSpPr>
        <p:spPr bwMode="auto">
          <a:xfrm>
            <a:off x="3177207" y="2822319"/>
            <a:ext cx="2786253" cy="43241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All resources MUST be assigned a role in order to save.</a:t>
            </a:r>
          </a:p>
        </p:txBody>
      </p:sp>
      <p:cxnSp>
        <p:nvCxnSpPr>
          <p:cNvPr id="9" name="Straight Arrow Connector 8"/>
          <p:cNvCxnSpPr/>
          <p:nvPr/>
        </p:nvCxnSpPr>
        <p:spPr bwMode="auto">
          <a:xfrm flipH="1">
            <a:off x="2819401" y="3276600"/>
            <a:ext cx="1751012" cy="1781639"/>
          </a:xfrm>
          <a:prstGeom prst="straightConnector1">
            <a:avLst/>
          </a:prstGeom>
          <a:ln>
            <a:solidFill>
              <a:srgbClr val="FF0000"/>
            </a:solidFill>
            <a:headEnd type="none" w="med" len="med"/>
            <a:tailEnd type="arrow"/>
          </a:ln>
          <a:extLst/>
        </p:spPr>
        <p:style>
          <a:lnRef idx="2">
            <a:schemeClr val="accent2"/>
          </a:lnRef>
          <a:fillRef idx="0">
            <a:schemeClr val="accent2"/>
          </a:fillRef>
          <a:effectRef idx="1">
            <a:schemeClr val="accent2"/>
          </a:effectRef>
          <a:fontRef idx="minor">
            <a:schemeClr val="tx1"/>
          </a:fontRef>
        </p:style>
      </p:cxnSp>
      <p:sp>
        <p:nvSpPr>
          <p:cNvPr id="5" name="Rounded Rectangle 4"/>
          <p:cNvSpPr/>
          <p:nvPr/>
        </p:nvSpPr>
        <p:spPr>
          <a:xfrm>
            <a:off x="1513668" y="5068571"/>
            <a:ext cx="2133600" cy="123361"/>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2400831"/>
            <a:ext cx="7886700" cy="284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082" name="Title 1"/>
          <p:cNvSpPr>
            <a:spLocks noGrp="1"/>
          </p:cNvSpPr>
          <p:nvPr>
            <p:ph type="title"/>
          </p:nvPr>
        </p:nvSpPr>
        <p:spPr>
          <a:xfrm>
            <a:off x="498511" y="572706"/>
            <a:ext cx="6629400" cy="630237"/>
          </a:xfrm>
        </p:spPr>
        <p:txBody>
          <a:bodyPr>
            <a:normAutofit/>
          </a:bodyPr>
          <a:lstStyle/>
          <a:p>
            <a:r>
              <a:rPr lang="en-US" sz="2800" dirty="0">
                <a:latin typeface="Georgia" panose="02040502050405020303" pitchFamily="18" charset="0"/>
                <a:cs typeface="Arial" pitchFamily="34" charset="0"/>
              </a:rPr>
              <a:t>Validate Assignments</a:t>
            </a:r>
          </a:p>
        </p:txBody>
      </p:sp>
      <p:sp>
        <p:nvSpPr>
          <p:cNvPr id="4608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9A95A3A-5671-4920-868D-7BB10BD22450}" type="slidenum">
              <a:rPr lang="en-US" smtClean="0">
                <a:solidFill>
                  <a:schemeClr val="tx1"/>
                </a:solidFill>
                <a:latin typeface="+mj-lt"/>
              </a:rPr>
              <a:pPr eaLnBrk="1" hangingPunct="1"/>
              <a:t>32</a:t>
            </a:fld>
            <a:endParaRPr lang="en-US" dirty="0">
              <a:solidFill>
                <a:schemeClr val="tx1"/>
              </a:solidFill>
              <a:latin typeface="+mj-lt"/>
            </a:endParaRPr>
          </a:p>
        </p:txBody>
      </p:sp>
      <p:sp>
        <p:nvSpPr>
          <p:cNvPr id="2" name="TextBox 1"/>
          <p:cNvSpPr txBox="1"/>
          <p:nvPr/>
        </p:nvSpPr>
        <p:spPr>
          <a:xfrm>
            <a:off x="3552825" y="3288497"/>
            <a:ext cx="2009775" cy="231237"/>
          </a:xfrm>
          <a:prstGeom prst="rect">
            <a:avLst/>
          </a:prstGeom>
          <a:solidFill>
            <a:srgbClr val="CCFF33"/>
          </a:solidFill>
        </p:spPr>
        <p:txBody>
          <a:bodyPr wrap="square" rtlCol="0" anchor="ctr">
            <a:spAutoFit/>
          </a:bodyPr>
          <a:lstStyle/>
          <a:p>
            <a:pPr algn="l"/>
            <a:r>
              <a:rPr lang="en-US" sz="1400" dirty="0">
                <a:solidFill>
                  <a:schemeClr val="tx1"/>
                </a:solidFill>
              </a:rPr>
              <a:t>Verify People &amp; Roles</a:t>
            </a:r>
          </a:p>
        </p:txBody>
      </p:sp>
      <p:cxnSp>
        <p:nvCxnSpPr>
          <p:cNvPr id="4" name="Straight Arrow Connector 3"/>
          <p:cNvCxnSpPr>
            <a:stCxn id="2" idx="2"/>
          </p:cNvCxnSpPr>
          <p:nvPr/>
        </p:nvCxnSpPr>
        <p:spPr>
          <a:xfrm flipH="1">
            <a:off x="2209800" y="3519734"/>
            <a:ext cx="2347913" cy="756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72363" y="3519734"/>
            <a:ext cx="3352437" cy="756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508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93302" y="2813148"/>
            <a:ext cx="5754221" cy="3587652"/>
          </a:xfrm>
          <a:prstGeom prst="rect">
            <a:avLst/>
          </a:prstGeom>
        </p:spPr>
      </p:pic>
      <p:sp>
        <p:nvSpPr>
          <p:cNvPr id="2" name="Title 1"/>
          <p:cNvSpPr>
            <a:spLocks noGrp="1"/>
          </p:cNvSpPr>
          <p:nvPr>
            <p:ph type="title"/>
          </p:nvPr>
        </p:nvSpPr>
        <p:spPr/>
        <p:txBody>
          <a:bodyPr>
            <a:normAutofit/>
          </a:bodyPr>
          <a:lstStyle/>
          <a:p>
            <a:r>
              <a:rPr lang="en-US" sz="2800" dirty="0">
                <a:latin typeface="Georgia" panose="02040502050405020303" pitchFamily="18" charset="0"/>
              </a:rPr>
              <a:t>Adding a Critical Panel PM</a:t>
            </a:r>
          </a:p>
        </p:txBody>
      </p:sp>
      <p:sp>
        <p:nvSpPr>
          <p:cNvPr id="3" name="Content Placeholder 2"/>
          <p:cNvSpPr>
            <a:spLocks noGrp="1"/>
          </p:cNvSpPr>
          <p:nvPr>
            <p:ph idx="1"/>
          </p:nvPr>
        </p:nvSpPr>
        <p:spPr>
          <a:ln>
            <a:noFill/>
          </a:ln>
        </p:spPr>
        <p:txBody>
          <a:bodyPr/>
          <a:lstStyle/>
          <a:p>
            <a:pPr marL="0" indent="0">
              <a:spcBef>
                <a:spcPct val="0"/>
              </a:spcBef>
              <a:buNone/>
            </a:pPr>
            <a:r>
              <a:rPr lang="en-US" b="0" dirty="0">
                <a:solidFill>
                  <a:schemeClr val="tx1"/>
                </a:solidFill>
                <a:latin typeface="Georgia" panose="02040502050405020303" pitchFamily="18" charset="0"/>
                <a:ea typeface="+mj-ea"/>
                <a:cs typeface="+mj-cs"/>
              </a:rPr>
              <a:t>The System </a:t>
            </a:r>
            <a:r>
              <a:rPr lang="en-US" dirty="0">
                <a:latin typeface="Georgia" panose="02040502050405020303" pitchFamily="18" charset="0"/>
                <a:ea typeface="+mj-ea"/>
                <a:cs typeface="+mj-cs"/>
              </a:rPr>
              <a:t>Project Manager is the </a:t>
            </a:r>
            <a:r>
              <a:rPr lang="en-US" dirty="0">
                <a:latin typeface="Georgia" panose="02040502050405020303" pitchFamily="18" charset="0"/>
              </a:rPr>
              <a:t>Critical Panel PM. You can also assign a </a:t>
            </a:r>
            <a:r>
              <a:rPr lang="en-US" dirty="0">
                <a:latin typeface="Georgia" panose="02040502050405020303" pitchFamily="18" charset="0"/>
                <a:ea typeface="+mj-ea"/>
                <a:cs typeface="+mj-cs"/>
              </a:rPr>
              <a:t>PMO; however the PMO </a:t>
            </a:r>
            <a:r>
              <a:rPr lang="en-US" u="sng" dirty="0">
                <a:latin typeface="Georgia" panose="02040502050405020303" pitchFamily="18" charset="0"/>
                <a:ea typeface="+mj-ea"/>
                <a:cs typeface="+mj-cs"/>
              </a:rPr>
              <a:t>will not </a:t>
            </a:r>
            <a:r>
              <a:rPr lang="en-US" dirty="0">
                <a:latin typeface="Georgia" panose="02040502050405020303" pitchFamily="18" charset="0"/>
                <a:ea typeface="+mj-ea"/>
                <a:cs typeface="+mj-cs"/>
              </a:rPr>
              <a:t>receive the monthly PM status and comments questionnaires</a:t>
            </a:r>
            <a:r>
              <a:rPr lang="en-US" dirty="0">
                <a:latin typeface="+mj-lt"/>
                <a:ea typeface="+mj-ea"/>
                <a:cs typeface="+mj-cs"/>
              </a:rPr>
              <a:t>.</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33</a:t>
            </a:fld>
            <a:endParaRPr lang="en-US" dirty="0"/>
          </a:p>
        </p:txBody>
      </p:sp>
      <p:sp>
        <p:nvSpPr>
          <p:cNvPr id="5" name="TextBox 4"/>
          <p:cNvSpPr txBox="1"/>
          <p:nvPr/>
        </p:nvSpPr>
        <p:spPr>
          <a:xfrm>
            <a:off x="2882738" y="4777991"/>
            <a:ext cx="2178778" cy="210215"/>
          </a:xfrm>
          <a:prstGeom prst="rect">
            <a:avLst/>
          </a:prstGeom>
          <a:solidFill>
            <a:srgbClr val="CCFF33"/>
          </a:solidFill>
        </p:spPr>
        <p:txBody>
          <a:bodyPr wrap="square" rtlCol="0" anchor="ctr">
            <a:spAutoFit/>
          </a:bodyPr>
          <a:lstStyle/>
          <a:p>
            <a:pPr algn="l"/>
            <a:r>
              <a:rPr lang="en-US" sz="1400" dirty="0">
                <a:solidFill>
                  <a:schemeClr val="tx1"/>
                </a:solidFill>
              </a:rPr>
              <a:t>3 Separate “PM” Roles</a:t>
            </a:r>
          </a:p>
        </p:txBody>
      </p:sp>
      <p:cxnSp>
        <p:nvCxnSpPr>
          <p:cNvPr id="11" name="Straight Arrow Connector 10"/>
          <p:cNvCxnSpPr/>
          <p:nvPr/>
        </p:nvCxnSpPr>
        <p:spPr bwMode="auto">
          <a:xfrm>
            <a:off x="5061516" y="4883098"/>
            <a:ext cx="991189" cy="33156"/>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0" name="Straight Arrow Connector 9"/>
          <p:cNvCxnSpPr>
            <a:stCxn id="5" idx="3"/>
          </p:cNvCxnSpPr>
          <p:nvPr/>
        </p:nvCxnSpPr>
        <p:spPr bwMode="auto">
          <a:xfrm flipV="1">
            <a:off x="5061516" y="4655127"/>
            <a:ext cx="954321" cy="227972"/>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2" name="Straight Arrow Connector 11"/>
          <p:cNvCxnSpPr>
            <a:stCxn id="5" idx="3"/>
          </p:cNvCxnSpPr>
          <p:nvPr/>
        </p:nvCxnSpPr>
        <p:spPr bwMode="auto">
          <a:xfrm flipV="1">
            <a:off x="5061516" y="4824029"/>
            <a:ext cx="991189" cy="59070"/>
          </a:xfrm>
          <a:prstGeom prst="straightConnector1">
            <a:avLst/>
          </a:prstGeom>
          <a:ln w="1270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140117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normAutofit fontScale="90000"/>
          </a:bodyPr>
          <a:lstStyle/>
          <a:p>
            <a:pPr algn="ct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br>
              <a:rPr lang="en-US" sz="2800" dirty="0">
                <a:latin typeface="Georgia" panose="02040502050405020303" pitchFamily="18" charset="0"/>
              </a:rPr>
            </a:br>
            <a:r>
              <a:rPr lang="en-US" dirty="0">
                <a:latin typeface="Georgia" panose="02040502050405020303" pitchFamily="18" charset="0"/>
              </a:rPr>
              <a:t>Manually Scheduling an Assessment</a:t>
            </a:r>
          </a:p>
        </p:txBody>
      </p:sp>
      <p:sp>
        <p:nvSpPr>
          <p:cNvPr id="35844"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FE9C224B-7757-4227-B3E2-CB0C347B0DB8}" type="slidenum">
              <a:rPr lang="en-US" smtClean="0">
                <a:solidFill>
                  <a:schemeClr val="tx1"/>
                </a:solidFill>
                <a:latin typeface="+mj-lt"/>
              </a:rPr>
              <a:pPr eaLnBrk="1" hangingPunct="1"/>
              <a:t>34</a:t>
            </a:fld>
            <a:endParaRPr lang="en-US" dirty="0">
              <a:solidFill>
                <a:schemeClr val="tx1"/>
              </a:solidFill>
              <a:latin typeface="+mj-lt"/>
            </a:endParaRPr>
          </a:p>
        </p:txBody>
      </p:sp>
    </p:spTree>
    <p:extLst>
      <p:ext uri="{BB962C8B-B14F-4D97-AF65-F5344CB8AC3E}">
        <p14:creationId xmlns:p14="http://schemas.microsoft.com/office/powerpoint/2010/main" val="3328246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011" y="1912363"/>
            <a:ext cx="7874000" cy="3376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78" name="Title 1"/>
          <p:cNvSpPr>
            <a:spLocks noGrp="1"/>
          </p:cNvSpPr>
          <p:nvPr>
            <p:ph type="title"/>
          </p:nvPr>
        </p:nvSpPr>
        <p:spPr>
          <a:xfrm>
            <a:off x="465460" y="572706"/>
            <a:ext cx="6848475" cy="630237"/>
          </a:xfrm>
        </p:spPr>
        <p:txBody>
          <a:bodyPr>
            <a:normAutofit/>
          </a:bodyPr>
          <a:lstStyle/>
          <a:p>
            <a:r>
              <a:rPr lang="en-US" sz="2800" b="0" dirty="0">
                <a:solidFill>
                  <a:schemeClr val="tx1"/>
                </a:solidFill>
                <a:latin typeface="Georgia" panose="02040502050405020303" pitchFamily="18" charset="0"/>
                <a:cs typeface="Arial" pitchFamily="34" charset="0"/>
              </a:rPr>
              <a:t>Select Your Project</a:t>
            </a:r>
          </a:p>
        </p:txBody>
      </p:sp>
      <p:sp>
        <p:nvSpPr>
          <p:cNvPr id="5017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85B9EC4-945E-4E8E-8911-E65EFB2E8312}" type="slidenum">
              <a:rPr lang="en-US" smtClean="0">
                <a:solidFill>
                  <a:schemeClr val="tx1"/>
                </a:solidFill>
                <a:latin typeface="+mj-lt"/>
              </a:rPr>
              <a:pPr eaLnBrk="1" hangingPunct="1"/>
              <a:t>35</a:t>
            </a:fld>
            <a:endParaRPr lang="en-US" dirty="0">
              <a:solidFill>
                <a:schemeClr val="tx1"/>
              </a:solidFill>
              <a:latin typeface="+mj-lt"/>
            </a:endParaRPr>
          </a:p>
        </p:txBody>
      </p:sp>
      <p:sp>
        <p:nvSpPr>
          <p:cNvPr id="5" name="TextBox 4"/>
          <p:cNvSpPr txBox="1">
            <a:spLocks noChangeArrowheads="1"/>
          </p:cNvSpPr>
          <p:nvPr/>
        </p:nvSpPr>
        <p:spPr bwMode="auto">
          <a:xfrm>
            <a:off x="2958131" y="2950895"/>
            <a:ext cx="2370225"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2. Enter your search criteria</a:t>
            </a:r>
          </a:p>
        </p:txBody>
      </p:sp>
      <p:cxnSp>
        <p:nvCxnSpPr>
          <p:cNvPr id="7" name="Straight Arrow Connector 6"/>
          <p:cNvCxnSpPr>
            <a:stCxn id="5" idx="1"/>
          </p:cNvCxnSpPr>
          <p:nvPr/>
        </p:nvCxnSpPr>
        <p:spPr bwMode="auto">
          <a:xfrm flipH="1" flipV="1">
            <a:off x="2438400" y="2937087"/>
            <a:ext cx="519731" cy="10936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0" name="Straight Arrow Connector 9"/>
          <p:cNvCxnSpPr/>
          <p:nvPr/>
        </p:nvCxnSpPr>
        <p:spPr bwMode="auto">
          <a:xfrm flipH="1">
            <a:off x="1801591" y="4888973"/>
            <a:ext cx="1533482" cy="26942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5" name="TextBox 14"/>
          <p:cNvSpPr txBox="1">
            <a:spLocks noChangeArrowheads="1"/>
          </p:cNvSpPr>
          <p:nvPr/>
        </p:nvSpPr>
        <p:spPr bwMode="auto">
          <a:xfrm>
            <a:off x="3335073" y="4776485"/>
            <a:ext cx="2665413" cy="19110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4. Double click on your project</a:t>
            </a:r>
          </a:p>
        </p:txBody>
      </p:sp>
      <p:sp>
        <p:nvSpPr>
          <p:cNvPr id="2" name="TextBox 1"/>
          <p:cNvSpPr txBox="1">
            <a:spLocks noChangeArrowheads="1"/>
          </p:cNvSpPr>
          <p:nvPr/>
        </p:nvSpPr>
        <p:spPr bwMode="auto">
          <a:xfrm>
            <a:off x="2644228" y="2187233"/>
            <a:ext cx="3386548"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1. Select Projects, Find/Create Projects</a:t>
            </a:r>
          </a:p>
        </p:txBody>
      </p:sp>
      <p:cxnSp>
        <p:nvCxnSpPr>
          <p:cNvPr id="4" name="Straight Arrow Connector 3"/>
          <p:cNvCxnSpPr>
            <a:stCxn id="2" idx="1"/>
          </p:cNvCxnSpPr>
          <p:nvPr/>
        </p:nvCxnSpPr>
        <p:spPr bwMode="auto">
          <a:xfrm flipH="1" flipV="1">
            <a:off x="1769807" y="2089841"/>
            <a:ext cx="874421" cy="202500"/>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5456138" y="3523081"/>
            <a:ext cx="1655805" cy="191105"/>
          </a:xfrm>
          <a:prstGeom prst="rect">
            <a:avLst/>
          </a:prstGeom>
          <a:solidFill>
            <a:srgbClr val="CCFF33"/>
          </a:solidFill>
        </p:spPr>
        <p:txBody>
          <a:bodyPr wrap="square" rtlCol="0" anchor="ctr">
            <a:spAutoFit/>
          </a:bodyPr>
          <a:lstStyle/>
          <a:p>
            <a:pPr algn="l"/>
            <a:r>
              <a:rPr lang="en-US" sz="1400" dirty="0">
                <a:solidFill>
                  <a:schemeClr val="tx1"/>
                </a:solidFill>
              </a:rPr>
              <a:t>3.  Select Search</a:t>
            </a:r>
          </a:p>
        </p:txBody>
      </p:sp>
      <p:cxnSp>
        <p:nvCxnSpPr>
          <p:cNvPr id="21" name="Straight Arrow Connector 20"/>
          <p:cNvCxnSpPr/>
          <p:nvPr/>
        </p:nvCxnSpPr>
        <p:spPr bwMode="auto">
          <a:xfrm flipV="1">
            <a:off x="7111943" y="3600684"/>
            <a:ext cx="431857" cy="17949"/>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28" name="Straight Arrow Connector 27"/>
          <p:cNvCxnSpPr/>
          <p:nvPr/>
        </p:nvCxnSpPr>
        <p:spPr bwMode="auto">
          <a:xfrm flipH="1" flipV="1">
            <a:off x="1143001" y="2937087"/>
            <a:ext cx="1815130" cy="109361"/>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ounded Rectangle 2"/>
          <p:cNvSpPr/>
          <p:nvPr/>
        </p:nvSpPr>
        <p:spPr>
          <a:xfrm>
            <a:off x="990600" y="5088288"/>
            <a:ext cx="810991" cy="149765"/>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5" grpId="0" animBg="1"/>
      <p:bldP spid="2" grpId="0" animBg="1"/>
      <p:bldP spid="16" grpId="0"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29" y="1599759"/>
            <a:ext cx="7879390" cy="434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02"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Schedule an Assessment*</a:t>
            </a:r>
          </a:p>
        </p:txBody>
      </p:sp>
      <p:sp>
        <p:nvSpPr>
          <p:cNvPr id="5120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693D3EA-DDC1-4EB1-BFF1-5F1BA3E03B95}" type="slidenum">
              <a:rPr lang="en-US" smtClean="0">
                <a:solidFill>
                  <a:schemeClr val="tx1"/>
                </a:solidFill>
                <a:latin typeface="+mj-lt"/>
              </a:rPr>
              <a:pPr eaLnBrk="1" hangingPunct="1"/>
              <a:t>36</a:t>
            </a:fld>
            <a:endParaRPr lang="en-US" dirty="0">
              <a:solidFill>
                <a:schemeClr val="tx1"/>
              </a:solidFill>
              <a:latin typeface="+mj-lt"/>
            </a:endParaRPr>
          </a:p>
        </p:txBody>
      </p:sp>
      <p:cxnSp>
        <p:nvCxnSpPr>
          <p:cNvPr id="5" name="Straight Arrow Connector 4"/>
          <p:cNvCxnSpPr/>
          <p:nvPr/>
        </p:nvCxnSpPr>
        <p:spPr bwMode="auto">
          <a:xfrm flipH="1" flipV="1">
            <a:off x="1447800" y="3130380"/>
            <a:ext cx="1910698" cy="883968"/>
          </a:xfrm>
          <a:prstGeom prst="straightConnector1">
            <a:avLst/>
          </a:prstGeom>
          <a:ln>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1207" name="TextBox 5"/>
          <p:cNvSpPr txBox="1">
            <a:spLocks noChangeArrowheads="1"/>
          </p:cNvSpPr>
          <p:nvPr/>
        </p:nvSpPr>
        <p:spPr bwMode="auto">
          <a:xfrm>
            <a:off x="3358497" y="3883908"/>
            <a:ext cx="2508903" cy="30777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Click on the Assignments Tab</a:t>
            </a:r>
          </a:p>
        </p:txBody>
      </p:sp>
      <p:sp>
        <p:nvSpPr>
          <p:cNvPr id="3" name="Rectangle 2"/>
          <p:cNvSpPr/>
          <p:nvPr/>
        </p:nvSpPr>
        <p:spPr>
          <a:xfrm>
            <a:off x="650383" y="3043448"/>
            <a:ext cx="742581" cy="1738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326936" y="4953000"/>
            <a:ext cx="4495800" cy="584775"/>
          </a:xfrm>
          <a:prstGeom prst="rect">
            <a:avLst/>
          </a:prstGeom>
          <a:solidFill>
            <a:schemeClr val="bg1"/>
          </a:solidFill>
          <a:ln>
            <a:solidFill>
              <a:srgbClr val="FF0000"/>
            </a:solidFill>
          </a:ln>
        </p:spPr>
        <p:txBody>
          <a:bodyPr wrap="square" rtlCol="0">
            <a:spAutoFit/>
          </a:bodyPr>
          <a:lstStyle/>
          <a:p>
            <a:pPr algn="l"/>
            <a:r>
              <a:rPr lang="en-US" sz="1600" i="1" dirty="0">
                <a:solidFill>
                  <a:srgbClr val="FF0000"/>
                </a:solidFill>
              </a:rPr>
              <a:t>* Note: In GEMS the terms Questionnaire and Assessment are both used interchangeably.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78244"/>
            <a:ext cx="7894145" cy="330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2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Schedule Questionnaire</a:t>
            </a:r>
          </a:p>
        </p:txBody>
      </p:sp>
      <p:sp>
        <p:nvSpPr>
          <p:cNvPr id="5222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4BFF5C9-81F2-4672-91E2-5EF8633F4E85}" type="slidenum">
              <a:rPr lang="en-US" smtClean="0">
                <a:solidFill>
                  <a:schemeClr val="tx1"/>
                </a:solidFill>
                <a:latin typeface="+mj-lt"/>
              </a:rPr>
              <a:pPr eaLnBrk="1" hangingPunct="1"/>
              <a:t>37</a:t>
            </a:fld>
            <a:endParaRPr lang="en-US" dirty="0">
              <a:solidFill>
                <a:schemeClr val="tx1"/>
              </a:solidFill>
              <a:latin typeface="+mj-lt"/>
            </a:endParaRPr>
          </a:p>
        </p:txBody>
      </p:sp>
      <p:cxnSp>
        <p:nvCxnSpPr>
          <p:cNvPr id="3" name="Straight Arrow Connector 2"/>
          <p:cNvCxnSpPr/>
          <p:nvPr/>
        </p:nvCxnSpPr>
        <p:spPr bwMode="auto">
          <a:xfrm flipH="1">
            <a:off x="2209800" y="3297407"/>
            <a:ext cx="2367556" cy="1050658"/>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2230" name="TextBox 4"/>
          <p:cNvSpPr txBox="1">
            <a:spLocks noChangeArrowheads="1"/>
          </p:cNvSpPr>
          <p:nvPr/>
        </p:nvSpPr>
        <p:spPr bwMode="auto">
          <a:xfrm>
            <a:off x="3252559" y="3016338"/>
            <a:ext cx="2649595" cy="254361"/>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Click on Name of the Recipient</a:t>
            </a:r>
          </a:p>
        </p:txBody>
      </p:sp>
      <p:sp>
        <p:nvSpPr>
          <p:cNvPr id="2" name="TextBox 1"/>
          <p:cNvSpPr txBox="1"/>
          <p:nvPr/>
        </p:nvSpPr>
        <p:spPr>
          <a:xfrm>
            <a:off x="1447800" y="5613281"/>
            <a:ext cx="6248400" cy="646331"/>
          </a:xfrm>
          <a:prstGeom prst="rect">
            <a:avLst/>
          </a:prstGeom>
          <a:solidFill>
            <a:schemeClr val="bg1"/>
          </a:solidFill>
          <a:ln>
            <a:solidFill>
              <a:srgbClr val="FF3300"/>
            </a:solidFill>
          </a:ln>
        </p:spPr>
        <p:txBody>
          <a:bodyPr wrap="square" rtlCol="0" anchor="ctr">
            <a:spAutoFit/>
          </a:bodyPr>
          <a:lstStyle/>
          <a:p>
            <a:pPr algn="l"/>
            <a:r>
              <a:rPr lang="en-US" sz="1200" i="1" dirty="0">
                <a:solidFill>
                  <a:srgbClr val="FF0000"/>
                </a:solidFill>
              </a:rPr>
              <a:t>NOTE: You </a:t>
            </a:r>
            <a:r>
              <a:rPr lang="en-US" sz="1200" i="1" u="sng" dirty="0">
                <a:solidFill>
                  <a:srgbClr val="FF0000"/>
                </a:solidFill>
              </a:rPr>
              <a:t>can</a:t>
            </a:r>
            <a:r>
              <a:rPr lang="en-US" sz="1200" i="1" dirty="0">
                <a:solidFill>
                  <a:srgbClr val="FF0000"/>
                </a:solidFill>
              </a:rPr>
              <a:t> select multiple people  as long as they are all getting the same type of questionnaire.   Agencies can only schedule questionnaires manually.  Event-triggered questionnaires (CPR) will be managed by GTA</a:t>
            </a:r>
          </a:p>
        </p:txBody>
      </p:sp>
      <p:sp>
        <p:nvSpPr>
          <p:cNvPr id="5" name="Rectangle 4"/>
          <p:cNvSpPr/>
          <p:nvPr/>
        </p:nvSpPr>
        <p:spPr>
          <a:xfrm>
            <a:off x="1504914" y="4291482"/>
            <a:ext cx="573325" cy="180304"/>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3505200" y="4953000"/>
            <a:ext cx="2573050" cy="523220"/>
          </a:xfrm>
          <a:prstGeom prst="rect">
            <a:avLst/>
          </a:prstGeom>
          <a:solidFill>
            <a:srgbClr val="CCFF33"/>
          </a:solidFill>
        </p:spPr>
        <p:txBody>
          <a:bodyPr wrap="square" rtlCol="0">
            <a:spAutoFit/>
          </a:bodyPr>
          <a:lstStyle/>
          <a:p>
            <a:pPr algn="l"/>
            <a:r>
              <a:rPr lang="en-US" sz="1400" dirty="0">
                <a:solidFill>
                  <a:schemeClr val="tx1"/>
                </a:solidFill>
              </a:rPr>
              <a:t>Select “Send a questionnaire to” from the drop down</a:t>
            </a:r>
          </a:p>
        </p:txBody>
      </p:sp>
      <p:cxnSp>
        <p:nvCxnSpPr>
          <p:cNvPr id="10" name="Straight Arrow Connector 9"/>
          <p:cNvCxnSpPr/>
          <p:nvPr/>
        </p:nvCxnSpPr>
        <p:spPr>
          <a:xfrm flipH="1" flipV="1">
            <a:off x="2362200" y="4953000"/>
            <a:ext cx="1143000" cy="26161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5" y="1677637"/>
            <a:ext cx="7899400" cy="4120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3250"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Questionnaire Screen</a:t>
            </a:r>
          </a:p>
        </p:txBody>
      </p:sp>
      <p:sp>
        <p:nvSpPr>
          <p:cNvPr id="5325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78C482E-1BD8-4871-88C5-1318785D0AE5}" type="slidenum">
              <a:rPr lang="en-US" smtClean="0">
                <a:solidFill>
                  <a:schemeClr val="tx1"/>
                </a:solidFill>
                <a:latin typeface="+mn-lt"/>
              </a:rPr>
              <a:pPr eaLnBrk="1" hangingPunct="1"/>
              <a:t>38</a:t>
            </a:fld>
            <a:endParaRPr lang="en-US" dirty="0">
              <a:solidFill>
                <a:schemeClr val="tx1"/>
              </a:solidFill>
              <a:latin typeface="+mn-lt"/>
            </a:endParaRPr>
          </a:p>
        </p:txBody>
      </p:sp>
      <p:sp>
        <p:nvSpPr>
          <p:cNvPr id="2" name="TextBox 1"/>
          <p:cNvSpPr txBox="1">
            <a:spLocks noChangeArrowheads="1"/>
          </p:cNvSpPr>
          <p:nvPr/>
        </p:nvSpPr>
        <p:spPr bwMode="auto">
          <a:xfrm>
            <a:off x="4437120" y="2163357"/>
            <a:ext cx="3106680" cy="646331"/>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Select Knowledge Cartridge:</a:t>
            </a:r>
          </a:p>
          <a:p>
            <a:pPr algn="l" eaLnBrk="1" hangingPunct="1"/>
            <a:r>
              <a:rPr lang="en-US" sz="1200" dirty="0">
                <a:solidFill>
                  <a:schemeClr val="tx1"/>
                </a:solidFill>
              </a:rPr>
              <a:t>APO = Standard drop-down questionnaires</a:t>
            </a:r>
          </a:p>
          <a:p>
            <a:pPr algn="l" eaLnBrk="1" hangingPunct="1"/>
            <a:r>
              <a:rPr lang="en-US" sz="1200" dirty="0">
                <a:solidFill>
                  <a:schemeClr val="tx1"/>
                </a:solidFill>
              </a:rPr>
              <a:t>ITG =  Entity (free form) questionnaires</a:t>
            </a:r>
          </a:p>
        </p:txBody>
      </p:sp>
      <p:sp>
        <p:nvSpPr>
          <p:cNvPr id="3" name="TextBox 2"/>
          <p:cNvSpPr txBox="1">
            <a:spLocks noChangeArrowheads="1"/>
          </p:cNvSpPr>
          <p:nvPr/>
        </p:nvSpPr>
        <p:spPr bwMode="auto">
          <a:xfrm>
            <a:off x="3267494" y="3067456"/>
            <a:ext cx="1914106" cy="156359"/>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Select Standard or Entity</a:t>
            </a:r>
          </a:p>
        </p:txBody>
      </p:sp>
      <p:sp>
        <p:nvSpPr>
          <p:cNvPr id="4" name="TextBox 3"/>
          <p:cNvSpPr txBox="1">
            <a:spLocks noChangeArrowheads="1"/>
          </p:cNvSpPr>
          <p:nvPr/>
        </p:nvSpPr>
        <p:spPr bwMode="auto">
          <a:xfrm>
            <a:off x="3633355" y="3371964"/>
            <a:ext cx="2933596" cy="1719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Select Questionnaire from drop-down </a:t>
            </a:r>
          </a:p>
        </p:txBody>
      </p:sp>
      <p:sp>
        <p:nvSpPr>
          <p:cNvPr id="5" name="TextBox 4"/>
          <p:cNvSpPr txBox="1">
            <a:spLocks noChangeArrowheads="1"/>
          </p:cNvSpPr>
          <p:nvPr/>
        </p:nvSpPr>
        <p:spPr bwMode="auto">
          <a:xfrm>
            <a:off x="1023011" y="4236983"/>
            <a:ext cx="1358363" cy="1719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Insert start date</a:t>
            </a:r>
          </a:p>
        </p:txBody>
      </p:sp>
      <p:sp>
        <p:nvSpPr>
          <p:cNvPr id="8" name="TextBox 7"/>
          <p:cNvSpPr txBox="1">
            <a:spLocks noChangeArrowheads="1"/>
          </p:cNvSpPr>
          <p:nvPr/>
        </p:nvSpPr>
        <p:spPr bwMode="auto">
          <a:xfrm>
            <a:off x="6091605" y="5431617"/>
            <a:ext cx="1136650" cy="1891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Select Next</a:t>
            </a:r>
          </a:p>
        </p:txBody>
      </p:sp>
      <p:sp>
        <p:nvSpPr>
          <p:cNvPr id="9" name="TextBox 8"/>
          <p:cNvSpPr txBox="1">
            <a:spLocks noChangeArrowheads="1"/>
          </p:cNvSpPr>
          <p:nvPr/>
        </p:nvSpPr>
        <p:spPr bwMode="auto">
          <a:xfrm>
            <a:off x="3097090" y="5564142"/>
            <a:ext cx="2627312" cy="1015663"/>
          </a:xfrm>
          <a:prstGeom prst="rect">
            <a:avLst/>
          </a:prstGeom>
          <a:solidFill>
            <a:schemeClr val="bg1"/>
          </a:solidFill>
          <a:ln>
            <a:solidFill>
              <a:srgbClr val="FF3300"/>
            </a:solidFill>
          </a:ln>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i="1" dirty="0">
                <a:solidFill>
                  <a:srgbClr val="FF0000"/>
                </a:solidFill>
              </a:rPr>
              <a:t>NOTE:  The system will default to having the questionnaires pre-populated with answers from earlier iterations.  If you do not want this option, remove the checkmark.</a:t>
            </a:r>
          </a:p>
        </p:txBody>
      </p:sp>
      <p:sp>
        <p:nvSpPr>
          <p:cNvPr id="7" name="TextBox 6"/>
          <p:cNvSpPr txBox="1">
            <a:spLocks noChangeArrowheads="1"/>
          </p:cNvSpPr>
          <p:nvPr/>
        </p:nvSpPr>
        <p:spPr bwMode="auto">
          <a:xfrm>
            <a:off x="931146" y="4916672"/>
            <a:ext cx="3170099" cy="17199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Enter the reason for Questionnaire, Optional</a:t>
            </a:r>
          </a:p>
        </p:txBody>
      </p:sp>
      <p:sp>
        <p:nvSpPr>
          <p:cNvPr id="15" name="TextBox 14"/>
          <p:cNvSpPr txBox="1">
            <a:spLocks noChangeArrowheads="1"/>
          </p:cNvSpPr>
          <p:nvPr/>
        </p:nvSpPr>
        <p:spPr bwMode="auto">
          <a:xfrm>
            <a:off x="5506927" y="4309299"/>
            <a:ext cx="817673" cy="156359"/>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200" dirty="0">
                <a:solidFill>
                  <a:schemeClr val="tx1"/>
                </a:solidFill>
              </a:rPr>
              <a:t>Enter “1”</a:t>
            </a:r>
          </a:p>
        </p:txBody>
      </p:sp>
      <p:sp>
        <p:nvSpPr>
          <p:cNvPr id="12" name="TextBox 11"/>
          <p:cNvSpPr txBox="1"/>
          <p:nvPr/>
        </p:nvSpPr>
        <p:spPr>
          <a:xfrm>
            <a:off x="4377649" y="4049984"/>
            <a:ext cx="2619103" cy="171995"/>
          </a:xfrm>
          <a:prstGeom prst="rect">
            <a:avLst/>
          </a:prstGeom>
          <a:solidFill>
            <a:srgbClr val="CCFF33"/>
          </a:solidFill>
        </p:spPr>
        <p:txBody>
          <a:bodyPr wrap="square" rtlCol="0" anchor="ctr">
            <a:spAutoFit/>
          </a:bodyPr>
          <a:lstStyle/>
          <a:p>
            <a:r>
              <a:rPr lang="en-US" sz="1200" dirty="0">
                <a:solidFill>
                  <a:schemeClr val="tx1"/>
                </a:solidFill>
              </a:rPr>
              <a:t>Enter the number of days to expire</a:t>
            </a:r>
          </a:p>
        </p:txBody>
      </p:sp>
      <p:cxnSp>
        <p:nvCxnSpPr>
          <p:cNvPr id="14" name="Straight Arrow Connector 13"/>
          <p:cNvCxnSpPr/>
          <p:nvPr/>
        </p:nvCxnSpPr>
        <p:spPr>
          <a:xfrm flipH="1" flipV="1">
            <a:off x="2362200" y="3657600"/>
            <a:ext cx="1786813" cy="19065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95879" y="3798065"/>
            <a:ext cx="2133601" cy="156359"/>
          </a:xfrm>
          <a:prstGeom prst="rect">
            <a:avLst/>
          </a:prstGeom>
          <a:solidFill>
            <a:srgbClr val="CCFF66"/>
          </a:solidFill>
        </p:spPr>
        <p:txBody>
          <a:bodyPr wrap="square" rtlCol="0" anchor="ctr">
            <a:spAutoFit/>
          </a:bodyPr>
          <a:lstStyle/>
          <a:p>
            <a:r>
              <a:rPr lang="en-US" sz="1200" dirty="0">
                <a:solidFill>
                  <a:schemeClr val="tx1"/>
                </a:solidFill>
              </a:rPr>
              <a:t>Select Project Questionnaire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7" grpId="0" animBg="1"/>
      <p:bldP spid="15" grpId="0" animBg="1"/>
      <p:bldP spid="12"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774" y="2496223"/>
            <a:ext cx="7929907" cy="283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5298"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Validation</a:t>
            </a:r>
          </a:p>
        </p:txBody>
      </p:sp>
      <p:sp>
        <p:nvSpPr>
          <p:cNvPr id="5529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7CD84C23-6FC6-4F61-81B8-2A1DCAE9C17B}" type="slidenum">
              <a:rPr lang="en-US" smtClean="0">
                <a:solidFill>
                  <a:schemeClr val="tx1"/>
                </a:solidFill>
                <a:latin typeface="+mn-lt"/>
              </a:rPr>
              <a:pPr eaLnBrk="1" hangingPunct="1"/>
              <a:t>39</a:t>
            </a:fld>
            <a:endParaRPr lang="en-US" dirty="0">
              <a:solidFill>
                <a:schemeClr val="tx1"/>
              </a:solidFill>
              <a:latin typeface="+mn-lt"/>
            </a:endParaRPr>
          </a:p>
        </p:txBody>
      </p:sp>
      <p:cxnSp>
        <p:nvCxnSpPr>
          <p:cNvPr id="4" name="Straight Arrow Connector 3"/>
          <p:cNvCxnSpPr/>
          <p:nvPr/>
        </p:nvCxnSpPr>
        <p:spPr bwMode="auto">
          <a:xfrm flipH="1">
            <a:off x="2376047" y="3396666"/>
            <a:ext cx="2485320" cy="999338"/>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4861367" y="3291559"/>
            <a:ext cx="3292033"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Verify the questionnaire was scheduled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Initial Login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4</a:t>
            </a:fld>
            <a:endParaRPr lang="en-US" dirty="0">
              <a:solidFill>
                <a:schemeClr val="tx1"/>
              </a:solidFill>
              <a:latin typeface="+mj-lt"/>
            </a:endParaRPr>
          </a:p>
        </p:txBody>
      </p:sp>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277076"/>
            <a:ext cx="7899400" cy="5195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822356" y="3828997"/>
            <a:ext cx="3505200" cy="307777"/>
          </a:xfrm>
          <a:prstGeom prst="rect">
            <a:avLst/>
          </a:prstGeom>
          <a:solidFill>
            <a:srgbClr val="DCF01C"/>
          </a:solidFill>
        </p:spPr>
        <p:txBody>
          <a:bodyPr wrap="square" rtlCol="0">
            <a:spAutoFit/>
          </a:bodyPr>
          <a:lstStyle/>
          <a:p>
            <a:r>
              <a:rPr lang="en-US" sz="1400" dirty="0">
                <a:solidFill>
                  <a:schemeClr val="tx1"/>
                </a:solidFill>
              </a:rPr>
              <a:t>Enter your email and assigned password</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13" y="1752601"/>
            <a:ext cx="7883200" cy="382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734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email</a:t>
            </a:r>
          </a:p>
        </p:txBody>
      </p:sp>
      <p:sp>
        <p:nvSpPr>
          <p:cNvPr id="5734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6A77AA7-7589-4907-A864-CC1DECD23E0D}" type="slidenum">
              <a:rPr lang="en-US" smtClean="0">
                <a:solidFill>
                  <a:schemeClr val="tx1"/>
                </a:solidFill>
                <a:latin typeface="+mj-lt"/>
              </a:rPr>
              <a:pPr eaLnBrk="1" hangingPunct="1"/>
              <a:t>40</a:t>
            </a:fld>
            <a:endParaRPr lang="en-US" dirty="0">
              <a:solidFill>
                <a:schemeClr val="tx1"/>
              </a:solidFill>
              <a:latin typeface="+mj-lt"/>
            </a:endParaRPr>
          </a:p>
        </p:txBody>
      </p:sp>
      <p:sp>
        <p:nvSpPr>
          <p:cNvPr id="12" name="TextBox 11"/>
          <p:cNvSpPr txBox="1">
            <a:spLocks noChangeArrowheads="1"/>
          </p:cNvSpPr>
          <p:nvPr/>
        </p:nvSpPr>
        <p:spPr bwMode="auto">
          <a:xfrm>
            <a:off x="5919843" y="5143852"/>
            <a:ext cx="1679575"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5. Click on this link</a:t>
            </a:r>
          </a:p>
        </p:txBody>
      </p:sp>
      <p:sp>
        <p:nvSpPr>
          <p:cNvPr id="7" name="TextBox 6"/>
          <p:cNvSpPr txBox="1"/>
          <p:nvPr/>
        </p:nvSpPr>
        <p:spPr>
          <a:xfrm>
            <a:off x="928293" y="1759351"/>
            <a:ext cx="1981937" cy="210784"/>
          </a:xfrm>
          <a:prstGeom prst="rect">
            <a:avLst/>
          </a:prstGeom>
          <a:solidFill>
            <a:srgbClr val="FFFF00">
              <a:alpha val="40000"/>
            </a:srgbClr>
          </a:solidFill>
          <a:ln>
            <a:solidFill>
              <a:schemeClr val="tx1"/>
            </a:solidFill>
            <a:prstDash val="sysDot"/>
          </a:ln>
        </p:spPr>
        <p:txBody>
          <a:bodyPr wrap="square" rtlCol="0">
            <a:spAutoFit/>
          </a:bodyPr>
          <a:lstStyle/>
          <a:p>
            <a:endParaRPr lang="en-US" dirty="0"/>
          </a:p>
        </p:txBody>
      </p:sp>
      <p:cxnSp>
        <p:nvCxnSpPr>
          <p:cNvPr id="11" name="Straight Arrow Connector 10"/>
          <p:cNvCxnSpPr/>
          <p:nvPr/>
        </p:nvCxnSpPr>
        <p:spPr bwMode="auto">
          <a:xfrm flipH="1" flipV="1">
            <a:off x="2910230" y="1970135"/>
            <a:ext cx="350355" cy="148249"/>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a:spLocks noChangeArrowheads="1"/>
          </p:cNvSpPr>
          <p:nvPr/>
        </p:nvSpPr>
        <p:spPr bwMode="auto">
          <a:xfrm>
            <a:off x="3294726" y="1984949"/>
            <a:ext cx="4782474" cy="30777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The recipient will receive an automated email from GEMS</a:t>
            </a:r>
          </a:p>
        </p:txBody>
      </p:sp>
      <p:sp>
        <p:nvSpPr>
          <p:cNvPr id="3" name="TextBox 2"/>
          <p:cNvSpPr txBox="1">
            <a:spLocks noChangeArrowheads="1"/>
          </p:cNvSpPr>
          <p:nvPr/>
        </p:nvSpPr>
        <p:spPr bwMode="auto">
          <a:xfrm>
            <a:off x="5039168" y="2714228"/>
            <a:ext cx="1298897"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Verify Project</a:t>
            </a:r>
          </a:p>
        </p:txBody>
      </p:sp>
      <p:sp>
        <p:nvSpPr>
          <p:cNvPr id="4" name="TextBox 3"/>
          <p:cNvSpPr txBox="1">
            <a:spLocks noChangeArrowheads="1"/>
          </p:cNvSpPr>
          <p:nvPr/>
        </p:nvSpPr>
        <p:spPr bwMode="auto">
          <a:xfrm>
            <a:off x="5037252" y="3364956"/>
            <a:ext cx="1742713" cy="210215"/>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Verify questionnaire</a:t>
            </a:r>
          </a:p>
        </p:txBody>
      </p:sp>
      <p:cxnSp>
        <p:nvCxnSpPr>
          <p:cNvPr id="6" name="Straight Arrow Connector 5"/>
          <p:cNvCxnSpPr>
            <a:stCxn id="3" idx="1"/>
          </p:cNvCxnSpPr>
          <p:nvPr/>
        </p:nvCxnSpPr>
        <p:spPr bwMode="auto">
          <a:xfrm flipH="1">
            <a:off x="4267200" y="2819336"/>
            <a:ext cx="771968" cy="304864"/>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8" name="Straight Arrow Connector 7"/>
          <p:cNvCxnSpPr/>
          <p:nvPr/>
        </p:nvCxnSpPr>
        <p:spPr bwMode="auto">
          <a:xfrm flipH="1">
            <a:off x="4523343" y="3470064"/>
            <a:ext cx="499279" cy="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cxnSp>
        <p:nvCxnSpPr>
          <p:cNvPr id="14" name="Straight Arrow Connector 13"/>
          <p:cNvCxnSpPr>
            <a:stCxn id="12" idx="1"/>
          </p:cNvCxnSpPr>
          <p:nvPr/>
        </p:nvCxnSpPr>
        <p:spPr bwMode="auto">
          <a:xfrm flipH="1" flipV="1">
            <a:off x="4419600" y="4648200"/>
            <a:ext cx="1500243" cy="60076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5" name="TextBox 14"/>
          <p:cNvSpPr txBox="1"/>
          <p:nvPr/>
        </p:nvSpPr>
        <p:spPr>
          <a:xfrm>
            <a:off x="2991666" y="4165821"/>
            <a:ext cx="1584285" cy="191105"/>
          </a:xfrm>
          <a:prstGeom prst="rect">
            <a:avLst/>
          </a:prstGeom>
          <a:solidFill>
            <a:srgbClr val="CCFF33"/>
          </a:solidFill>
        </p:spPr>
        <p:txBody>
          <a:bodyPr wrap="square" rtlCol="0" anchor="ctr">
            <a:spAutoFit/>
          </a:bodyPr>
          <a:lstStyle/>
          <a:p>
            <a:r>
              <a:rPr lang="en-US" sz="1400" dirty="0">
                <a:solidFill>
                  <a:schemeClr val="tx1"/>
                </a:solidFill>
              </a:rPr>
              <a:t>Verify Expiration</a:t>
            </a:r>
          </a:p>
        </p:txBody>
      </p:sp>
      <p:cxnSp>
        <p:nvCxnSpPr>
          <p:cNvPr id="17" name="Straight Arrow Connector 16"/>
          <p:cNvCxnSpPr/>
          <p:nvPr/>
        </p:nvCxnSpPr>
        <p:spPr>
          <a:xfrm flipH="1" flipV="1">
            <a:off x="3763193" y="3816568"/>
            <a:ext cx="10308" cy="349253"/>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2" grpId="0" animBg="1"/>
      <p:bldP spid="3" grpId="0" animBg="1"/>
      <p:bldP spid="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4" y="1462965"/>
            <a:ext cx="7899400" cy="4937835"/>
          </a:xfrm>
          <a:prstGeom prst="rect">
            <a:avLst/>
          </a:prstGeom>
          <a:noFill/>
          <a:extLst>
            <a:ext uri="{909E8E84-426E-40DD-AFC4-6F175D3DCCD1}">
              <a14:hiddenFill xmlns:a14="http://schemas.microsoft.com/office/drawing/2010/main">
                <a:solidFill>
                  <a:srgbClr val="FFFFFF"/>
                </a:solidFill>
              </a14:hiddenFill>
            </a:ext>
          </a:extLst>
        </p:spPr>
      </p:pic>
      <p:sp>
        <p:nvSpPr>
          <p:cNvPr id="58370"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Questionnaire Response</a:t>
            </a:r>
          </a:p>
        </p:txBody>
      </p:sp>
      <p:sp>
        <p:nvSpPr>
          <p:cNvPr id="5837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8E9E1CC3-103E-40A3-AE77-D3552D87969A}" type="slidenum">
              <a:rPr lang="en-US" smtClean="0">
                <a:solidFill>
                  <a:schemeClr val="tx1"/>
                </a:solidFill>
                <a:latin typeface="+mj-lt"/>
              </a:rPr>
              <a:pPr eaLnBrk="1" hangingPunct="1"/>
              <a:t>41</a:t>
            </a:fld>
            <a:endParaRPr lang="en-US" dirty="0">
              <a:solidFill>
                <a:schemeClr val="tx1"/>
              </a:solidFill>
              <a:latin typeface="+mj-lt"/>
            </a:endParaRPr>
          </a:p>
        </p:txBody>
      </p:sp>
      <p:sp>
        <p:nvSpPr>
          <p:cNvPr id="58373" name="TextBox 1"/>
          <p:cNvSpPr txBox="1">
            <a:spLocks noChangeArrowheads="1"/>
          </p:cNvSpPr>
          <p:nvPr/>
        </p:nvSpPr>
        <p:spPr bwMode="auto">
          <a:xfrm>
            <a:off x="5524649" y="4574053"/>
            <a:ext cx="2944664" cy="738664"/>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Begin Assessment, the screen will roll upward as you respond to the questions.</a:t>
            </a:r>
          </a:p>
        </p:txBody>
      </p:sp>
      <p:cxnSp>
        <p:nvCxnSpPr>
          <p:cNvPr id="4" name="Straight Arrow Connector 3"/>
          <p:cNvCxnSpPr/>
          <p:nvPr/>
        </p:nvCxnSpPr>
        <p:spPr bwMode="auto">
          <a:xfrm flipH="1">
            <a:off x="4191793" y="4943384"/>
            <a:ext cx="1294607" cy="12718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410262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6"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6" y="1589425"/>
            <a:ext cx="7812087" cy="438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Title 1"/>
          <p:cNvSpPr>
            <a:spLocks noGrp="1"/>
          </p:cNvSpPr>
          <p:nvPr>
            <p:ph type="title"/>
          </p:nvPr>
        </p:nvSpPr>
        <p:spPr>
          <a:xfrm>
            <a:off x="443426" y="572706"/>
            <a:ext cx="6629400" cy="630237"/>
          </a:xfrm>
        </p:spPr>
        <p:txBody>
          <a:bodyPr>
            <a:normAutofit/>
          </a:bodyPr>
          <a:lstStyle/>
          <a:p>
            <a:r>
              <a:rPr lang="en-US" sz="2800" dirty="0">
                <a:latin typeface="Georgia" panose="02040502050405020303" pitchFamily="18" charset="0"/>
                <a:cs typeface="Arial" pitchFamily="34" charset="0"/>
              </a:rPr>
              <a:t>Questionnaire Response</a:t>
            </a:r>
          </a:p>
        </p:txBody>
      </p:sp>
      <p:sp>
        <p:nvSpPr>
          <p:cNvPr id="5939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0469565-2CE5-443B-B86B-BE824E13C245}" type="slidenum">
              <a:rPr lang="en-US" smtClean="0">
                <a:solidFill>
                  <a:schemeClr val="tx1"/>
                </a:solidFill>
                <a:latin typeface="+mj-lt"/>
              </a:rPr>
              <a:pPr eaLnBrk="1" hangingPunct="1"/>
              <a:t>42</a:t>
            </a:fld>
            <a:endParaRPr lang="en-US" dirty="0">
              <a:solidFill>
                <a:schemeClr val="tx1"/>
              </a:solidFill>
              <a:latin typeface="+mj-lt"/>
            </a:endParaRPr>
          </a:p>
        </p:txBody>
      </p:sp>
      <p:sp>
        <p:nvSpPr>
          <p:cNvPr id="59397" name="TextBox 1"/>
          <p:cNvSpPr txBox="1">
            <a:spLocks noChangeArrowheads="1"/>
          </p:cNvSpPr>
          <p:nvPr/>
        </p:nvSpPr>
        <p:spPr bwMode="auto">
          <a:xfrm>
            <a:off x="3572927" y="1600200"/>
            <a:ext cx="2012950" cy="254361"/>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Answer  </a:t>
            </a:r>
            <a:r>
              <a:rPr lang="en-US" sz="1400" u="sng" dirty="0">
                <a:solidFill>
                  <a:schemeClr val="tx1"/>
                </a:solidFill>
              </a:rPr>
              <a:t>All </a:t>
            </a:r>
            <a:r>
              <a:rPr lang="en-US" sz="1400" dirty="0">
                <a:solidFill>
                  <a:schemeClr val="tx1"/>
                </a:solidFill>
              </a:rPr>
              <a:t>  questions</a:t>
            </a:r>
          </a:p>
        </p:txBody>
      </p:sp>
      <p:sp>
        <p:nvSpPr>
          <p:cNvPr id="2" name="TextBox 1"/>
          <p:cNvSpPr txBox="1"/>
          <p:nvPr/>
        </p:nvSpPr>
        <p:spPr>
          <a:xfrm>
            <a:off x="1219199" y="4381670"/>
            <a:ext cx="4366677" cy="231237"/>
          </a:xfrm>
          <a:prstGeom prst="rect">
            <a:avLst/>
          </a:prstGeom>
          <a:solidFill>
            <a:srgbClr val="CCFF33"/>
          </a:solidFill>
        </p:spPr>
        <p:txBody>
          <a:bodyPr wrap="square" rtlCol="0" anchor="ctr">
            <a:spAutoFit/>
          </a:bodyPr>
          <a:lstStyle/>
          <a:p>
            <a:r>
              <a:rPr lang="en-US" sz="1400" dirty="0">
                <a:solidFill>
                  <a:schemeClr val="tx1"/>
                </a:solidFill>
              </a:rPr>
              <a:t>This comment box is optional in all assessments.</a:t>
            </a:r>
          </a:p>
        </p:txBody>
      </p:sp>
      <p:sp>
        <p:nvSpPr>
          <p:cNvPr id="3" name="TextBox 2"/>
          <p:cNvSpPr txBox="1"/>
          <p:nvPr/>
        </p:nvSpPr>
        <p:spPr>
          <a:xfrm>
            <a:off x="5842008" y="5637870"/>
            <a:ext cx="1295400" cy="191105"/>
          </a:xfrm>
          <a:prstGeom prst="rect">
            <a:avLst/>
          </a:prstGeom>
          <a:solidFill>
            <a:srgbClr val="CCFF33"/>
          </a:solidFill>
        </p:spPr>
        <p:txBody>
          <a:bodyPr wrap="square" rtlCol="0" anchor="ctr">
            <a:spAutoFit/>
          </a:bodyPr>
          <a:lstStyle/>
          <a:p>
            <a:r>
              <a:rPr lang="en-US" sz="1400" dirty="0">
                <a:solidFill>
                  <a:schemeClr val="tx1"/>
                </a:solidFill>
              </a:rPr>
              <a:t>Click Submit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87494" y="572706"/>
            <a:ext cx="6629400" cy="630237"/>
          </a:xfrm>
        </p:spPr>
        <p:txBody>
          <a:bodyPr>
            <a:normAutofit/>
          </a:bodyPr>
          <a:lstStyle/>
          <a:p>
            <a:r>
              <a:rPr lang="en-US" sz="2800" dirty="0">
                <a:latin typeface="Georgia" panose="02040502050405020303" pitchFamily="18" charset="0"/>
                <a:cs typeface="Arial" pitchFamily="34" charset="0"/>
              </a:rPr>
              <a:t>Assessment Complete</a:t>
            </a:r>
          </a:p>
        </p:txBody>
      </p:sp>
      <p:sp>
        <p:nvSpPr>
          <p:cNvPr id="6144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9BB43B8A-A20B-406E-92CB-C75F48727360}" type="slidenum">
              <a:rPr lang="en-US" smtClean="0">
                <a:solidFill>
                  <a:schemeClr val="tx1"/>
                </a:solidFill>
              </a:rPr>
              <a:pPr eaLnBrk="1" hangingPunct="1"/>
              <a:t>43</a:t>
            </a:fld>
            <a:endParaRPr lang="en-US" dirty="0">
              <a:solidFill>
                <a:schemeClr val="tx1"/>
              </a:solidFill>
            </a:endParaRPr>
          </a:p>
        </p:txBody>
      </p:sp>
      <p:pic>
        <p:nvPicPr>
          <p:cNvPr id="111618" name="Picture 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832" y="1383915"/>
            <a:ext cx="7659688" cy="5016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10" y="1828800"/>
            <a:ext cx="7870404" cy="435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2"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Gate Questionnaires</a:t>
            </a:r>
          </a:p>
        </p:txBody>
      </p:sp>
      <p:sp>
        <p:nvSpPr>
          <p:cNvPr id="8192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125679A-CDA4-410D-AAA0-858C1B36743E}" type="slidenum">
              <a:rPr lang="en-US" smtClean="0">
                <a:solidFill>
                  <a:schemeClr val="tx1"/>
                </a:solidFill>
                <a:latin typeface="+mj-lt"/>
              </a:rPr>
              <a:pPr eaLnBrk="1" hangingPunct="1"/>
              <a:t>44</a:t>
            </a:fld>
            <a:endParaRPr lang="en-US" dirty="0">
              <a:solidFill>
                <a:schemeClr val="tx1"/>
              </a:solidFill>
              <a:latin typeface="+mj-lt"/>
            </a:endParaRPr>
          </a:p>
        </p:txBody>
      </p:sp>
      <p:sp>
        <p:nvSpPr>
          <p:cNvPr id="81925" name="TextBox 1"/>
          <p:cNvSpPr txBox="1">
            <a:spLocks noChangeArrowheads="1"/>
          </p:cNvSpPr>
          <p:nvPr/>
        </p:nvSpPr>
        <p:spPr bwMode="auto">
          <a:xfrm>
            <a:off x="5058905" y="3147034"/>
            <a:ext cx="2594632" cy="954107"/>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Option 1:</a:t>
            </a:r>
          </a:p>
          <a:p>
            <a:pPr algn="l" eaLnBrk="1" hangingPunct="1"/>
            <a:endParaRPr lang="en-US" sz="1400" dirty="0">
              <a:solidFill>
                <a:schemeClr val="tx1"/>
              </a:solidFill>
            </a:endParaRPr>
          </a:p>
          <a:p>
            <a:pPr algn="l" eaLnBrk="1" hangingPunct="1"/>
            <a:r>
              <a:rPr lang="en-US" sz="1400" dirty="0">
                <a:solidFill>
                  <a:schemeClr val="tx1"/>
                </a:solidFill>
              </a:rPr>
              <a:t>Send a Manual Questionnaire for Gate to PM</a:t>
            </a:r>
          </a:p>
        </p:txBody>
      </p:sp>
      <p:cxnSp>
        <p:nvCxnSpPr>
          <p:cNvPr id="4" name="Straight Arrow Connector 3"/>
          <p:cNvCxnSpPr/>
          <p:nvPr/>
        </p:nvCxnSpPr>
        <p:spPr bwMode="auto">
          <a:xfrm flipH="1">
            <a:off x="2286000" y="3657600"/>
            <a:ext cx="2743200" cy="811603"/>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2708823" y="1471242"/>
            <a:ext cx="3723613" cy="307777"/>
          </a:xfrm>
          <a:prstGeom prst="rect">
            <a:avLst/>
          </a:prstGeom>
          <a:solidFill>
            <a:schemeClr val="bg1"/>
          </a:solidFill>
          <a:ln>
            <a:solidFill>
              <a:srgbClr val="FF3300"/>
            </a:solidFill>
          </a:ln>
        </p:spPr>
        <p:txBody>
          <a:bodyPr wrap="square" rtlCol="0">
            <a:spAutoFit/>
          </a:bodyPr>
          <a:lstStyle/>
          <a:p>
            <a:pPr algn="l"/>
            <a:r>
              <a:rPr lang="en-US" sz="1400" i="1" dirty="0">
                <a:solidFill>
                  <a:srgbClr val="FF0000"/>
                </a:solidFill>
              </a:rPr>
              <a:t>NOTE: Two Options for Gate Questionnaires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19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954854"/>
            <a:ext cx="7899400" cy="3499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2946" name="Title 1"/>
          <p:cNvSpPr>
            <a:spLocks noGrp="1"/>
          </p:cNvSpPr>
          <p:nvPr>
            <p:ph type="title"/>
          </p:nvPr>
        </p:nvSpPr>
        <p:spPr>
          <a:xfrm>
            <a:off x="465460" y="572706"/>
            <a:ext cx="6629400" cy="630237"/>
          </a:xfrm>
        </p:spPr>
        <p:txBody>
          <a:bodyPr>
            <a:normAutofit/>
          </a:bodyPr>
          <a:lstStyle/>
          <a:p>
            <a:r>
              <a:rPr lang="en-US" sz="2800" dirty="0">
                <a:latin typeface="Georgia" panose="02040502050405020303" pitchFamily="18" charset="0"/>
                <a:cs typeface="Arial" pitchFamily="34" charset="0"/>
              </a:rPr>
              <a:t>Complete Gate Questionnaires</a:t>
            </a:r>
          </a:p>
        </p:txBody>
      </p:sp>
      <p:sp>
        <p:nvSpPr>
          <p:cNvPr id="8294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5A93290B-7B64-48A3-9C61-C78CF683F322}" type="slidenum">
              <a:rPr lang="en-US" smtClean="0">
                <a:solidFill>
                  <a:schemeClr val="tx1"/>
                </a:solidFill>
                <a:latin typeface="+mj-lt"/>
              </a:rPr>
              <a:pPr eaLnBrk="1" hangingPunct="1"/>
              <a:t>45</a:t>
            </a:fld>
            <a:endParaRPr lang="en-US" dirty="0">
              <a:solidFill>
                <a:schemeClr val="tx1"/>
              </a:solidFill>
              <a:latin typeface="+mj-lt"/>
            </a:endParaRPr>
          </a:p>
        </p:txBody>
      </p:sp>
      <p:sp>
        <p:nvSpPr>
          <p:cNvPr id="82949" name="TextBox 1"/>
          <p:cNvSpPr txBox="1">
            <a:spLocks noChangeArrowheads="1"/>
          </p:cNvSpPr>
          <p:nvPr/>
        </p:nvSpPr>
        <p:spPr bwMode="auto">
          <a:xfrm>
            <a:off x="627788" y="3534568"/>
            <a:ext cx="2924175" cy="1169988"/>
          </a:xfrm>
          <a:prstGeom prst="rect">
            <a:avLst/>
          </a:prstGeom>
          <a:solidFill>
            <a:srgbClr val="CCFF3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algn="l" eaLnBrk="1" hangingPunct="1"/>
            <a:r>
              <a:rPr lang="en-US" sz="1400" dirty="0">
                <a:solidFill>
                  <a:schemeClr val="tx1"/>
                </a:solidFill>
              </a:rPr>
              <a:t>Option 2</a:t>
            </a:r>
          </a:p>
          <a:p>
            <a:pPr algn="l" eaLnBrk="1" hangingPunct="1"/>
            <a:endParaRPr lang="en-US" sz="1400" dirty="0">
              <a:solidFill>
                <a:schemeClr val="tx1"/>
              </a:solidFill>
            </a:endParaRPr>
          </a:p>
          <a:p>
            <a:pPr algn="l" eaLnBrk="1" hangingPunct="1"/>
            <a:r>
              <a:rPr lang="en-US" sz="1400" dirty="0">
                <a:solidFill>
                  <a:schemeClr val="tx1"/>
                </a:solidFill>
              </a:rPr>
              <a:t>Change Project to Next Phase, </a:t>
            </a:r>
          </a:p>
          <a:p>
            <a:pPr algn="l" eaLnBrk="1" hangingPunct="1"/>
            <a:r>
              <a:rPr lang="en-US" sz="1400" dirty="0">
                <a:solidFill>
                  <a:schemeClr val="tx1"/>
                </a:solidFill>
              </a:rPr>
              <a:t>Questionnaire will automatically be sent to System PM.</a:t>
            </a:r>
          </a:p>
        </p:txBody>
      </p:sp>
      <p:cxnSp>
        <p:nvCxnSpPr>
          <p:cNvPr id="4" name="Straight Arrow Connector 3"/>
          <p:cNvCxnSpPr/>
          <p:nvPr/>
        </p:nvCxnSpPr>
        <p:spPr bwMode="auto">
          <a:xfrm flipV="1">
            <a:off x="3551963" y="3681967"/>
            <a:ext cx="1449750" cy="356633"/>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 name="Rectangle 1"/>
          <p:cNvSpPr/>
          <p:nvPr/>
        </p:nvSpPr>
        <p:spPr>
          <a:xfrm>
            <a:off x="5001713" y="3514450"/>
            <a:ext cx="3380287" cy="24319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43426" y="524303"/>
            <a:ext cx="6629400" cy="720436"/>
          </a:xfrm>
        </p:spPr>
        <p:txBody>
          <a:bodyPr>
            <a:normAutofit/>
          </a:bodyPr>
          <a:lstStyle/>
          <a:p>
            <a:pPr>
              <a:defRPr/>
            </a:pPr>
            <a:r>
              <a:rPr lang="en-US" sz="2800" dirty="0">
                <a:latin typeface="Georgia" panose="02040502050405020303" pitchFamily="18" charset="0"/>
              </a:rPr>
              <a:t>PM Responsibilities</a:t>
            </a:r>
          </a:p>
        </p:txBody>
      </p:sp>
      <p:sp>
        <p:nvSpPr>
          <p:cNvPr id="2" name="Content Placeholder 1"/>
          <p:cNvSpPr>
            <a:spLocks noGrp="1"/>
          </p:cNvSpPr>
          <p:nvPr>
            <p:ph idx="1"/>
          </p:nvPr>
        </p:nvSpPr>
        <p:spPr>
          <a:xfrm>
            <a:off x="685800" y="1679854"/>
            <a:ext cx="7543800" cy="4416145"/>
          </a:xfrm>
          <a:ln>
            <a:noFill/>
          </a:ln>
        </p:spPr>
        <p:txBody>
          <a:bodyPr>
            <a:normAutofit fontScale="92500" lnSpcReduction="10000"/>
          </a:bodyPr>
          <a:lstStyle/>
          <a:p>
            <a:pPr>
              <a:spcBef>
                <a:spcPct val="0"/>
              </a:spcBef>
              <a:spcAft>
                <a:spcPts val="600"/>
              </a:spcAft>
            </a:pPr>
            <a:r>
              <a:rPr lang="en-US" dirty="0">
                <a:latin typeface="Georgia" panose="02040502050405020303" pitchFamily="18" charset="0"/>
                <a:ea typeface="+mj-ea"/>
                <a:cs typeface="+mj-cs"/>
              </a:rPr>
              <a:t>Monitor gate reviews</a:t>
            </a:r>
          </a:p>
          <a:p>
            <a:pPr>
              <a:spcBef>
                <a:spcPct val="0"/>
              </a:spcBef>
              <a:spcAft>
                <a:spcPts val="600"/>
              </a:spcAft>
            </a:pPr>
            <a:r>
              <a:rPr lang="en-US" b="0" dirty="0">
                <a:solidFill>
                  <a:schemeClr val="tx1"/>
                </a:solidFill>
                <a:latin typeface="Georgia" panose="02040502050405020303" pitchFamily="18" charset="0"/>
                <a:ea typeface="+mj-ea"/>
                <a:cs typeface="+mj-cs"/>
              </a:rPr>
              <a:t>Create/change project assignments (at a minimum add a Team Lead and/or Team Member)</a:t>
            </a:r>
          </a:p>
          <a:p>
            <a:pPr>
              <a:spcBef>
                <a:spcPct val="0"/>
              </a:spcBef>
              <a:spcAft>
                <a:spcPts val="600"/>
              </a:spcAft>
            </a:pPr>
            <a:r>
              <a:rPr lang="en-US" b="0" dirty="0">
                <a:solidFill>
                  <a:schemeClr val="tx1"/>
                </a:solidFill>
                <a:latin typeface="Georgia" panose="02040502050405020303" pitchFamily="18" charset="0"/>
                <a:ea typeface="+mj-ea"/>
                <a:cs typeface="+mj-cs"/>
              </a:rPr>
              <a:t>Review questionnaire responses</a:t>
            </a:r>
          </a:p>
          <a:p>
            <a:pPr>
              <a:spcBef>
                <a:spcPct val="0"/>
              </a:spcBef>
              <a:spcAft>
                <a:spcPts val="600"/>
              </a:spcAft>
            </a:pPr>
            <a:r>
              <a:rPr lang="en-US" b="0" dirty="0">
                <a:solidFill>
                  <a:schemeClr val="tx1"/>
                </a:solidFill>
                <a:latin typeface="Georgia" panose="02040502050405020303" pitchFamily="18" charset="0"/>
                <a:ea typeface="+mj-ea"/>
                <a:cs typeface="+mj-cs"/>
              </a:rPr>
              <a:t>Evaluate project on APO Dashboard</a:t>
            </a:r>
          </a:p>
          <a:p>
            <a:pPr>
              <a:spcBef>
                <a:spcPct val="0"/>
              </a:spcBef>
              <a:spcAft>
                <a:spcPts val="600"/>
              </a:spcAft>
            </a:pPr>
            <a:r>
              <a:rPr lang="en-US" b="0" dirty="0">
                <a:solidFill>
                  <a:schemeClr val="tx1"/>
                </a:solidFill>
                <a:latin typeface="Georgia" panose="02040502050405020303" pitchFamily="18" charset="0"/>
                <a:ea typeface="+mj-ea"/>
                <a:cs typeface="+mj-cs"/>
              </a:rPr>
              <a:t>Log and manage issues</a:t>
            </a:r>
          </a:p>
          <a:p>
            <a:pPr>
              <a:spcBef>
                <a:spcPct val="0"/>
              </a:spcBef>
              <a:spcAft>
                <a:spcPts val="600"/>
              </a:spcAft>
            </a:pPr>
            <a:r>
              <a:rPr lang="en-US" b="0" dirty="0">
                <a:solidFill>
                  <a:schemeClr val="tx1"/>
                </a:solidFill>
                <a:latin typeface="Georgia" panose="02040502050405020303" pitchFamily="18" charset="0"/>
                <a:ea typeface="+mj-ea"/>
                <a:cs typeface="+mj-cs"/>
              </a:rPr>
              <a:t>Log and manage risks</a:t>
            </a:r>
          </a:p>
          <a:p>
            <a:pPr>
              <a:spcBef>
                <a:spcPct val="0"/>
              </a:spcBef>
              <a:spcAft>
                <a:spcPts val="600"/>
              </a:spcAft>
            </a:pPr>
            <a:r>
              <a:rPr lang="en-US" b="0" dirty="0">
                <a:solidFill>
                  <a:schemeClr val="tx1"/>
                </a:solidFill>
                <a:latin typeface="Georgia" panose="02040502050405020303" pitchFamily="18" charset="0"/>
                <a:ea typeface="+mj-ea"/>
                <a:cs typeface="+mj-cs"/>
              </a:rPr>
              <a:t>Perform monthly project updates</a:t>
            </a:r>
          </a:p>
          <a:p>
            <a:pPr lvl="1">
              <a:spcBef>
                <a:spcPct val="0"/>
              </a:spcBef>
              <a:spcAft>
                <a:spcPts val="600"/>
              </a:spcAft>
            </a:pPr>
            <a:r>
              <a:rPr lang="en-US" sz="2400" b="0" dirty="0">
                <a:solidFill>
                  <a:schemeClr val="tx1"/>
                </a:solidFill>
                <a:latin typeface="Georgia" panose="02040502050405020303" pitchFamily="18" charset="0"/>
                <a:ea typeface="+mj-ea"/>
                <a:cs typeface="+mj-cs"/>
              </a:rPr>
              <a:t>Schedule</a:t>
            </a:r>
          </a:p>
          <a:p>
            <a:pPr lvl="1">
              <a:spcBef>
                <a:spcPct val="0"/>
              </a:spcBef>
              <a:spcAft>
                <a:spcPts val="600"/>
              </a:spcAft>
            </a:pPr>
            <a:r>
              <a:rPr lang="en-US" sz="2400" b="0" dirty="0">
                <a:solidFill>
                  <a:schemeClr val="tx1"/>
                </a:solidFill>
                <a:latin typeface="Georgia" panose="02040502050405020303" pitchFamily="18" charset="0"/>
                <a:ea typeface="+mj-ea"/>
                <a:cs typeface="+mj-cs"/>
              </a:rPr>
              <a:t>Budget</a:t>
            </a:r>
          </a:p>
          <a:p>
            <a:pPr lvl="1">
              <a:spcBef>
                <a:spcPct val="0"/>
              </a:spcBef>
              <a:spcAft>
                <a:spcPts val="600"/>
              </a:spcAft>
            </a:pPr>
            <a:r>
              <a:rPr lang="en-US" sz="2400" b="0" dirty="0">
                <a:solidFill>
                  <a:schemeClr val="tx1"/>
                </a:solidFill>
                <a:latin typeface="Georgia" panose="02040502050405020303" pitchFamily="18" charset="0"/>
                <a:ea typeface="+mj-ea"/>
                <a:cs typeface="+mj-cs"/>
              </a:rPr>
              <a:t>Critical Project Comments </a:t>
            </a:r>
          </a:p>
          <a:p>
            <a:pPr>
              <a:spcBef>
                <a:spcPct val="0"/>
              </a:spcBef>
              <a:spcAft>
                <a:spcPts val="300"/>
              </a:spcAft>
            </a:pPr>
            <a:endParaRPr lang="en-US" b="0" dirty="0">
              <a:solidFill>
                <a:schemeClr val="tx1"/>
              </a:solidFill>
              <a:latin typeface="+mj-lt"/>
              <a:ea typeface="+mj-ea"/>
              <a:cs typeface="+mj-cs"/>
            </a:endParaRPr>
          </a:p>
          <a:p>
            <a:pPr>
              <a:spcBef>
                <a:spcPct val="0"/>
              </a:spcBef>
            </a:pPr>
            <a:endParaRPr lang="en-US" b="0" dirty="0">
              <a:solidFill>
                <a:schemeClr val="tx1"/>
              </a:solidFill>
              <a:latin typeface="+mj-lt"/>
              <a:ea typeface="+mj-ea"/>
              <a:cs typeface="+mj-cs"/>
            </a:endParaRPr>
          </a:p>
        </p:txBody>
      </p:sp>
      <p:sp>
        <p:nvSpPr>
          <p:cNvPr id="8704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D0C1387-30CE-4AEE-89F8-2AA71EBC280A}" type="slidenum">
              <a:rPr lang="en-US" smtClean="0">
                <a:solidFill>
                  <a:schemeClr val="tx1"/>
                </a:solidFill>
                <a:latin typeface="+mj-lt"/>
              </a:rPr>
              <a:pPr eaLnBrk="1" hangingPunct="1"/>
              <a:t>46</a:t>
            </a:fld>
            <a:endParaRPr lang="en-US" dirty="0">
              <a:solidFill>
                <a:schemeClr val="tx1"/>
              </a:solidFill>
              <a:latin typeface="+mj-l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5" y="1946545"/>
            <a:ext cx="7924800" cy="2438400"/>
          </a:xfrm>
        </p:spPr>
        <p:txBody>
          <a:bodyPr>
            <a:normAutofit/>
          </a:bodyPr>
          <a:lstStyle/>
          <a:p>
            <a:pPr algn="ctr"/>
            <a:r>
              <a:rPr lang="en-US" sz="4000" dirty="0"/>
              <a:t>Issue Management</a:t>
            </a:r>
          </a:p>
        </p:txBody>
      </p:sp>
      <p:sp>
        <p:nvSpPr>
          <p:cNvPr id="3" name="Slide Number Placeholder 2"/>
          <p:cNvSpPr>
            <a:spLocks noGrp="1"/>
          </p:cNvSpPr>
          <p:nvPr>
            <p:ph type="sldNum" sz="quarter" idx="12"/>
          </p:nvPr>
        </p:nvSpPr>
        <p:spPr/>
        <p:txBody>
          <a:bodyPr/>
          <a:lstStyle/>
          <a:p>
            <a:fld id="{B23CBF67-A91B-4536-BE1C-654C04EB6CFF}" type="slidenum">
              <a:rPr lang="en-US" smtClean="0"/>
              <a:pPr/>
              <a:t>47</a:t>
            </a:fld>
            <a:endParaRPr lang="en-US" dirty="0"/>
          </a:p>
        </p:txBody>
      </p:sp>
    </p:spTree>
    <p:extLst>
      <p:ext uri="{BB962C8B-B14F-4D97-AF65-F5344CB8AC3E}">
        <p14:creationId xmlns:p14="http://schemas.microsoft.com/office/powerpoint/2010/main" val="1059932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Manage Issues</a:t>
            </a:r>
          </a:p>
        </p:txBody>
      </p:sp>
      <p:sp>
        <p:nvSpPr>
          <p:cNvPr id="9011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D758551F-1917-4B04-BCEF-E99ACE34B061}" type="slidenum">
              <a:rPr lang="en-US" smtClean="0">
                <a:solidFill>
                  <a:schemeClr val="tx1"/>
                </a:solidFill>
                <a:latin typeface="+mj-lt"/>
              </a:rPr>
              <a:pPr eaLnBrk="1" hangingPunct="1"/>
              <a:t>48</a:t>
            </a:fld>
            <a:endParaRPr lang="en-US" dirty="0">
              <a:solidFill>
                <a:schemeClr val="tx1"/>
              </a:solidFill>
              <a:latin typeface="+mj-lt"/>
            </a:endParaRPr>
          </a:p>
        </p:txBody>
      </p:sp>
      <p:grpSp>
        <p:nvGrpSpPr>
          <p:cNvPr id="11" name="Group 10"/>
          <p:cNvGrpSpPr/>
          <p:nvPr/>
        </p:nvGrpSpPr>
        <p:grpSpPr>
          <a:xfrm>
            <a:off x="535460" y="2141671"/>
            <a:ext cx="7925673" cy="3376027"/>
            <a:chOff x="535460" y="2141671"/>
            <a:chExt cx="7925673" cy="3376027"/>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460" y="2141671"/>
              <a:ext cx="7925673" cy="3376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786035" y="4026566"/>
              <a:ext cx="1938366" cy="231237"/>
            </a:xfrm>
            <a:prstGeom prst="rect">
              <a:avLst/>
            </a:prstGeom>
            <a:solidFill>
              <a:srgbClr val="CCFF33"/>
            </a:solidFill>
          </p:spPr>
          <p:txBody>
            <a:bodyPr wrap="square" rtlCol="0" anchor="ctr">
              <a:spAutoFit/>
            </a:bodyPr>
            <a:lstStyle/>
            <a:p>
              <a:pPr algn="l"/>
              <a:r>
                <a:rPr lang="en-US" sz="1400" dirty="0">
                  <a:solidFill>
                    <a:schemeClr val="accent4"/>
                  </a:solidFill>
                </a:rPr>
                <a:t>Select Risks &amp; Issues</a:t>
              </a:r>
            </a:p>
          </p:txBody>
        </p:sp>
        <p:cxnSp>
          <p:nvCxnSpPr>
            <p:cNvPr id="4" name="Straight Arrow Connector 3"/>
            <p:cNvCxnSpPr>
              <a:stCxn id="2" idx="1"/>
            </p:cNvCxnSpPr>
            <p:nvPr/>
          </p:nvCxnSpPr>
          <p:spPr bwMode="auto">
            <a:xfrm flipH="1" flipV="1">
              <a:off x="1371600" y="4134170"/>
              <a:ext cx="1414435" cy="8015"/>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3011539" y="2808585"/>
              <a:ext cx="1712862" cy="231237"/>
            </a:xfrm>
            <a:prstGeom prst="rect">
              <a:avLst/>
            </a:prstGeom>
            <a:solidFill>
              <a:srgbClr val="CCFF33"/>
            </a:solidFill>
          </p:spPr>
          <p:txBody>
            <a:bodyPr wrap="square" rtlCol="0" anchor="ctr">
              <a:spAutoFit/>
            </a:bodyPr>
            <a:lstStyle/>
            <a:p>
              <a:pPr algn="l"/>
              <a:r>
                <a:rPr lang="en-US" sz="1400" dirty="0">
                  <a:solidFill>
                    <a:schemeClr val="accent4"/>
                  </a:solidFill>
                </a:rPr>
                <a:t>Select your project</a:t>
              </a:r>
            </a:p>
          </p:txBody>
        </p:sp>
        <p:cxnSp>
          <p:nvCxnSpPr>
            <p:cNvPr id="7" name="Straight Arrow Connector 6"/>
            <p:cNvCxnSpPr/>
            <p:nvPr/>
          </p:nvCxnSpPr>
          <p:spPr bwMode="auto">
            <a:xfrm flipH="1" flipV="1">
              <a:off x="1752600" y="2463853"/>
              <a:ext cx="1258938" cy="460351"/>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 name="Rectangle 2"/>
            <p:cNvSpPr/>
            <p:nvPr/>
          </p:nvSpPr>
          <p:spPr>
            <a:xfrm>
              <a:off x="584059" y="4031836"/>
              <a:ext cx="709782" cy="20466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Create a New Issue</a:t>
            </a:r>
          </a:p>
        </p:txBody>
      </p:sp>
      <p:sp>
        <p:nvSpPr>
          <p:cNvPr id="91139"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F9789E8A-A6DD-4182-A75B-D3377A28553D}" type="slidenum">
              <a:rPr lang="en-US" smtClean="0">
                <a:solidFill>
                  <a:schemeClr val="tx1"/>
                </a:solidFill>
                <a:latin typeface="+mj-lt"/>
              </a:rPr>
              <a:pPr eaLnBrk="1" hangingPunct="1"/>
              <a:t>49</a:t>
            </a:fld>
            <a:endParaRPr lang="en-US" dirty="0">
              <a:solidFill>
                <a:schemeClr val="tx1"/>
              </a:solidFill>
              <a:latin typeface="+mj-lt"/>
            </a:endParaRPr>
          </a:p>
        </p:txBody>
      </p:sp>
      <p:grpSp>
        <p:nvGrpSpPr>
          <p:cNvPr id="10" name="Group 9"/>
          <p:cNvGrpSpPr/>
          <p:nvPr/>
        </p:nvGrpSpPr>
        <p:grpSpPr>
          <a:xfrm>
            <a:off x="581415" y="2209800"/>
            <a:ext cx="7887898" cy="2900208"/>
            <a:chOff x="581415" y="2209800"/>
            <a:chExt cx="7887898" cy="2900208"/>
          </a:xfrm>
        </p:grpSpPr>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415" y="2209800"/>
              <a:ext cx="7887898" cy="2900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05400" y="4608781"/>
              <a:ext cx="1600311" cy="231237"/>
            </a:xfrm>
            <a:prstGeom prst="rect">
              <a:avLst/>
            </a:prstGeom>
            <a:solidFill>
              <a:srgbClr val="CCFF33"/>
            </a:solidFill>
          </p:spPr>
          <p:txBody>
            <a:bodyPr wrap="square" rtlCol="0" anchor="ctr">
              <a:spAutoFit/>
            </a:bodyPr>
            <a:lstStyle/>
            <a:p>
              <a:pPr algn="l"/>
              <a:r>
                <a:rPr lang="en-US" sz="1400" dirty="0">
                  <a:solidFill>
                    <a:schemeClr val="tx1"/>
                  </a:solidFill>
                </a:rPr>
                <a:t>Select: add issue</a:t>
              </a:r>
            </a:p>
          </p:txBody>
        </p:sp>
        <p:cxnSp>
          <p:nvCxnSpPr>
            <p:cNvPr id="4" name="Straight Arrow Connector 3"/>
            <p:cNvCxnSpPr>
              <a:stCxn id="2" idx="3"/>
            </p:cNvCxnSpPr>
            <p:nvPr/>
          </p:nvCxnSpPr>
          <p:spPr bwMode="auto">
            <a:xfrm flipV="1">
              <a:off x="6705711" y="4113628"/>
              <a:ext cx="1295289" cy="610772"/>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Rounded Rectangle 7"/>
            <p:cNvSpPr/>
            <p:nvPr/>
          </p:nvSpPr>
          <p:spPr>
            <a:xfrm>
              <a:off x="8016027" y="3920872"/>
              <a:ext cx="444618" cy="227427"/>
            </a:xfrm>
            <a:prstGeom prst="round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Initial Login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5</a:t>
            </a:fld>
            <a:endParaRPr lang="en-US" dirty="0">
              <a:solidFill>
                <a:schemeClr val="tx1"/>
              </a:solidFill>
              <a:latin typeface="+mj-lt"/>
            </a:endParaRPr>
          </a:p>
        </p:txBody>
      </p:sp>
      <p:pic>
        <p:nvPicPr>
          <p:cNvPr id="1034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2" y="2002842"/>
            <a:ext cx="7899401" cy="371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968766" y="3922822"/>
            <a:ext cx="3200400" cy="523220"/>
          </a:xfrm>
          <a:prstGeom prst="rect">
            <a:avLst/>
          </a:prstGeom>
          <a:solidFill>
            <a:srgbClr val="DCF01C"/>
          </a:solidFill>
        </p:spPr>
        <p:txBody>
          <a:bodyPr wrap="square" rtlCol="0">
            <a:spAutoFit/>
          </a:bodyPr>
          <a:lstStyle/>
          <a:p>
            <a:r>
              <a:rPr lang="en-US" sz="1400" dirty="0">
                <a:solidFill>
                  <a:schemeClr val="tx1"/>
                </a:solidFill>
              </a:rPr>
              <a:t>You will receive an email to verify your identity, click on hyperlink.</a:t>
            </a:r>
          </a:p>
        </p:txBody>
      </p:sp>
    </p:spTree>
    <p:extLst>
      <p:ext uri="{BB962C8B-B14F-4D97-AF65-F5344CB8AC3E}">
        <p14:creationId xmlns:p14="http://schemas.microsoft.com/office/powerpoint/2010/main" val="3184565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341" y="1734667"/>
            <a:ext cx="7949962" cy="3965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162"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Enter New Issue</a:t>
            </a:r>
          </a:p>
        </p:txBody>
      </p:sp>
      <p:sp>
        <p:nvSpPr>
          <p:cNvPr id="92163"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1449A4E3-8B5B-4C16-8A95-B64F49016EB9}" type="slidenum">
              <a:rPr lang="en-US" smtClean="0">
                <a:solidFill>
                  <a:schemeClr val="tx1"/>
                </a:solidFill>
                <a:latin typeface="+mj-lt"/>
              </a:rPr>
              <a:pPr eaLnBrk="1" hangingPunct="1"/>
              <a:t>50</a:t>
            </a:fld>
            <a:endParaRPr lang="en-US" dirty="0">
              <a:solidFill>
                <a:schemeClr val="tx1"/>
              </a:solidFill>
              <a:latin typeface="+mj-lt"/>
            </a:endParaRPr>
          </a:p>
        </p:txBody>
      </p:sp>
      <p:sp>
        <p:nvSpPr>
          <p:cNvPr id="2" name="TextBox 1"/>
          <p:cNvSpPr txBox="1"/>
          <p:nvPr/>
        </p:nvSpPr>
        <p:spPr>
          <a:xfrm>
            <a:off x="2268176" y="2334781"/>
            <a:ext cx="1167526" cy="210215"/>
          </a:xfrm>
          <a:prstGeom prst="rect">
            <a:avLst/>
          </a:prstGeom>
          <a:solidFill>
            <a:srgbClr val="CCFF33"/>
          </a:solidFill>
        </p:spPr>
        <p:txBody>
          <a:bodyPr wrap="square" rtlCol="0" anchor="ctr">
            <a:spAutoFit/>
          </a:bodyPr>
          <a:lstStyle/>
          <a:p>
            <a:pPr algn="l"/>
            <a:r>
              <a:rPr lang="en-US" sz="1400" dirty="0">
                <a:solidFill>
                  <a:schemeClr val="tx1"/>
                </a:solidFill>
              </a:rPr>
              <a:t>Enter Title</a:t>
            </a:r>
          </a:p>
        </p:txBody>
      </p:sp>
      <p:cxnSp>
        <p:nvCxnSpPr>
          <p:cNvPr id="4" name="Straight Arrow Connector 3"/>
          <p:cNvCxnSpPr>
            <a:stCxn id="2" idx="1"/>
          </p:cNvCxnSpPr>
          <p:nvPr/>
        </p:nvCxnSpPr>
        <p:spPr bwMode="auto">
          <a:xfrm flipH="1">
            <a:off x="1668932" y="2439889"/>
            <a:ext cx="599244" cy="33090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345017" y="2876480"/>
            <a:ext cx="1846317" cy="210215"/>
          </a:xfrm>
          <a:prstGeom prst="rect">
            <a:avLst/>
          </a:prstGeom>
          <a:solidFill>
            <a:srgbClr val="CCFF33"/>
          </a:solidFill>
        </p:spPr>
        <p:txBody>
          <a:bodyPr wrap="square" rtlCol="0" anchor="ctr">
            <a:spAutoFit/>
          </a:bodyPr>
          <a:lstStyle/>
          <a:p>
            <a:pPr algn="l"/>
            <a:r>
              <a:rPr lang="en-US" sz="1400" dirty="0">
                <a:solidFill>
                  <a:schemeClr val="tx1"/>
                </a:solidFill>
              </a:rPr>
              <a:t>Enter Classification</a:t>
            </a:r>
          </a:p>
        </p:txBody>
      </p:sp>
      <p:cxnSp>
        <p:nvCxnSpPr>
          <p:cNvPr id="7" name="Straight Arrow Connector 6"/>
          <p:cNvCxnSpPr/>
          <p:nvPr/>
        </p:nvCxnSpPr>
        <p:spPr bwMode="auto">
          <a:xfrm flipH="1">
            <a:off x="1482843" y="3086695"/>
            <a:ext cx="611404" cy="189905"/>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4173866" y="2991142"/>
            <a:ext cx="1697919" cy="191105"/>
          </a:xfrm>
          <a:prstGeom prst="rect">
            <a:avLst/>
          </a:prstGeom>
          <a:solidFill>
            <a:srgbClr val="CCFF33"/>
          </a:solidFill>
        </p:spPr>
        <p:txBody>
          <a:bodyPr wrap="square" rtlCol="0" anchor="ctr">
            <a:spAutoFit/>
          </a:bodyPr>
          <a:lstStyle/>
          <a:p>
            <a:pPr algn="l"/>
            <a:r>
              <a:rPr lang="en-US" sz="1400" dirty="0">
                <a:solidFill>
                  <a:schemeClr val="tx1"/>
                </a:solidFill>
              </a:rPr>
              <a:t>Confirm Requestor</a:t>
            </a:r>
          </a:p>
        </p:txBody>
      </p:sp>
      <p:cxnSp>
        <p:nvCxnSpPr>
          <p:cNvPr id="10" name="Straight Arrow Connector 9"/>
          <p:cNvCxnSpPr/>
          <p:nvPr/>
        </p:nvCxnSpPr>
        <p:spPr bwMode="auto">
          <a:xfrm flipH="1">
            <a:off x="3794096" y="3086695"/>
            <a:ext cx="358374" cy="194713"/>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1" name="TextBox 10"/>
          <p:cNvSpPr txBox="1"/>
          <p:nvPr/>
        </p:nvSpPr>
        <p:spPr>
          <a:xfrm>
            <a:off x="727036" y="3875241"/>
            <a:ext cx="1692208" cy="191105"/>
          </a:xfrm>
          <a:prstGeom prst="rect">
            <a:avLst/>
          </a:prstGeom>
          <a:solidFill>
            <a:srgbClr val="CCFF33"/>
          </a:solidFill>
        </p:spPr>
        <p:txBody>
          <a:bodyPr wrap="square" rtlCol="0" anchor="ctr">
            <a:spAutoFit/>
          </a:bodyPr>
          <a:lstStyle/>
          <a:p>
            <a:pPr algn="l"/>
            <a:r>
              <a:rPr lang="en-US" sz="1400" dirty="0">
                <a:solidFill>
                  <a:schemeClr val="tx1"/>
                </a:solidFill>
              </a:rPr>
              <a:t>Enter Description</a:t>
            </a:r>
          </a:p>
        </p:txBody>
      </p:sp>
      <p:cxnSp>
        <p:nvCxnSpPr>
          <p:cNvPr id="13" name="Straight Arrow Connector 12"/>
          <p:cNvCxnSpPr/>
          <p:nvPr/>
        </p:nvCxnSpPr>
        <p:spPr bwMode="auto">
          <a:xfrm flipH="1" flipV="1">
            <a:off x="1345017" y="3781138"/>
            <a:ext cx="275424" cy="87025"/>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4" name="TextBox 13"/>
          <p:cNvSpPr txBox="1"/>
          <p:nvPr/>
        </p:nvSpPr>
        <p:spPr>
          <a:xfrm>
            <a:off x="3998094" y="3771206"/>
            <a:ext cx="1512209" cy="231237"/>
          </a:xfrm>
          <a:prstGeom prst="rect">
            <a:avLst/>
          </a:prstGeom>
          <a:solidFill>
            <a:srgbClr val="CCFF33"/>
          </a:solidFill>
        </p:spPr>
        <p:txBody>
          <a:bodyPr wrap="square" rtlCol="0" anchor="ctr">
            <a:spAutoFit/>
          </a:bodyPr>
          <a:lstStyle/>
          <a:p>
            <a:pPr algn="l"/>
            <a:r>
              <a:rPr lang="en-US" sz="1400" dirty="0">
                <a:solidFill>
                  <a:schemeClr val="tx1"/>
                </a:solidFill>
              </a:rPr>
              <a:t>Describe Impact</a:t>
            </a:r>
          </a:p>
        </p:txBody>
      </p:sp>
      <p:cxnSp>
        <p:nvCxnSpPr>
          <p:cNvPr id="16" name="Straight Arrow Connector 15"/>
          <p:cNvCxnSpPr/>
          <p:nvPr/>
        </p:nvCxnSpPr>
        <p:spPr bwMode="auto">
          <a:xfrm flipH="1" flipV="1">
            <a:off x="3733801" y="3657600"/>
            <a:ext cx="239482" cy="217642"/>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17" name="TextBox 16"/>
          <p:cNvSpPr txBox="1"/>
          <p:nvPr/>
        </p:nvSpPr>
        <p:spPr>
          <a:xfrm>
            <a:off x="1571888" y="4495867"/>
            <a:ext cx="1334329" cy="191105"/>
          </a:xfrm>
          <a:prstGeom prst="rect">
            <a:avLst/>
          </a:prstGeom>
          <a:solidFill>
            <a:srgbClr val="CCFF33"/>
          </a:solidFill>
        </p:spPr>
        <p:txBody>
          <a:bodyPr wrap="square" rtlCol="0" anchor="ctr">
            <a:spAutoFit/>
          </a:bodyPr>
          <a:lstStyle/>
          <a:p>
            <a:pPr algn="l"/>
            <a:r>
              <a:rPr lang="en-US" sz="1400" dirty="0">
                <a:solidFill>
                  <a:schemeClr val="tx1"/>
                </a:solidFill>
              </a:rPr>
              <a:t>Select Priority</a:t>
            </a:r>
          </a:p>
        </p:txBody>
      </p:sp>
      <p:cxnSp>
        <p:nvCxnSpPr>
          <p:cNvPr id="19" name="Straight Arrow Connector 18"/>
          <p:cNvCxnSpPr/>
          <p:nvPr/>
        </p:nvCxnSpPr>
        <p:spPr bwMode="auto">
          <a:xfrm flipH="1" flipV="1">
            <a:off x="990600" y="4419600"/>
            <a:ext cx="581288" cy="171819"/>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0" name="TextBox 19"/>
          <p:cNvSpPr txBox="1"/>
          <p:nvPr/>
        </p:nvSpPr>
        <p:spPr>
          <a:xfrm>
            <a:off x="4589918" y="4528803"/>
            <a:ext cx="1406089" cy="191105"/>
          </a:xfrm>
          <a:prstGeom prst="rect">
            <a:avLst/>
          </a:prstGeom>
          <a:solidFill>
            <a:srgbClr val="CCFF33"/>
          </a:solidFill>
        </p:spPr>
        <p:txBody>
          <a:bodyPr wrap="square" rtlCol="0" anchor="ctr">
            <a:spAutoFit/>
          </a:bodyPr>
          <a:lstStyle/>
          <a:p>
            <a:pPr algn="l"/>
            <a:r>
              <a:rPr lang="en-US" sz="1400" dirty="0">
                <a:solidFill>
                  <a:schemeClr val="tx1"/>
                </a:solidFill>
              </a:rPr>
              <a:t>Enter due date</a:t>
            </a:r>
          </a:p>
        </p:txBody>
      </p:sp>
      <p:cxnSp>
        <p:nvCxnSpPr>
          <p:cNvPr id="22" name="Straight Arrow Connector 21"/>
          <p:cNvCxnSpPr/>
          <p:nvPr/>
        </p:nvCxnSpPr>
        <p:spPr bwMode="auto">
          <a:xfrm flipH="1" flipV="1">
            <a:off x="3794096" y="4419600"/>
            <a:ext cx="776317" cy="17182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3" name="TextBox 22"/>
          <p:cNvSpPr txBox="1"/>
          <p:nvPr/>
        </p:nvSpPr>
        <p:spPr>
          <a:xfrm>
            <a:off x="1533168" y="4884640"/>
            <a:ext cx="1389506" cy="191105"/>
          </a:xfrm>
          <a:prstGeom prst="rect">
            <a:avLst/>
          </a:prstGeom>
          <a:solidFill>
            <a:srgbClr val="CCFF33"/>
          </a:solidFill>
        </p:spPr>
        <p:txBody>
          <a:bodyPr wrap="square" rtlCol="0" anchor="ctr">
            <a:spAutoFit/>
          </a:bodyPr>
          <a:lstStyle/>
          <a:p>
            <a:pPr algn="l"/>
            <a:r>
              <a:rPr lang="en-US" sz="1400" dirty="0">
                <a:solidFill>
                  <a:schemeClr val="tx1"/>
                </a:solidFill>
              </a:rPr>
              <a:t>Select Severity</a:t>
            </a:r>
          </a:p>
        </p:txBody>
      </p:sp>
      <p:cxnSp>
        <p:nvCxnSpPr>
          <p:cNvPr id="25" name="Straight Arrow Connector 24"/>
          <p:cNvCxnSpPr/>
          <p:nvPr/>
        </p:nvCxnSpPr>
        <p:spPr bwMode="auto">
          <a:xfrm flipH="1" flipV="1">
            <a:off x="1066800" y="4784356"/>
            <a:ext cx="442940" cy="195836"/>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4912904" y="4951805"/>
            <a:ext cx="1963219" cy="173732"/>
          </a:xfrm>
          <a:prstGeom prst="rect">
            <a:avLst/>
          </a:prstGeom>
          <a:solidFill>
            <a:srgbClr val="CCFF33"/>
          </a:solidFill>
        </p:spPr>
        <p:txBody>
          <a:bodyPr wrap="square" rtlCol="0" anchor="ctr">
            <a:spAutoFit/>
          </a:bodyPr>
          <a:lstStyle/>
          <a:p>
            <a:pPr algn="l"/>
            <a:r>
              <a:rPr lang="en-US" sz="1400" dirty="0">
                <a:solidFill>
                  <a:schemeClr val="tx1"/>
                </a:solidFill>
              </a:rPr>
              <a:t>Enter Resolution Date</a:t>
            </a:r>
          </a:p>
        </p:txBody>
      </p:sp>
      <p:cxnSp>
        <p:nvCxnSpPr>
          <p:cNvPr id="29" name="Straight Arrow Connector 28"/>
          <p:cNvCxnSpPr/>
          <p:nvPr/>
        </p:nvCxnSpPr>
        <p:spPr bwMode="auto">
          <a:xfrm flipH="1" flipV="1">
            <a:off x="4107601" y="4804561"/>
            <a:ext cx="805303" cy="23411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1987604" y="5292291"/>
            <a:ext cx="1806492" cy="393104"/>
          </a:xfrm>
          <a:prstGeom prst="rect">
            <a:avLst/>
          </a:prstGeom>
          <a:solidFill>
            <a:srgbClr val="CCFF33"/>
          </a:solidFill>
        </p:spPr>
        <p:txBody>
          <a:bodyPr wrap="square" rtlCol="0" anchor="ctr">
            <a:spAutoFit/>
          </a:bodyPr>
          <a:lstStyle/>
          <a:p>
            <a:pPr algn="l"/>
            <a:r>
              <a:rPr lang="en-US" sz="1400" dirty="0">
                <a:solidFill>
                  <a:schemeClr val="tx1"/>
                </a:solidFill>
              </a:rPr>
              <a:t>Select person to resolve issue</a:t>
            </a:r>
          </a:p>
        </p:txBody>
      </p:sp>
      <p:cxnSp>
        <p:nvCxnSpPr>
          <p:cNvPr id="92161" name="Straight Arrow Connector 92160"/>
          <p:cNvCxnSpPr/>
          <p:nvPr/>
        </p:nvCxnSpPr>
        <p:spPr bwMode="auto">
          <a:xfrm flipH="1" flipV="1">
            <a:off x="1288270" y="5181600"/>
            <a:ext cx="680285" cy="285198"/>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921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1" grpId="0" animBg="1"/>
      <p:bldP spid="14" grpId="0" animBg="1"/>
      <p:bldP spid="17" grpId="0" animBg="1"/>
      <p:bldP spid="20" grpId="0" animBg="1"/>
      <p:bldP spid="23" grpId="0" animBg="1"/>
      <p:bldP spid="27" grpId="0" animBg="1"/>
      <p:bldP spid="3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313" y="1858438"/>
            <a:ext cx="79502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186"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Finalize Issue</a:t>
            </a:r>
          </a:p>
        </p:txBody>
      </p:sp>
      <p:sp>
        <p:nvSpPr>
          <p:cNvPr id="93187"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4136EC02-28A1-4599-922B-15445085D43D}" type="slidenum">
              <a:rPr lang="en-US" smtClean="0">
                <a:solidFill>
                  <a:schemeClr val="tx1"/>
                </a:solidFill>
                <a:latin typeface="+mj-lt"/>
              </a:rPr>
              <a:pPr eaLnBrk="1" hangingPunct="1"/>
              <a:t>51</a:t>
            </a:fld>
            <a:endParaRPr lang="en-US" dirty="0">
              <a:solidFill>
                <a:schemeClr val="tx1"/>
              </a:solidFill>
              <a:latin typeface="+mj-lt"/>
            </a:endParaRPr>
          </a:p>
        </p:txBody>
      </p:sp>
      <p:sp>
        <p:nvSpPr>
          <p:cNvPr id="2" name="TextBox 1"/>
          <p:cNvSpPr txBox="1"/>
          <p:nvPr/>
        </p:nvSpPr>
        <p:spPr>
          <a:xfrm>
            <a:off x="3272118" y="1974252"/>
            <a:ext cx="3581400" cy="307777"/>
          </a:xfrm>
          <a:prstGeom prst="rect">
            <a:avLst/>
          </a:prstGeom>
          <a:solidFill>
            <a:srgbClr val="CCFF33"/>
          </a:solidFill>
        </p:spPr>
        <p:txBody>
          <a:bodyPr wrap="square" rtlCol="0" anchor="ctr">
            <a:spAutoFit/>
          </a:bodyPr>
          <a:lstStyle/>
          <a:p>
            <a:pPr algn="l"/>
            <a:r>
              <a:rPr lang="en-US" sz="1400" dirty="0">
                <a:solidFill>
                  <a:schemeClr val="tx1"/>
                </a:solidFill>
              </a:rPr>
              <a:t>Add additional contributors as necessary</a:t>
            </a:r>
          </a:p>
        </p:txBody>
      </p:sp>
      <p:cxnSp>
        <p:nvCxnSpPr>
          <p:cNvPr id="4" name="Straight Arrow Connector 3"/>
          <p:cNvCxnSpPr>
            <a:stCxn id="2" idx="2"/>
          </p:cNvCxnSpPr>
          <p:nvPr/>
        </p:nvCxnSpPr>
        <p:spPr bwMode="auto">
          <a:xfrm>
            <a:off x="5062818" y="2282029"/>
            <a:ext cx="1042471" cy="461171"/>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3876438" y="4049387"/>
            <a:ext cx="2819401" cy="307777"/>
          </a:xfrm>
          <a:prstGeom prst="rect">
            <a:avLst/>
          </a:prstGeom>
          <a:solidFill>
            <a:srgbClr val="CCFF33"/>
          </a:solidFill>
        </p:spPr>
        <p:txBody>
          <a:bodyPr wrap="square" rtlCol="0" anchor="ctr">
            <a:spAutoFit/>
          </a:bodyPr>
          <a:lstStyle/>
          <a:p>
            <a:pPr algn="l"/>
            <a:r>
              <a:rPr lang="en-US" sz="1400" dirty="0">
                <a:solidFill>
                  <a:schemeClr val="tx1"/>
                </a:solidFill>
              </a:rPr>
              <a:t>Add attachments as necessary</a:t>
            </a:r>
          </a:p>
        </p:txBody>
      </p:sp>
      <p:sp>
        <p:nvSpPr>
          <p:cNvPr id="6" name="Rectangle 5"/>
          <p:cNvSpPr/>
          <p:nvPr/>
        </p:nvSpPr>
        <p:spPr bwMode="auto">
          <a:xfrm>
            <a:off x="6981824" y="4597731"/>
            <a:ext cx="45719" cy="45719"/>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cxnSp>
        <p:nvCxnSpPr>
          <p:cNvPr id="8" name="Straight Arrow Connector 7"/>
          <p:cNvCxnSpPr>
            <a:stCxn id="5" idx="2"/>
          </p:cNvCxnSpPr>
          <p:nvPr/>
        </p:nvCxnSpPr>
        <p:spPr bwMode="auto">
          <a:xfrm>
            <a:off x="5286139" y="4357164"/>
            <a:ext cx="819150" cy="363638"/>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915719" y="5344689"/>
            <a:ext cx="1031219" cy="210215"/>
          </a:xfrm>
          <a:prstGeom prst="rect">
            <a:avLst/>
          </a:prstGeom>
          <a:solidFill>
            <a:srgbClr val="CCFF33"/>
          </a:solidFill>
        </p:spPr>
        <p:txBody>
          <a:bodyPr wrap="square" rtlCol="0" anchor="ctr">
            <a:spAutoFit/>
          </a:bodyPr>
          <a:lstStyle/>
          <a:p>
            <a:pPr algn="l"/>
            <a:r>
              <a:rPr lang="en-US" sz="1400" dirty="0">
                <a:solidFill>
                  <a:schemeClr val="tx1"/>
                </a:solidFill>
              </a:rPr>
              <a:t>Click Save</a:t>
            </a:r>
          </a:p>
        </p:txBody>
      </p:sp>
      <p:cxnSp>
        <p:nvCxnSpPr>
          <p:cNvPr id="11" name="Straight Arrow Connector 10"/>
          <p:cNvCxnSpPr/>
          <p:nvPr/>
        </p:nvCxnSpPr>
        <p:spPr bwMode="auto">
          <a:xfrm>
            <a:off x="3962400" y="5454803"/>
            <a:ext cx="933450" cy="0"/>
          </a:xfrm>
          <a:prstGeom prst="straightConnector1">
            <a:avLst/>
          </a:prstGeom>
          <a:ln w="19050">
            <a:solidFill>
              <a:srgbClr val="FF0000"/>
            </a:solidFill>
            <a:headEnd type="none" w="med" len="med"/>
            <a:tailEnd type="arrow"/>
          </a:ln>
          <a:extLst/>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Issue Assignment email</a:t>
            </a:r>
          </a:p>
        </p:txBody>
      </p:sp>
      <p:sp>
        <p:nvSpPr>
          <p:cNvPr id="95235"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A4606ECB-179D-432F-8AB6-6B443902D9C9}" type="slidenum">
              <a:rPr lang="en-US" smtClean="0">
                <a:solidFill>
                  <a:schemeClr val="tx1"/>
                </a:solidFill>
                <a:latin typeface="+mj-lt"/>
              </a:rPr>
              <a:pPr eaLnBrk="1" hangingPunct="1"/>
              <a:t>52</a:t>
            </a:fld>
            <a:endParaRPr lang="en-US" dirty="0">
              <a:solidFill>
                <a:schemeClr val="tx1"/>
              </a:solidFill>
              <a:latin typeface="+mj-lt"/>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2057400"/>
            <a:ext cx="789940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470886" y="3429000"/>
            <a:ext cx="3530114" cy="954107"/>
          </a:xfrm>
          <a:prstGeom prst="rect">
            <a:avLst/>
          </a:prstGeom>
          <a:solidFill>
            <a:srgbClr val="DCF01C"/>
          </a:solidFill>
        </p:spPr>
        <p:txBody>
          <a:bodyPr wrap="square" rtlCol="0">
            <a:spAutoFit/>
          </a:bodyPr>
          <a:lstStyle/>
          <a:p>
            <a:pPr algn="l"/>
            <a:r>
              <a:rPr lang="en-US" sz="1400" dirty="0">
                <a:solidFill>
                  <a:schemeClr val="tx1"/>
                </a:solidFill>
              </a:rPr>
              <a:t>The email is sent to the Issue assignee.  The email explains the Issue and contains a hyperlink to GEMS so the assignee can make updates.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642607"/>
            <a:ext cx="6629400" cy="484093"/>
          </a:xfrm>
        </p:spPr>
        <p:txBody>
          <a:bodyPr>
            <a:noAutofit/>
          </a:bodyPr>
          <a:lstStyle/>
          <a:p>
            <a:pPr>
              <a:defRPr/>
            </a:pPr>
            <a:r>
              <a:rPr lang="en-US" sz="2800" dirty="0">
                <a:latin typeface="Georgia" panose="02040502050405020303" pitchFamily="18" charset="0"/>
              </a:rPr>
              <a:t>Responding to Issue email notification</a:t>
            </a:r>
          </a:p>
        </p:txBody>
      </p:sp>
      <p:sp>
        <p:nvSpPr>
          <p:cNvPr id="3" name="Content Placeholder 2"/>
          <p:cNvSpPr>
            <a:spLocks noGrp="1"/>
          </p:cNvSpPr>
          <p:nvPr>
            <p:ph idx="1"/>
          </p:nvPr>
        </p:nvSpPr>
        <p:spPr>
          <a:ln>
            <a:noFill/>
          </a:ln>
        </p:spPr>
        <p:txBody>
          <a:bodyPr/>
          <a:lstStyle/>
          <a:p>
            <a:endParaRPr lang="en-US" b="0" dirty="0">
              <a:solidFill>
                <a:schemeClr val="tx1"/>
              </a:solidFill>
              <a:latin typeface="+mj-lt"/>
              <a:ea typeface="+mj-ea"/>
              <a:cs typeface="+mj-cs"/>
            </a:endParaRPr>
          </a:p>
          <a:p>
            <a:r>
              <a:rPr lang="en-US" b="0" dirty="0">
                <a:solidFill>
                  <a:schemeClr val="tx1"/>
                </a:solidFill>
                <a:latin typeface="Georgia" panose="02040502050405020303" pitchFamily="18" charset="0"/>
                <a:ea typeface="+mj-ea"/>
                <a:cs typeface="+mj-cs"/>
              </a:rPr>
              <a:t>If you receive a notification, you must either accept or reject the assignment by clicking the link on the email.</a:t>
            </a:r>
          </a:p>
          <a:p>
            <a:endParaRPr lang="en-US" b="0" dirty="0">
              <a:solidFill>
                <a:schemeClr val="tx1"/>
              </a:solidFill>
              <a:latin typeface="Georgia" panose="02040502050405020303" pitchFamily="18" charset="0"/>
              <a:ea typeface="+mj-ea"/>
              <a:cs typeface="+mj-cs"/>
            </a:endParaRPr>
          </a:p>
          <a:p>
            <a:r>
              <a:rPr lang="en-US" dirty="0">
                <a:latin typeface="Georgia" panose="02040502050405020303" pitchFamily="18" charset="0"/>
                <a:ea typeface="+mj-ea"/>
                <a:cs typeface="+mj-cs"/>
              </a:rPr>
              <a:t>Anyone can be assigned an issue, you </a:t>
            </a:r>
            <a:r>
              <a:rPr lang="en-US" dirty="0">
                <a:solidFill>
                  <a:srgbClr val="FF0000"/>
                </a:solidFill>
                <a:latin typeface="Georgia" panose="02040502050405020303" pitchFamily="18" charset="0"/>
                <a:ea typeface="+mj-ea"/>
                <a:cs typeface="+mj-cs"/>
              </a:rPr>
              <a:t>DO NOT </a:t>
            </a:r>
            <a:r>
              <a:rPr lang="en-US" dirty="0">
                <a:latin typeface="Georgia" panose="02040502050405020303" pitchFamily="18" charset="0"/>
                <a:ea typeface="+mj-ea"/>
                <a:cs typeface="+mj-cs"/>
              </a:rPr>
              <a:t>need access to GEMS to accept, comment or close an issue.</a:t>
            </a:r>
            <a:endParaRPr lang="en-US" b="0" dirty="0">
              <a:solidFill>
                <a:schemeClr val="tx1"/>
              </a:solidFill>
              <a:latin typeface="Georgia" panose="02040502050405020303" pitchFamily="18" charset="0"/>
              <a:ea typeface="+mj-ea"/>
              <a:cs typeface="+mj-cs"/>
            </a:endParaRPr>
          </a:p>
          <a:p>
            <a:endParaRPr lang="en-US" b="0" dirty="0">
              <a:solidFill>
                <a:schemeClr val="tx1"/>
              </a:solidFill>
              <a:latin typeface="Georgia" panose="02040502050405020303" pitchFamily="18" charset="0"/>
              <a:ea typeface="+mj-ea"/>
              <a:cs typeface="+mj-cs"/>
            </a:endParaRPr>
          </a:p>
          <a:p>
            <a:r>
              <a:rPr lang="en-US" b="0" dirty="0">
                <a:solidFill>
                  <a:schemeClr val="tx1"/>
                </a:solidFill>
                <a:latin typeface="Georgia" panose="02040502050405020303" pitchFamily="18" charset="0"/>
                <a:ea typeface="+mj-ea"/>
                <a:cs typeface="+mj-cs"/>
              </a:rPr>
              <a:t>Once you log in to GEMS, a dialog box will display and you may enter text describing the issue resolution.  </a:t>
            </a:r>
          </a:p>
          <a:p>
            <a:endParaRPr lang="en-US" b="0" dirty="0">
              <a:solidFill>
                <a:schemeClr val="tx1"/>
              </a:solidFill>
              <a:latin typeface="+mj-lt"/>
              <a:ea typeface="+mj-ea"/>
              <a:cs typeface="+mj-cs"/>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53</a:t>
            </a:fld>
            <a:endParaRPr lang="en-US" dirty="0"/>
          </a:p>
        </p:txBody>
      </p:sp>
    </p:spTree>
    <p:extLst>
      <p:ext uri="{BB962C8B-B14F-4D97-AF65-F5344CB8AC3E}">
        <p14:creationId xmlns:p14="http://schemas.microsoft.com/office/powerpoint/2010/main" val="19115266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25050"/>
            <a:ext cx="6629400" cy="710006"/>
          </a:xfrm>
        </p:spPr>
        <p:txBody>
          <a:bodyPr>
            <a:normAutofit/>
          </a:bodyPr>
          <a:lstStyle/>
          <a:p>
            <a:pPr>
              <a:defRPr/>
            </a:pPr>
            <a:r>
              <a:rPr lang="en-US" sz="2800" dirty="0">
                <a:latin typeface="Georgia" panose="02040502050405020303" pitchFamily="18" charset="0"/>
                <a:cs typeface="Arial" pitchFamily="34" charset="0"/>
              </a:rPr>
              <a:t>Notification of Unassigned Issue</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54</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177" y="1645866"/>
            <a:ext cx="7886136" cy="4754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268638" y="2828130"/>
            <a:ext cx="1932433" cy="127462"/>
          </a:xfrm>
          <a:prstGeom prst="rect">
            <a:avLst/>
          </a:prstGeom>
          <a:solidFill>
            <a:srgbClr val="FF0000">
              <a:alpha val="40000"/>
            </a:srgbClr>
          </a:solidFill>
          <a:ln w="3175">
            <a:solidFill>
              <a:srgbClr val="FF0000">
                <a:alpha val="50196"/>
              </a:srgbClr>
            </a:solidFill>
            <a:prstDash val="sysDot"/>
          </a:ln>
        </p:spPr>
        <p:txBody>
          <a:bodyPr wrap="square" rtlCol="0">
            <a:spAutoFit/>
          </a:bodyPr>
          <a:lstStyle/>
          <a:p>
            <a:endParaRPr lang="en-US" dirty="0"/>
          </a:p>
        </p:txBody>
      </p:sp>
      <p:sp>
        <p:nvSpPr>
          <p:cNvPr id="3" name="TextBox 2"/>
          <p:cNvSpPr txBox="1"/>
          <p:nvPr/>
        </p:nvSpPr>
        <p:spPr>
          <a:xfrm>
            <a:off x="2779264" y="5273926"/>
            <a:ext cx="3582297" cy="307777"/>
          </a:xfrm>
          <a:prstGeom prst="rect">
            <a:avLst/>
          </a:prstGeom>
          <a:solidFill>
            <a:srgbClr val="CCFF33"/>
          </a:solidFill>
        </p:spPr>
        <p:txBody>
          <a:bodyPr wrap="square" rtlCol="0" anchor="ctr">
            <a:spAutoFit/>
          </a:bodyPr>
          <a:lstStyle/>
          <a:p>
            <a:pPr algn="l"/>
            <a:r>
              <a:rPr lang="en-US" sz="1400" dirty="0">
                <a:solidFill>
                  <a:schemeClr val="tx1"/>
                </a:solidFill>
              </a:rPr>
              <a:t>Your action would be to reassign the Issue</a:t>
            </a:r>
          </a:p>
        </p:txBody>
      </p:sp>
      <p:sp>
        <p:nvSpPr>
          <p:cNvPr id="7" name="Rounded Rectangle 6"/>
          <p:cNvSpPr/>
          <p:nvPr/>
        </p:nvSpPr>
        <p:spPr>
          <a:xfrm>
            <a:off x="583177" y="3124200"/>
            <a:ext cx="1398023" cy="152400"/>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p:cNvSpPr/>
          <p:nvPr/>
        </p:nvSpPr>
        <p:spPr>
          <a:xfrm>
            <a:off x="2057400" y="3087625"/>
            <a:ext cx="1143000" cy="228600"/>
          </a:xfrm>
          <a:prstGeom prst="left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8"/>
          <p:cNvSpPr/>
          <p:nvPr/>
        </p:nvSpPr>
        <p:spPr>
          <a:xfrm>
            <a:off x="5715000" y="2362200"/>
            <a:ext cx="914400" cy="304800"/>
          </a:xfrm>
          <a:prstGeom prst="downArrow">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4306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defRPr/>
            </a:pPr>
            <a:r>
              <a:rPr lang="en-US" sz="2800" dirty="0">
                <a:latin typeface="Georgia" panose="02040502050405020303" pitchFamily="18" charset="0"/>
                <a:cs typeface="Arial" pitchFamily="34" charset="0"/>
              </a:rPr>
              <a:t>Issue Management</a:t>
            </a:r>
          </a:p>
        </p:txBody>
      </p:sp>
      <p:sp>
        <p:nvSpPr>
          <p:cNvPr id="2" name="Content Placeholder 1"/>
          <p:cNvSpPr>
            <a:spLocks noGrp="1"/>
          </p:cNvSpPr>
          <p:nvPr>
            <p:ph idx="1"/>
          </p:nvPr>
        </p:nvSpPr>
        <p:spPr/>
        <p:txBody>
          <a:bodyPr/>
          <a:lstStyle/>
          <a:p>
            <a:endParaRPr lang="en-US" dirty="0">
              <a:latin typeface="Georgia" panose="02040502050405020303" pitchFamily="18" charset="0"/>
            </a:endParaRPr>
          </a:p>
          <a:p>
            <a:r>
              <a:rPr lang="en-US" dirty="0">
                <a:latin typeface="Georgia" panose="02040502050405020303" pitchFamily="18" charset="0"/>
              </a:rPr>
              <a:t>If you need to close an issue and the assignee is no longer available, assign the issue to yourself (as PM).  You then have the ability to reassign or close the issue</a:t>
            </a:r>
            <a:r>
              <a:rPr lang="en-US" dirty="0"/>
              <a:t>.</a:t>
            </a:r>
          </a:p>
          <a:p>
            <a:endParaRPr lang="en-US" dirty="0"/>
          </a:p>
          <a:p>
            <a:r>
              <a:rPr lang="en-US" dirty="0">
                <a:latin typeface="Georgia" panose="02040502050405020303" pitchFamily="18" charset="0"/>
              </a:rPr>
              <a:t>Issues should be reviewed once a month, at a minimum</a:t>
            </a:r>
            <a:r>
              <a:rPr lang="en-US" dirty="0"/>
              <a:t>.</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55</a:t>
            </a:fld>
            <a:endParaRPr lang="en-US" dirty="0"/>
          </a:p>
        </p:txBody>
      </p:sp>
    </p:spTree>
    <p:extLst>
      <p:ext uri="{BB962C8B-B14F-4D97-AF65-F5344CB8AC3E}">
        <p14:creationId xmlns:p14="http://schemas.microsoft.com/office/powerpoint/2010/main" val="1150429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5" y="1946545"/>
            <a:ext cx="7924800" cy="2438400"/>
          </a:xfrm>
        </p:spPr>
        <p:txBody>
          <a:bodyPr>
            <a:normAutofit/>
          </a:bodyPr>
          <a:lstStyle/>
          <a:p>
            <a:pPr algn="ctr"/>
            <a:r>
              <a:rPr lang="en-US" sz="4000" dirty="0"/>
              <a:t>Risk Management</a:t>
            </a:r>
          </a:p>
        </p:txBody>
      </p:sp>
      <p:sp>
        <p:nvSpPr>
          <p:cNvPr id="3" name="Slide Number Placeholder 2"/>
          <p:cNvSpPr>
            <a:spLocks noGrp="1"/>
          </p:cNvSpPr>
          <p:nvPr>
            <p:ph type="sldNum" sz="quarter" idx="12"/>
          </p:nvPr>
        </p:nvSpPr>
        <p:spPr/>
        <p:txBody>
          <a:bodyPr/>
          <a:lstStyle/>
          <a:p>
            <a:fld id="{B23CBF67-A91B-4536-BE1C-654C04EB6CFF}"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6327569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25600"/>
            <a:ext cx="79248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Select Project &amp; Risk Tab</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57</a:t>
            </a:fld>
            <a:endParaRPr lang="en-US" dirty="0"/>
          </a:p>
        </p:txBody>
      </p:sp>
    </p:spTree>
    <p:extLst>
      <p:ext uri="{BB962C8B-B14F-4D97-AF65-F5344CB8AC3E}">
        <p14:creationId xmlns:p14="http://schemas.microsoft.com/office/powerpoint/2010/main" val="1558924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Add Risk</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58</a:t>
            </a:fld>
            <a:endParaRPr lang="en-US" dirty="0"/>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6" y="1805885"/>
            <a:ext cx="7888287"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2"/>
          <p:cNvSpPr/>
          <p:nvPr/>
        </p:nvSpPr>
        <p:spPr>
          <a:xfrm>
            <a:off x="7467600" y="3505200"/>
            <a:ext cx="533400" cy="228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181600" y="3886200"/>
            <a:ext cx="1905000" cy="307777"/>
          </a:xfrm>
          <a:prstGeom prst="rect">
            <a:avLst/>
          </a:prstGeom>
          <a:solidFill>
            <a:srgbClr val="CCFF33"/>
          </a:solidFill>
        </p:spPr>
        <p:txBody>
          <a:bodyPr wrap="square" rtlCol="0">
            <a:spAutoFit/>
          </a:bodyPr>
          <a:lstStyle/>
          <a:p>
            <a:r>
              <a:rPr lang="en-US" sz="1400" dirty="0">
                <a:solidFill>
                  <a:schemeClr val="tx1"/>
                </a:solidFill>
              </a:rPr>
              <a:t>Select: add risk</a:t>
            </a:r>
          </a:p>
        </p:txBody>
      </p:sp>
      <p:cxnSp>
        <p:nvCxnSpPr>
          <p:cNvPr id="8" name="Straight Arrow Connector 7"/>
          <p:cNvCxnSpPr/>
          <p:nvPr/>
        </p:nvCxnSpPr>
        <p:spPr>
          <a:xfrm flipV="1">
            <a:off x="7086600" y="3733800"/>
            <a:ext cx="304800" cy="30628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117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Complete Risk Template </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59</a:t>
            </a:fld>
            <a:endParaRPr lang="en-US" dirty="0"/>
          </a:p>
        </p:txBody>
      </p:sp>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735" y="1371600"/>
            <a:ext cx="7875634" cy="488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08584" y="3113907"/>
            <a:ext cx="2959835" cy="231237"/>
          </a:xfrm>
          <a:prstGeom prst="rect">
            <a:avLst/>
          </a:prstGeom>
          <a:solidFill>
            <a:srgbClr val="DCF01C"/>
          </a:solidFill>
        </p:spPr>
        <p:txBody>
          <a:bodyPr wrap="square" rtlCol="0" anchor="ctr">
            <a:spAutoFit/>
          </a:bodyPr>
          <a:lstStyle/>
          <a:p>
            <a:r>
              <a:rPr lang="en-US" sz="1400" dirty="0">
                <a:solidFill>
                  <a:schemeClr val="tx1"/>
                </a:solidFill>
              </a:rPr>
              <a:t>Complete all fields and select save</a:t>
            </a:r>
          </a:p>
        </p:txBody>
      </p:sp>
      <p:cxnSp>
        <p:nvCxnSpPr>
          <p:cNvPr id="5" name="Straight Arrow Connector 4"/>
          <p:cNvCxnSpPr>
            <a:stCxn id="6" idx="2"/>
          </p:cNvCxnSpPr>
          <p:nvPr/>
        </p:nvCxnSpPr>
        <p:spPr>
          <a:xfrm>
            <a:off x="4688502" y="3345144"/>
            <a:ext cx="0" cy="259845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600736" y="1828800"/>
            <a:ext cx="7868578" cy="4430517"/>
          </a:xfrm>
          <a:prstGeom prst="round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80920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Initial Login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6</a:t>
            </a:fld>
            <a:endParaRPr lang="en-US" dirty="0">
              <a:solidFill>
                <a:schemeClr val="tx1"/>
              </a:solidFill>
              <a:latin typeface="+mj-lt"/>
            </a:endParaRPr>
          </a:p>
        </p:txBody>
      </p:sp>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0257" y="2286000"/>
            <a:ext cx="8014143" cy="3033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480205" y="4749940"/>
            <a:ext cx="2169228" cy="671513"/>
          </a:xfrm>
          <a:prstGeom prst="rect">
            <a:avLst/>
          </a:prstGeom>
          <a:solidFill>
            <a:srgbClr val="DCF01C"/>
          </a:solidFill>
        </p:spPr>
        <p:txBody>
          <a:bodyPr wrap="square" rtlCol="0" anchor="ctr">
            <a:spAutoFit/>
          </a:bodyPr>
          <a:lstStyle/>
          <a:p>
            <a:r>
              <a:rPr lang="en-US" sz="1400" dirty="0">
                <a:solidFill>
                  <a:schemeClr val="tx1"/>
                </a:solidFill>
              </a:rPr>
              <a:t>Confirm data and Save You may need to log back In</a:t>
            </a:r>
          </a:p>
        </p:txBody>
      </p:sp>
    </p:spTree>
    <p:extLst>
      <p:ext uri="{BB962C8B-B14F-4D97-AF65-F5344CB8AC3E}">
        <p14:creationId xmlns:p14="http://schemas.microsoft.com/office/powerpoint/2010/main" val="31117326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50" y="1295400"/>
            <a:ext cx="7800934"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Validate Risk </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60</a:t>
            </a:fld>
            <a:endParaRPr lang="en-US" dirty="0"/>
          </a:p>
        </p:txBody>
      </p:sp>
      <p:sp>
        <p:nvSpPr>
          <p:cNvPr id="5" name="TextBox 4"/>
          <p:cNvSpPr txBox="1"/>
          <p:nvPr/>
        </p:nvSpPr>
        <p:spPr>
          <a:xfrm>
            <a:off x="3310780" y="4615560"/>
            <a:ext cx="2514600" cy="231237"/>
          </a:xfrm>
          <a:prstGeom prst="rect">
            <a:avLst/>
          </a:prstGeom>
          <a:solidFill>
            <a:srgbClr val="DCF01C"/>
          </a:solidFill>
        </p:spPr>
        <p:txBody>
          <a:bodyPr wrap="square" rtlCol="0" anchor="ctr">
            <a:spAutoFit/>
          </a:bodyPr>
          <a:lstStyle/>
          <a:p>
            <a:r>
              <a:rPr lang="en-US" sz="1400" dirty="0">
                <a:solidFill>
                  <a:schemeClr val="tx1"/>
                </a:solidFill>
              </a:rPr>
              <a:t>Once reviewed, Validate Risk</a:t>
            </a:r>
          </a:p>
        </p:txBody>
      </p:sp>
      <p:cxnSp>
        <p:nvCxnSpPr>
          <p:cNvPr id="9" name="Straight Arrow Connector 8"/>
          <p:cNvCxnSpPr/>
          <p:nvPr/>
        </p:nvCxnSpPr>
        <p:spPr>
          <a:xfrm flipH="1">
            <a:off x="4038600" y="4858359"/>
            <a:ext cx="531813" cy="1313841"/>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32924" y="6253018"/>
            <a:ext cx="554182" cy="17175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89036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Last Reviewed Field &amp; Convert to a Risk </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61</a:t>
            </a:fld>
            <a:endParaRPr lang="en-US" dirty="0"/>
          </a:p>
        </p:txBody>
      </p:sp>
      <p:pic>
        <p:nvPicPr>
          <p:cNvPr id="1228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863" y="1254394"/>
            <a:ext cx="7517793" cy="5245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ounded Rectangle 18"/>
          <p:cNvSpPr/>
          <p:nvPr/>
        </p:nvSpPr>
        <p:spPr>
          <a:xfrm>
            <a:off x="3124200" y="2743200"/>
            <a:ext cx="762000" cy="3048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124225" y="3352800"/>
            <a:ext cx="2895600" cy="523220"/>
          </a:xfrm>
          <a:prstGeom prst="rect">
            <a:avLst/>
          </a:prstGeom>
          <a:solidFill>
            <a:srgbClr val="DCF01C"/>
          </a:solidFill>
        </p:spPr>
        <p:txBody>
          <a:bodyPr wrap="square" rtlCol="0" anchor="ctr">
            <a:spAutoFit/>
          </a:bodyPr>
          <a:lstStyle/>
          <a:p>
            <a:r>
              <a:rPr lang="en-US" sz="1400" dirty="0">
                <a:solidFill>
                  <a:schemeClr val="tx1"/>
                </a:solidFill>
              </a:rPr>
              <a:t>The validation process updates the Last Reviewed Field</a:t>
            </a:r>
          </a:p>
        </p:txBody>
      </p:sp>
      <p:cxnSp>
        <p:nvCxnSpPr>
          <p:cNvPr id="22" name="Straight Arrow Connector 21"/>
          <p:cNvCxnSpPr>
            <a:stCxn id="20" idx="0"/>
          </p:cNvCxnSpPr>
          <p:nvPr/>
        </p:nvCxnSpPr>
        <p:spPr>
          <a:xfrm flipH="1" flipV="1">
            <a:off x="3886201" y="3048000"/>
            <a:ext cx="685824" cy="304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A0FA6337-E979-45F0-A0E0-AF4894208F6F}"/>
              </a:ext>
            </a:extLst>
          </p:cNvPr>
          <p:cNvSpPr/>
          <p:nvPr/>
        </p:nvSpPr>
        <p:spPr>
          <a:xfrm>
            <a:off x="4320440" y="6233000"/>
            <a:ext cx="762000" cy="1892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F7958FE-8837-4E50-A837-46C649294F53}"/>
              </a:ext>
            </a:extLst>
          </p:cNvPr>
          <p:cNvSpPr txBox="1"/>
          <p:nvPr/>
        </p:nvSpPr>
        <p:spPr>
          <a:xfrm>
            <a:off x="3886200" y="4495800"/>
            <a:ext cx="1676400" cy="523220"/>
          </a:xfrm>
          <a:prstGeom prst="rect">
            <a:avLst/>
          </a:prstGeom>
          <a:solidFill>
            <a:srgbClr val="DCF01C"/>
          </a:solidFill>
        </p:spPr>
        <p:txBody>
          <a:bodyPr wrap="square" rtlCol="0">
            <a:spAutoFit/>
          </a:bodyPr>
          <a:lstStyle/>
          <a:p>
            <a:r>
              <a:rPr lang="en-US" sz="1400" dirty="0">
                <a:solidFill>
                  <a:schemeClr val="tx1"/>
                </a:solidFill>
              </a:rPr>
              <a:t>You can convert a Risk into an Issue</a:t>
            </a:r>
          </a:p>
        </p:txBody>
      </p:sp>
      <p:cxnSp>
        <p:nvCxnSpPr>
          <p:cNvPr id="7" name="Straight Arrow Connector 6">
            <a:extLst>
              <a:ext uri="{FF2B5EF4-FFF2-40B4-BE49-F238E27FC236}">
                <a16:creationId xmlns:a16="http://schemas.microsoft.com/office/drawing/2014/main" id="{9869CADE-D34B-4D0D-879B-A0AB2C23AB96}"/>
              </a:ext>
            </a:extLst>
          </p:cNvPr>
          <p:cNvCxnSpPr>
            <a:cxnSpLocks/>
            <a:stCxn id="5" idx="2"/>
          </p:cNvCxnSpPr>
          <p:nvPr/>
        </p:nvCxnSpPr>
        <p:spPr>
          <a:xfrm>
            <a:off x="4724400" y="5019020"/>
            <a:ext cx="0" cy="1153180"/>
          </a:xfrm>
          <a:prstGeom prst="straightConnector1">
            <a:avLst/>
          </a:prstGeom>
          <a:ln w="19050">
            <a:solidFill>
              <a:srgbClr val="FF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84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Risk Assignment email </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62</a:t>
            </a:fld>
            <a:endParaRPr lang="en-US" dirty="0"/>
          </a:p>
        </p:txBody>
      </p:sp>
      <p:sp>
        <p:nvSpPr>
          <p:cNvPr id="20" name="TextBox 19"/>
          <p:cNvSpPr txBox="1"/>
          <p:nvPr/>
        </p:nvSpPr>
        <p:spPr>
          <a:xfrm>
            <a:off x="3124225" y="3352800"/>
            <a:ext cx="2895600" cy="523220"/>
          </a:xfrm>
          <a:prstGeom prst="rect">
            <a:avLst/>
          </a:prstGeom>
          <a:solidFill>
            <a:srgbClr val="DCF01C"/>
          </a:solidFill>
        </p:spPr>
        <p:txBody>
          <a:bodyPr wrap="square" rtlCol="0" anchor="ctr">
            <a:spAutoFit/>
          </a:bodyPr>
          <a:lstStyle/>
          <a:p>
            <a:r>
              <a:rPr lang="en-US" sz="1400" dirty="0">
                <a:solidFill>
                  <a:schemeClr val="tx1"/>
                </a:solidFill>
              </a:rPr>
              <a:t>The validation process updates the Last Reviewed Field</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2" y="2286000"/>
            <a:ext cx="7935941"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800600" y="3352800"/>
            <a:ext cx="2819400" cy="1169551"/>
          </a:xfrm>
          <a:prstGeom prst="rect">
            <a:avLst/>
          </a:prstGeom>
          <a:solidFill>
            <a:srgbClr val="DCF01C"/>
          </a:solidFill>
        </p:spPr>
        <p:txBody>
          <a:bodyPr wrap="square" rtlCol="0">
            <a:spAutoFit/>
          </a:bodyPr>
          <a:lstStyle/>
          <a:p>
            <a:pPr algn="l"/>
            <a:r>
              <a:rPr lang="en-US" sz="1400" dirty="0">
                <a:solidFill>
                  <a:schemeClr val="tx1"/>
                </a:solidFill>
              </a:rPr>
              <a:t>The email is sent to the Risk Owner.  The email explains the Risk and contains a hyperlink to GEMS so the owner can make updates.</a:t>
            </a:r>
          </a:p>
        </p:txBody>
      </p:sp>
    </p:spTree>
    <p:extLst>
      <p:ext uri="{BB962C8B-B14F-4D97-AF65-F5344CB8AC3E}">
        <p14:creationId xmlns:p14="http://schemas.microsoft.com/office/powerpoint/2010/main" val="28072684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51" y="1765153"/>
            <a:ext cx="7886262" cy="410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143000"/>
          </a:xfrm>
        </p:spPr>
        <p:txBody>
          <a:bodyPr>
            <a:normAutofit/>
          </a:bodyPr>
          <a:lstStyle/>
          <a:p>
            <a:pPr>
              <a:defRPr/>
            </a:pPr>
            <a:r>
              <a:rPr lang="en-US" sz="2800" dirty="0">
                <a:latin typeface="Georgia" panose="02040502050405020303" pitchFamily="18" charset="0"/>
              </a:rPr>
              <a:t>Issue &amp; Risk Attachments </a:t>
            </a:r>
            <a:endParaRPr lang="en-US" sz="2800" i="1" dirty="0">
              <a:latin typeface="Georgia" panose="02040502050405020303" pitchFamily="18" charset="0"/>
            </a:endParaRP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63</a:t>
            </a:fld>
            <a:endParaRPr lang="en-US" dirty="0"/>
          </a:p>
        </p:txBody>
      </p:sp>
      <p:sp>
        <p:nvSpPr>
          <p:cNvPr id="3" name="TextBox 2"/>
          <p:cNvSpPr txBox="1"/>
          <p:nvPr/>
        </p:nvSpPr>
        <p:spPr>
          <a:xfrm>
            <a:off x="2133600" y="2057400"/>
            <a:ext cx="5105400" cy="523220"/>
          </a:xfrm>
          <a:prstGeom prst="rect">
            <a:avLst/>
          </a:prstGeom>
          <a:solidFill>
            <a:schemeClr val="bg1"/>
          </a:solidFill>
          <a:ln w="28575">
            <a:solidFill>
              <a:srgbClr val="FF3300"/>
            </a:solidFill>
          </a:ln>
        </p:spPr>
        <p:txBody>
          <a:bodyPr wrap="square" rtlCol="0">
            <a:spAutoFit/>
          </a:bodyPr>
          <a:lstStyle/>
          <a:p>
            <a:r>
              <a:rPr lang="en-US" sz="1400" dirty="0">
                <a:solidFill>
                  <a:srgbClr val="FF0000"/>
                </a:solidFill>
              </a:rPr>
              <a:t>If you use the vendor’s Issue/Risk logs, they must be attached.  This is an </a:t>
            </a:r>
            <a:r>
              <a:rPr lang="en-US" sz="1400" u="sng" dirty="0">
                <a:solidFill>
                  <a:srgbClr val="FF0000"/>
                </a:solidFill>
              </a:rPr>
              <a:t>exception and must be approved by GTA</a:t>
            </a:r>
            <a:r>
              <a:rPr lang="en-US" sz="1400" dirty="0">
                <a:solidFill>
                  <a:srgbClr val="FF0000"/>
                </a:solidFill>
              </a:rPr>
              <a:t>.</a:t>
            </a:r>
          </a:p>
        </p:txBody>
      </p:sp>
      <p:sp>
        <p:nvSpPr>
          <p:cNvPr id="5" name="TextBox 4"/>
          <p:cNvSpPr txBox="1"/>
          <p:nvPr/>
        </p:nvSpPr>
        <p:spPr>
          <a:xfrm>
            <a:off x="2063304" y="4312927"/>
            <a:ext cx="1801091" cy="307777"/>
          </a:xfrm>
          <a:prstGeom prst="rect">
            <a:avLst/>
          </a:prstGeom>
          <a:solidFill>
            <a:srgbClr val="DCF01C"/>
          </a:solidFill>
        </p:spPr>
        <p:txBody>
          <a:bodyPr wrap="square" rtlCol="0" anchor="ctr">
            <a:spAutoFit/>
          </a:bodyPr>
          <a:lstStyle/>
          <a:p>
            <a:pPr algn="l"/>
            <a:r>
              <a:rPr lang="en-US" sz="1400" dirty="0">
                <a:solidFill>
                  <a:schemeClr val="tx1"/>
                </a:solidFill>
              </a:rPr>
              <a:t>Select: Attachments</a:t>
            </a:r>
          </a:p>
        </p:txBody>
      </p:sp>
      <p:cxnSp>
        <p:nvCxnSpPr>
          <p:cNvPr id="7" name="Straight Arrow Connector 6"/>
          <p:cNvCxnSpPr>
            <a:stCxn id="5" idx="1"/>
          </p:cNvCxnSpPr>
          <p:nvPr/>
        </p:nvCxnSpPr>
        <p:spPr>
          <a:xfrm flipH="1" flipV="1">
            <a:off x="1309048" y="4088140"/>
            <a:ext cx="754256" cy="378676"/>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96699" y="3899214"/>
            <a:ext cx="712349" cy="188925"/>
          </a:xfrm>
          <a:prstGeom prst="round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047509" y="3534022"/>
            <a:ext cx="2078182" cy="210215"/>
          </a:xfrm>
          <a:prstGeom prst="rect">
            <a:avLst/>
          </a:prstGeom>
          <a:solidFill>
            <a:srgbClr val="DCF01C"/>
          </a:solidFill>
        </p:spPr>
        <p:txBody>
          <a:bodyPr wrap="square" rtlCol="0" anchor="ctr">
            <a:spAutoFit/>
          </a:bodyPr>
          <a:lstStyle/>
          <a:p>
            <a:r>
              <a:rPr lang="en-US" sz="1400" dirty="0">
                <a:solidFill>
                  <a:schemeClr val="tx1"/>
                </a:solidFill>
              </a:rPr>
              <a:t>Select: add attachment</a:t>
            </a:r>
          </a:p>
        </p:txBody>
      </p:sp>
      <p:cxnSp>
        <p:nvCxnSpPr>
          <p:cNvPr id="12" name="Straight Arrow Connector 11"/>
          <p:cNvCxnSpPr/>
          <p:nvPr/>
        </p:nvCxnSpPr>
        <p:spPr>
          <a:xfrm flipV="1">
            <a:off x="7086600" y="3200400"/>
            <a:ext cx="685800" cy="33362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7804078" y="2971800"/>
            <a:ext cx="633557" cy="228600"/>
          </a:xfrm>
          <a:prstGeom prst="round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709184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43426" y="592187"/>
            <a:ext cx="6629400" cy="595901"/>
          </a:xfrm>
        </p:spPr>
        <p:txBody>
          <a:bodyPr>
            <a:normAutofit/>
          </a:bodyPr>
          <a:lstStyle/>
          <a:p>
            <a:pPr>
              <a:defRPr/>
            </a:pPr>
            <a:r>
              <a:rPr lang="en-US" sz="2800" dirty="0">
                <a:latin typeface="Georgia" panose="02040502050405020303" pitchFamily="18" charset="0"/>
              </a:rPr>
              <a:t>PM Monthly Updates</a:t>
            </a:r>
          </a:p>
        </p:txBody>
      </p:sp>
      <p:sp>
        <p:nvSpPr>
          <p:cNvPr id="2" name="Content Placeholder 1"/>
          <p:cNvSpPr>
            <a:spLocks noGrp="1"/>
          </p:cNvSpPr>
          <p:nvPr>
            <p:ph idx="1"/>
          </p:nvPr>
        </p:nvSpPr>
        <p:spPr>
          <a:xfrm>
            <a:off x="457200" y="1600200"/>
            <a:ext cx="8458200" cy="4525963"/>
          </a:xfrm>
          <a:ln>
            <a:noFill/>
          </a:ln>
        </p:spPr>
        <p:txBody>
          <a:bodyPr>
            <a:normAutofit/>
          </a:bodyPr>
          <a:lstStyle/>
          <a:p>
            <a:pPr>
              <a:lnSpc>
                <a:spcPct val="150000"/>
              </a:lnSpc>
              <a:spcBef>
                <a:spcPct val="0"/>
              </a:spcBef>
            </a:pPr>
            <a:endParaRPr lang="en-US" sz="2000" b="0" dirty="0">
              <a:latin typeface="Georgia" panose="02040502050405020303" pitchFamily="18" charset="0"/>
              <a:ea typeface="+mj-ea"/>
              <a:cs typeface="+mj-cs"/>
            </a:endParaRPr>
          </a:p>
          <a:p>
            <a:pPr>
              <a:lnSpc>
                <a:spcPct val="150000"/>
              </a:lnSpc>
              <a:spcBef>
                <a:spcPct val="0"/>
              </a:spcBef>
            </a:pPr>
            <a:r>
              <a:rPr lang="en-US" sz="2000" b="0" dirty="0">
                <a:latin typeface="Georgia" panose="02040502050405020303" pitchFamily="18" charset="0"/>
                <a:ea typeface="+mj-ea"/>
                <a:cs typeface="+mj-cs"/>
              </a:rPr>
              <a:t>Revise Project Assignments as Necessary</a:t>
            </a:r>
          </a:p>
          <a:p>
            <a:pPr>
              <a:lnSpc>
                <a:spcPct val="150000"/>
              </a:lnSpc>
              <a:spcBef>
                <a:spcPct val="0"/>
              </a:spcBef>
            </a:pPr>
            <a:r>
              <a:rPr lang="en-US" sz="2000" b="0" dirty="0">
                <a:latin typeface="Georgia" panose="02040502050405020303" pitchFamily="18" charset="0"/>
                <a:ea typeface="+mj-ea"/>
                <a:cs typeface="+mj-cs"/>
              </a:rPr>
              <a:t>Schedule and Ensure Completion of Questionnaires</a:t>
            </a:r>
          </a:p>
          <a:p>
            <a:pPr>
              <a:lnSpc>
                <a:spcPct val="150000"/>
              </a:lnSpc>
              <a:spcBef>
                <a:spcPct val="0"/>
              </a:spcBef>
            </a:pPr>
            <a:r>
              <a:rPr lang="en-US" sz="2000" dirty="0">
                <a:latin typeface="Georgia" panose="02040502050405020303" pitchFamily="18" charset="0"/>
                <a:ea typeface="+mj-ea"/>
                <a:cs typeface="+mj-cs"/>
              </a:rPr>
              <a:t>Update project (key project data or Profile Questionnaire</a:t>
            </a:r>
            <a:r>
              <a:rPr lang="en-US" sz="2000" b="0" dirty="0">
                <a:latin typeface="Georgia" panose="02040502050405020303" pitchFamily="18" charset="0"/>
                <a:ea typeface="+mj-ea"/>
                <a:cs typeface="+mj-cs"/>
              </a:rPr>
              <a:t>)</a:t>
            </a:r>
          </a:p>
          <a:p>
            <a:pPr>
              <a:lnSpc>
                <a:spcPct val="150000"/>
              </a:lnSpc>
              <a:spcBef>
                <a:spcPct val="0"/>
              </a:spcBef>
            </a:pPr>
            <a:r>
              <a:rPr lang="en-US" sz="2000" dirty="0">
                <a:latin typeface="Georgia" panose="02040502050405020303" pitchFamily="18" charset="0"/>
              </a:rPr>
              <a:t>Update Issues</a:t>
            </a:r>
            <a:endParaRPr lang="en-US" sz="2000" b="0" dirty="0">
              <a:latin typeface="Georgia" panose="02040502050405020303" pitchFamily="18" charset="0"/>
              <a:ea typeface="+mj-ea"/>
              <a:cs typeface="+mj-cs"/>
            </a:endParaRPr>
          </a:p>
          <a:p>
            <a:pPr>
              <a:lnSpc>
                <a:spcPct val="150000"/>
              </a:lnSpc>
              <a:spcBef>
                <a:spcPct val="0"/>
              </a:spcBef>
            </a:pPr>
            <a:r>
              <a:rPr lang="en-US" sz="2000" b="0" dirty="0">
                <a:latin typeface="Georgia" panose="02040502050405020303" pitchFamily="18" charset="0"/>
              </a:rPr>
              <a:t>Update </a:t>
            </a:r>
            <a:r>
              <a:rPr lang="en-US" sz="2000" dirty="0">
                <a:latin typeface="Georgia" panose="02040502050405020303" pitchFamily="18" charset="0"/>
                <a:ea typeface="+mj-ea"/>
                <a:cs typeface="+mj-cs"/>
              </a:rPr>
              <a:t>Risks &amp; validation process to update Last Reviewed Field</a:t>
            </a:r>
          </a:p>
          <a:p>
            <a:pPr>
              <a:lnSpc>
                <a:spcPct val="150000"/>
              </a:lnSpc>
              <a:spcBef>
                <a:spcPct val="0"/>
              </a:spcBef>
            </a:pPr>
            <a:r>
              <a:rPr lang="en-US" sz="2000" dirty="0">
                <a:latin typeface="Georgia" panose="02040502050405020303" pitchFamily="18" charset="0"/>
              </a:rPr>
              <a:t>Complete Gate Reviews to align with Project Phase</a:t>
            </a:r>
          </a:p>
          <a:p>
            <a:pPr>
              <a:lnSpc>
                <a:spcPct val="150000"/>
              </a:lnSpc>
              <a:spcBef>
                <a:spcPct val="0"/>
              </a:spcBef>
            </a:pPr>
            <a:endParaRPr lang="en-US" sz="2200" b="0" dirty="0">
              <a:solidFill>
                <a:schemeClr val="tx1"/>
              </a:solidFill>
              <a:latin typeface="Georgia" panose="02040502050405020303" pitchFamily="18" charset="0"/>
            </a:endParaRPr>
          </a:p>
          <a:p>
            <a:pPr marL="0" indent="0">
              <a:lnSpc>
                <a:spcPct val="150000"/>
              </a:lnSpc>
              <a:spcBef>
                <a:spcPct val="0"/>
              </a:spcBef>
              <a:buNone/>
            </a:pPr>
            <a:endParaRPr lang="en-US" b="0" dirty="0">
              <a:solidFill>
                <a:schemeClr val="tx1"/>
              </a:solidFill>
              <a:latin typeface="+mj-lt"/>
              <a:ea typeface="+mj-ea"/>
              <a:cs typeface="+mj-cs"/>
            </a:endParaRP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64</a:t>
            </a:fld>
            <a:endParaRPr lang="en-US" dirty="0">
              <a:solidFill>
                <a:schemeClr val="tx1"/>
              </a:solidFill>
              <a:latin typeface="+mj-lt"/>
            </a:endParaRPr>
          </a:p>
        </p:txBody>
      </p:sp>
    </p:spTree>
    <p:extLst>
      <p:ext uri="{BB962C8B-B14F-4D97-AF65-F5344CB8AC3E}">
        <p14:creationId xmlns:p14="http://schemas.microsoft.com/office/powerpoint/2010/main" val="39243632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87494" y="565697"/>
            <a:ext cx="6629400" cy="647272"/>
          </a:xfrm>
        </p:spPr>
        <p:txBody>
          <a:bodyPr>
            <a:normAutofit/>
          </a:bodyPr>
          <a:lstStyle/>
          <a:p>
            <a:pPr>
              <a:defRPr/>
            </a:pPr>
            <a:r>
              <a:rPr lang="en-US" sz="2800" dirty="0">
                <a:latin typeface="Georgia" panose="02040502050405020303" pitchFamily="18" charset="0"/>
              </a:rPr>
              <a:t>Additional PM Monthly Updates </a:t>
            </a:r>
          </a:p>
        </p:txBody>
      </p:sp>
      <p:sp>
        <p:nvSpPr>
          <p:cNvPr id="3" name="Content Placeholder 2"/>
          <p:cNvSpPr>
            <a:spLocks noGrp="1"/>
          </p:cNvSpPr>
          <p:nvPr>
            <p:ph idx="1"/>
          </p:nvPr>
        </p:nvSpPr>
        <p:spPr>
          <a:xfrm>
            <a:off x="569913" y="1501422"/>
            <a:ext cx="7899399" cy="4899378"/>
          </a:xfrm>
          <a:ln>
            <a:noFill/>
          </a:ln>
        </p:spPr>
        <p:txBody>
          <a:bodyPr>
            <a:normAutofit fontScale="47500" lnSpcReduction="20000"/>
          </a:bodyPr>
          <a:lstStyle/>
          <a:p>
            <a:pPr marL="0" indent="0">
              <a:lnSpc>
                <a:spcPct val="150000"/>
              </a:lnSpc>
              <a:spcBef>
                <a:spcPct val="0"/>
              </a:spcBef>
              <a:buNone/>
            </a:pPr>
            <a:r>
              <a:rPr lang="en-US" sz="4200" b="0" dirty="0">
                <a:solidFill>
                  <a:schemeClr val="tx1"/>
                </a:solidFill>
                <a:latin typeface="Georgia" panose="02040502050405020303" pitchFamily="18" charset="0"/>
              </a:rPr>
              <a:t>Update Project Schedule and Budget Data.  </a:t>
            </a:r>
            <a:r>
              <a:rPr lang="en-US" sz="4200" dirty="0">
                <a:latin typeface="Georgia" panose="02040502050405020303" pitchFamily="18" charset="0"/>
              </a:rPr>
              <a:t>Information can be keyed into the Project Data or loaded via the Project Profile Questionnaire.</a:t>
            </a:r>
          </a:p>
          <a:p>
            <a:pPr marL="0" indent="0">
              <a:lnSpc>
                <a:spcPct val="150000"/>
              </a:lnSpc>
              <a:spcBef>
                <a:spcPct val="0"/>
              </a:spcBef>
              <a:buNone/>
            </a:pPr>
            <a:endParaRPr lang="en-US" sz="4200" dirty="0">
              <a:latin typeface="Georgia" panose="02040502050405020303" pitchFamily="18" charset="0"/>
            </a:endParaRPr>
          </a:p>
          <a:p>
            <a:pPr lvl="1">
              <a:spcBef>
                <a:spcPct val="0"/>
              </a:spcBef>
            </a:pPr>
            <a:r>
              <a:rPr lang="en-US" sz="4200" dirty="0">
                <a:solidFill>
                  <a:schemeClr val="tx1"/>
                </a:solidFill>
                <a:latin typeface="Georgia" panose="02040502050405020303" pitchFamily="18" charset="0"/>
              </a:rPr>
              <a:t>Planned Baseline Start Date</a:t>
            </a:r>
          </a:p>
          <a:p>
            <a:pPr lvl="1">
              <a:spcBef>
                <a:spcPct val="0"/>
              </a:spcBef>
            </a:pPr>
            <a:r>
              <a:rPr lang="en-US" sz="4200" dirty="0">
                <a:solidFill>
                  <a:schemeClr val="tx1"/>
                </a:solidFill>
                <a:latin typeface="Georgia" panose="02040502050405020303" pitchFamily="18" charset="0"/>
              </a:rPr>
              <a:t>Actual Start Date</a:t>
            </a:r>
          </a:p>
          <a:p>
            <a:pPr lvl="1">
              <a:spcBef>
                <a:spcPct val="0"/>
              </a:spcBef>
            </a:pPr>
            <a:r>
              <a:rPr lang="en-US" sz="4200" dirty="0">
                <a:solidFill>
                  <a:schemeClr val="tx1"/>
                </a:solidFill>
                <a:latin typeface="Georgia" panose="02040502050405020303" pitchFamily="18" charset="0"/>
              </a:rPr>
              <a:t>Planned Baseline Finish Date</a:t>
            </a:r>
          </a:p>
          <a:p>
            <a:pPr lvl="1">
              <a:spcBef>
                <a:spcPct val="0"/>
              </a:spcBef>
            </a:pPr>
            <a:r>
              <a:rPr lang="en-US" sz="4200" dirty="0">
                <a:solidFill>
                  <a:schemeClr val="tx1"/>
                </a:solidFill>
                <a:latin typeface="Georgia" panose="02040502050405020303" pitchFamily="18" charset="0"/>
              </a:rPr>
              <a:t>Actual Finish Date</a:t>
            </a:r>
          </a:p>
          <a:p>
            <a:pPr lvl="1">
              <a:spcBef>
                <a:spcPct val="0"/>
              </a:spcBef>
            </a:pPr>
            <a:r>
              <a:rPr lang="en-US" sz="4200" dirty="0">
                <a:solidFill>
                  <a:schemeClr val="tx1"/>
                </a:solidFill>
                <a:latin typeface="Georgia" panose="02040502050405020303" pitchFamily="18" charset="0"/>
              </a:rPr>
              <a:t>Percent Work Complete</a:t>
            </a:r>
          </a:p>
          <a:p>
            <a:pPr lvl="1">
              <a:spcBef>
                <a:spcPct val="0"/>
              </a:spcBef>
            </a:pPr>
            <a:r>
              <a:rPr lang="en-US" sz="4200" dirty="0">
                <a:solidFill>
                  <a:schemeClr val="tx1"/>
                </a:solidFill>
                <a:latin typeface="Georgia" panose="02040502050405020303" pitchFamily="18" charset="0"/>
              </a:rPr>
              <a:t>Baseline Effort</a:t>
            </a:r>
          </a:p>
          <a:p>
            <a:pPr lvl="1">
              <a:spcBef>
                <a:spcPct val="0"/>
              </a:spcBef>
            </a:pPr>
            <a:r>
              <a:rPr lang="en-US" sz="4200" dirty="0">
                <a:solidFill>
                  <a:schemeClr val="tx1"/>
                </a:solidFill>
                <a:latin typeface="Georgia" panose="02040502050405020303" pitchFamily="18" charset="0"/>
              </a:rPr>
              <a:t>Duration</a:t>
            </a:r>
          </a:p>
          <a:p>
            <a:pPr lvl="1">
              <a:spcBef>
                <a:spcPct val="0"/>
              </a:spcBef>
            </a:pPr>
            <a:r>
              <a:rPr lang="en-US" sz="4200" dirty="0">
                <a:solidFill>
                  <a:schemeClr val="tx1"/>
                </a:solidFill>
                <a:latin typeface="Georgia" panose="02040502050405020303" pitchFamily="18" charset="0"/>
              </a:rPr>
              <a:t>SPI</a:t>
            </a:r>
          </a:p>
          <a:p>
            <a:pPr lvl="1">
              <a:spcBef>
                <a:spcPct val="0"/>
              </a:spcBef>
            </a:pPr>
            <a:r>
              <a:rPr lang="en-US" sz="4200" dirty="0">
                <a:solidFill>
                  <a:schemeClr val="tx1"/>
                </a:solidFill>
                <a:latin typeface="Georgia" panose="02040502050405020303" pitchFamily="18" charset="0"/>
              </a:rPr>
              <a:t>Total Budget (State)</a:t>
            </a:r>
          </a:p>
          <a:p>
            <a:pPr lvl="1">
              <a:spcBef>
                <a:spcPct val="0"/>
              </a:spcBef>
            </a:pPr>
            <a:r>
              <a:rPr lang="en-US" sz="4200" dirty="0">
                <a:solidFill>
                  <a:schemeClr val="tx1"/>
                </a:solidFill>
                <a:latin typeface="Georgia" panose="02040502050405020303" pitchFamily="18" charset="0"/>
              </a:rPr>
              <a:t>Total Budget (Other Funds)</a:t>
            </a:r>
          </a:p>
          <a:p>
            <a:pPr lvl="1">
              <a:spcBef>
                <a:spcPct val="0"/>
              </a:spcBef>
            </a:pPr>
            <a:r>
              <a:rPr lang="en-US" sz="4200" dirty="0">
                <a:solidFill>
                  <a:schemeClr val="tx1"/>
                </a:solidFill>
                <a:latin typeface="Georgia" panose="02040502050405020303" pitchFamily="18" charset="0"/>
              </a:rPr>
              <a:t>Total Planned Expenditures</a:t>
            </a:r>
          </a:p>
          <a:p>
            <a:pPr lvl="1">
              <a:spcBef>
                <a:spcPct val="0"/>
              </a:spcBef>
            </a:pPr>
            <a:r>
              <a:rPr lang="en-US" sz="4200" dirty="0">
                <a:solidFill>
                  <a:schemeClr val="tx1"/>
                </a:solidFill>
                <a:latin typeface="Georgia" panose="02040502050405020303" pitchFamily="18" charset="0"/>
              </a:rPr>
              <a:t>Total Actual Expenditures</a:t>
            </a:r>
          </a:p>
          <a:p>
            <a:pPr lvl="1">
              <a:spcBef>
                <a:spcPct val="0"/>
              </a:spcBef>
            </a:pPr>
            <a:r>
              <a:rPr lang="en-US" sz="4200" dirty="0">
                <a:solidFill>
                  <a:schemeClr val="tx1"/>
                </a:solidFill>
                <a:latin typeface="Georgia" panose="02040502050405020303" pitchFamily="18" charset="0"/>
              </a:rPr>
              <a:t>Estimated Funds Needed to Complete</a:t>
            </a:r>
          </a:p>
          <a:p>
            <a:endParaRPr lang="en-US" dirty="0"/>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65</a:t>
            </a:fld>
            <a:endParaRPr lang="en-US" dirty="0">
              <a:solidFill>
                <a:schemeClr val="tx1"/>
              </a:solidFill>
              <a:latin typeface="+mj-lt"/>
            </a:endParaRPr>
          </a:p>
        </p:txBody>
      </p:sp>
    </p:spTree>
    <p:extLst>
      <p:ext uri="{BB962C8B-B14F-4D97-AF65-F5344CB8AC3E}">
        <p14:creationId xmlns:p14="http://schemas.microsoft.com/office/powerpoint/2010/main" val="11661970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43426" y="572706"/>
            <a:ext cx="6629400" cy="630237"/>
          </a:xfrm>
        </p:spPr>
        <p:txBody>
          <a:bodyPr>
            <a:normAutofit/>
          </a:bodyPr>
          <a:lstStyle/>
          <a:p>
            <a:pPr>
              <a:defRPr/>
            </a:pPr>
            <a:r>
              <a:rPr lang="en-US" sz="2800" dirty="0">
                <a:latin typeface="Georgia" panose="02040502050405020303" pitchFamily="18" charset="0"/>
                <a:cs typeface="Arial" pitchFamily="34" charset="0"/>
              </a:rPr>
              <a:t>Required Project Schedule Data</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66</a:t>
            </a:fld>
            <a:endParaRPr lang="en-US" dirty="0">
              <a:solidFill>
                <a:schemeClr val="tx1"/>
              </a:solidFill>
              <a:latin typeface="+mj-lt"/>
            </a:endParaRPr>
          </a:p>
        </p:txBody>
      </p:sp>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46238"/>
            <a:ext cx="7899400" cy="328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927224" y="2561164"/>
            <a:ext cx="6516688" cy="184666"/>
          </a:xfrm>
          <a:prstGeom prst="rect">
            <a:avLst/>
          </a:prstGeom>
          <a:solidFill>
            <a:srgbClr val="FFFF00">
              <a:alpha val="50196"/>
            </a:srgbClr>
          </a:solidFill>
          <a:ln w="12700">
            <a:solidFill>
              <a:srgbClr val="FF3300"/>
            </a:solidFill>
          </a:ln>
        </p:spPr>
        <p:txBody>
          <a:bodyPr wrap="square" rtlCol="0">
            <a:spAutoFit/>
          </a:bodyPr>
          <a:lstStyle/>
          <a:p>
            <a:endParaRPr lang="en-US" dirty="0"/>
          </a:p>
        </p:txBody>
      </p:sp>
      <p:sp>
        <p:nvSpPr>
          <p:cNvPr id="3" name="TextBox 2"/>
          <p:cNvSpPr txBox="1"/>
          <p:nvPr/>
        </p:nvSpPr>
        <p:spPr>
          <a:xfrm>
            <a:off x="1620605" y="4118402"/>
            <a:ext cx="4905375" cy="2031325"/>
          </a:xfrm>
          <a:prstGeom prst="rect">
            <a:avLst/>
          </a:prstGeom>
          <a:solidFill>
            <a:srgbClr val="CCFF33"/>
          </a:solidFill>
        </p:spPr>
        <p:txBody>
          <a:bodyPr wrap="square" rtlCol="0" anchor="ctr">
            <a:spAutoFit/>
          </a:bodyPr>
          <a:lstStyle/>
          <a:p>
            <a:pPr algn="l"/>
            <a:r>
              <a:rPr lang="en-US" sz="1400" dirty="0">
                <a:solidFill>
                  <a:schemeClr val="tx1"/>
                </a:solidFill>
              </a:rPr>
              <a:t>Summary data from your project plan is entered into GEMS</a:t>
            </a:r>
          </a:p>
          <a:p>
            <a:pPr marL="285750" indent="-285750" algn="l">
              <a:buFont typeface="Arial" pitchFamily="34" charset="0"/>
              <a:buChar char="•"/>
            </a:pPr>
            <a:r>
              <a:rPr lang="en-US" sz="1400" dirty="0">
                <a:solidFill>
                  <a:schemeClr val="tx1"/>
                </a:solidFill>
              </a:rPr>
              <a:t>Baseline Start</a:t>
            </a:r>
          </a:p>
          <a:p>
            <a:pPr marL="285750" indent="-285750" algn="l">
              <a:buFont typeface="Arial" pitchFamily="34" charset="0"/>
              <a:buChar char="•"/>
            </a:pPr>
            <a:r>
              <a:rPr lang="en-US" sz="1400" dirty="0">
                <a:solidFill>
                  <a:schemeClr val="tx1"/>
                </a:solidFill>
              </a:rPr>
              <a:t>Actual Start</a:t>
            </a:r>
          </a:p>
          <a:p>
            <a:pPr marL="285750" indent="-285750" algn="l">
              <a:buFont typeface="Arial" pitchFamily="34" charset="0"/>
              <a:buChar char="•"/>
            </a:pPr>
            <a:r>
              <a:rPr lang="en-US" sz="1400" dirty="0">
                <a:solidFill>
                  <a:schemeClr val="tx1"/>
                </a:solidFill>
              </a:rPr>
              <a:t>Baseline Finish</a:t>
            </a:r>
          </a:p>
          <a:p>
            <a:pPr marL="285750" indent="-285750" algn="l">
              <a:buFont typeface="Arial" pitchFamily="34" charset="0"/>
              <a:buChar char="•"/>
            </a:pPr>
            <a:r>
              <a:rPr lang="en-US" sz="1400" dirty="0">
                <a:solidFill>
                  <a:schemeClr val="tx1"/>
                </a:solidFill>
              </a:rPr>
              <a:t>Actual Finish</a:t>
            </a:r>
          </a:p>
          <a:p>
            <a:pPr marL="285750" indent="-285750" algn="l">
              <a:buFont typeface="Arial" pitchFamily="34" charset="0"/>
              <a:buChar char="•"/>
            </a:pPr>
            <a:r>
              <a:rPr lang="en-US" sz="1400" dirty="0">
                <a:solidFill>
                  <a:schemeClr val="tx1"/>
                </a:solidFill>
              </a:rPr>
              <a:t>% Work Complete</a:t>
            </a:r>
          </a:p>
          <a:p>
            <a:pPr marL="285750" indent="-285750" algn="l">
              <a:buFont typeface="Arial" pitchFamily="34" charset="0"/>
              <a:buChar char="•"/>
            </a:pPr>
            <a:r>
              <a:rPr lang="en-US" sz="1400" dirty="0">
                <a:solidFill>
                  <a:schemeClr val="tx1"/>
                </a:solidFill>
              </a:rPr>
              <a:t>Baseline Work</a:t>
            </a:r>
          </a:p>
          <a:p>
            <a:pPr marL="285750" indent="-285750" algn="l">
              <a:buFont typeface="Arial" pitchFamily="34" charset="0"/>
              <a:buChar char="•"/>
            </a:pPr>
            <a:r>
              <a:rPr lang="en-US" sz="1400" dirty="0">
                <a:solidFill>
                  <a:schemeClr val="tx1"/>
                </a:solidFill>
              </a:rPr>
              <a:t>Duration</a:t>
            </a:r>
          </a:p>
          <a:p>
            <a:pPr marL="285750" indent="-285750" algn="l">
              <a:buFont typeface="Arial" pitchFamily="34" charset="0"/>
              <a:buChar char="•"/>
            </a:pPr>
            <a:r>
              <a:rPr lang="en-US" sz="1400" dirty="0">
                <a:solidFill>
                  <a:schemeClr val="tx1"/>
                </a:solidFill>
              </a:rPr>
              <a:t>SPI </a:t>
            </a:r>
          </a:p>
        </p:txBody>
      </p:sp>
      <p:cxnSp>
        <p:nvCxnSpPr>
          <p:cNvPr id="5" name="Straight Arrow Connector 4"/>
          <p:cNvCxnSpPr>
            <a:stCxn id="3" idx="0"/>
          </p:cNvCxnSpPr>
          <p:nvPr/>
        </p:nvCxnSpPr>
        <p:spPr bwMode="auto">
          <a:xfrm flipH="1" flipV="1">
            <a:off x="2323406" y="2721233"/>
            <a:ext cx="1749887"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7" name="Straight Arrow Connector 6"/>
          <p:cNvCxnSpPr/>
          <p:nvPr/>
        </p:nvCxnSpPr>
        <p:spPr bwMode="auto">
          <a:xfrm flipH="1" flipV="1">
            <a:off x="3198349" y="2721233"/>
            <a:ext cx="874944" cy="1397170"/>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9" name="Straight Arrow Connector 8"/>
          <p:cNvCxnSpPr/>
          <p:nvPr/>
        </p:nvCxnSpPr>
        <p:spPr bwMode="auto">
          <a:xfrm flipH="1" flipV="1">
            <a:off x="3735200" y="2721233"/>
            <a:ext cx="338094"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bwMode="auto">
          <a:xfrm flipH="1" flipV="1">
            <a:off x="4365664" y="2742705"/>
            <a:ext cx="1" cy="1089364"/>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3" name="Straight Arrow Connector 12"/>
          <p:cNvCxnSpPr>
            <a:stCxn id="3" idx="0"/>
          </p:cNvCxnSpPr>
          <p:nvPr/>
        </p:nvCxnSpPr>
        <p:spPr bwMode="auto">
          <a:xfrm flipV="1">
            <a:off x="4073293" y="2742705"/>
            <a:ext cx="902494"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5" name="Straight Arrow Connector 14"/>
          <p:cNvCxnSpPr>
            <a:stCxn id="3" idx="0"/>
          </p:cNvCxnSpPr>
          <p:nvPr/>
        </p:nvCxnSpPr>
        <p:spPr bwMode="auto">
          <a:xfrm flipV="1">
            <a:off x="4073293" y="2742705"/>
            <a:ext cx="1869601"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7" name="Straight Arrow Connector 16"/>
          <p:cNvCxnSpPr>
            <a:stCxn id="3" idx="0"/>
          </p:cNvCxnSpPr>
          <p:nvPr/>
        </p:nvCxnSpPr>
        <p:spPr bwMode="auto">
          <a:xfrm flipV="1">
            <a:off x="4073293" y="2742705"/>
            <a:ext cx="2452687" cy="1375697"/>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9" name="Straight Arrow Connector 18"/>
          <p:cNvCxnSpPr>
            <a:stCxn id="3" idx="0"/>
          </p:cNvCxnSpPr>
          <p:nvPr/>
        </p:nvCxnSpPr>
        <p:spPr bwMode="auto">
          <a:xfrm flipV="1">
            <a:off x="4073293" y="2721233"/>
            <a:ext cx="3761196" cy="139716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46471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48" y="1506197"/>
            <a:ext cx="7735887" cy="497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Schedule &amp; Budget Data Entry in GEMS</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67</a:t>
            </a:fld>
            <a:endParaRPr lang="en-US" dirty="0">
              <a:solidFill>
                <a:schemeClr val="tx1"/>
              </a:solidFill>
              <a:latin typeface="+mj-lt"/>
            </a:endParaRPr>
          </a:p>
        </p:txBody>
      </p:sp>
      <p:sp>
        <p:nvSpPr>
          <p:cNvPr id="2" name="TextBox 1"/>
          <p:cNvSpPr txBox="1"/>
          <p:nvPr/>
        </p:nvSpPr>
        <p:spPr>
          <a:xfrm>
            <a:off x="3652928" y="3669691"/>
            <a:ext cx="1016813" cy="867370"/>
          </a:xfrm>
          <a:prstGeom prst="rect">
            <a:avLst/>
          </a:prstGeom>
          <a:solidFill>
            <a:srgbClr val="CCFF33"/>
          </a:solidFill>
        </p:spPr>
        <p:txBody>
          <a:bodyPr wrap="square" rtlCol="0" anchor="ctr">
            <a:spAutoFit/>
          </a:bodyPr>
          <a:lstStyle/>
          <a:p>
            <a:r>
              <a:rPr lang="en-US" sz="1400" dirty="0">
                <a:solidFill>
                  <a:schemeClr val="tx1"/>
                </a:solidFill>
              </a:rPr>
              <a:t>Fields Requiring Monthly Updates</a:t>
            </a:r>
          </a:p>
        </p:txBody>
      </p:sp>
      <p:cxnSp>
        <p:nvCxnSpPr>
          <p:cNvPr id="4" name="Straight Arrow Connector 3"/>
          <p:cNvCxnSpPr>
            <a:stCxn id="2" idx="1"/>
          </p:cNvCxnSpPr>
          <p:nvPr/>
        </p:nvCxnSpPr>
        <p:spPr bwMode="auto">
          <a:xfrm flipH="1" flipV="1">
            <a:off x="3402382" y="3733800"/>
            <a:ext cx="250546" cy="369576"/>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6" name="Straight Arrow Connector 5"/>
          <p:cNvCxnSpPr>
            <a:stCxn id="2" idx="3"/>
          </p:cNvCxnSpPr>
          <p:nvPr/>
        </p:nvCxnSpPr>
        <p:spPr bwMode="auto">
          <a:xfrm flipV="1">
            <a:off x="4669741" y="2971800"/>
            <a:ext cx="823383" cy="1131576"/>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8" name="Straight Arrow Connector 7"/>
          <p:cNvCxnSpPr>
            <a:stCxn id="2" idx="1"/>
          </p:cNvCxnSpPr>
          <p:nvPr/>
        </p:nvCxnSpPr>
        <p:spPr bwMode="auto">
          <a:xfrm flipH="1" flipV="1">
            <a:off x="3402382" y="3994954"/>
            <a:ext cx="250546" cy="108422"/>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bwMode="auto">
          <a:xfrm>
            <a:off x="4669741" y="4103377"/>
            <a:ext cx="823383" cy="908353"/>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2" name="Straight Arrow Connector 11"/>
          <p:cNvCxnSpPr>
            <a:stCxn id="2" idx="1"/>
          </p:cNvCxnSpPr>
          <p:nvPr/>
        </p:nvCxnSpPr>
        <p:spPr bwMode="auto">
          <a:xfrm flipH="1">
            <a:off x="2743200" y="4103376"/>
            <a:ext cx="909728" cy="849624"/>
          </a:xfrm>
          <a:prstGeom prst="straightConnector1">
            <a:avLst/>
          </a:prstGeom>
          <a:solidFill>
            <a:schemeClr val="bg1"/>
          </a:solidFill>
          <a:ln w="952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a:off x="3048000" y="4537061"/>
            <a:ext cx="1094284" cy="7207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6" name="Straight Arrow Connector 15"/>
          <p:cNvCxnSpPr/>
          <p:nvPr/>
        </p:nvCxnSpPr>
        <p:spPr bwMode="auto">
          <a:xfrm>
            <a:off x="4164150" y="4537061"/>
            <a:ext cx="1328974" cy="7207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bwMode="auto">
          <a:xfrm>
            <a:off x="4161335" y="4537061"/>
            <a:ext cx="1331789" cy="9493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0" name="Straight Arrow Connector 19"/>
          <p:cNvCxnSpPr/>
          <p:nvPr/>
        </p:nvCxnSpPr>
        <p:spPr bwMode="auto">
          <a:xfrm flipH="1">
            <a:off x="2971800" y="4537061"/>
            <a:ext cx="1189534" cy="10255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2" name="Straight Arrow Connector 21"/>
          <p:cNvCxnSpPr>
            <a:stCxn id="2" idx="2"/>
          </p:cNvCxnSpPr>
          <p:nvPr/>
        </p:nvCxnSpPr>
        <p:spPr bwMode="auto">
          <a:xfrm>
            <a:off x="4161335" y="4537061"/>
            <a:ext cx="1331789" cy="12541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5" name="Straight Arrow Connector 24"/>
          <p:cNvCxnSpPr>
            <a:stCxn id="2" idx="2"/>
          </p:cNvCxnSpPr>
          <p:nvPr/>
        </p:nvCxnSpPr>
        <p:spPr bwMode="auto">
          <a:xfrm flipH="1">
            <a:off x="2895600" y="4537061"/>
            <a:ext cx="1265735" cy="1330339"/>
          </a:xfrm>
          <a:prstGeom prst="straightConnector1">
            <a:avLst/>
          </a:prstGeom>
          <a:ln>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8" name="Straight Arrow Connector 27"/>
          <p:cNvCxnSpPr/>
          <p:nvPr/>
        </p:nvCxnSpPr>
        <p:spPr>
          <a:xfrm flipH="1">
            <a:off x="3276600" y="4103376"/>
            <a:ext cx="356642" cy="87624"/>
          </a:xfrm>
          <a:prstGeom prst="straightConnector1">
            <a:avLst/>
          </a:prstGeom>
          <a:ln>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99332" name="TextBox 99331"/>
          <p:cNvSpPr txBox="1"/>
          <p:nvPr/>
        </p:nvSpPr>
        <p:spPr>
          <a:xfrm>
            <a:off x="2635955" y="2017775"/>
            <a:ext cx="3886200" cy="523220"/>
          </a:xfrm>
          <a:prstGeom prst="rect">
            <a:avLst/>
          </a:prstGeom>
          <a:solidFill>
            <a:schemeClr val="bg1"/>
          </a:solidFill>
          <a:ln w="19050">
            <a:solidFill>
              <a:srgbClr val="FF0000"/>
            </a:solidFill>
          </a:ln>
        </p:spPr>
        <p:txBody>
          <a:bodyPr wrap="square" rtlCol="0">
            <a:spAutoFit/>
          </a:bodyPr>
          <a:lstStyle/>
          <a:p>
            <a:pPr algn="l"/>
            <a:r>
              <a:rPr lang="en-US" sz="1400" dirty="0">
                <a:solidFill>
                  <a:srgbClr val="FF3300"/>
                </a:solidFill>
              </a:rPr>
              <a:t>Note:  This information can be keyed or entered via the Project Profile Questionnaire</a:t>
            </a:r>
          </a:p>
        </p:txBody>
      </p:sp>
    </p:spTree>
    <p:extLst>
      <p:ext uri="{BB962C8B-B14F-4D97-AF65-F5344CB8AC3E}">
        <p14:creationId xmlns:p14="http://schemas.microsoft.com/office/powerpoint/2010/main" val="1029276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13" y="1635369"/>
            <a:ext cx="7827327" cy="476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p:cNvSpPr>
            <a:spLocks noGrp="1"/>
          </p:cNvSpPr>
          <p:nvPr>
            <p:ph type="title"/>
          </p:nvPr>
        </p:nvSpPr>
        <p:spPr>
          <a:xfrm>
            <a:off x="443426" y="595484"/>
            <a:ext cx="6629400" cy="581890"/>
          </a:xfrm>
        </p:spPr>
        <p:txBody>
          <a:bodyPr>
            <a:normAutofit/>
          </a:bodyPr>
          <a:lstStyle/>
          <a:p>
            <a:pPr>
              <a:defRPr/>
            </a:pPr>
            <a:r>
              <a:rPr lang="en-US" sz="2800" dirty="0">
                <a:latin typeface="Georgia" panose="02040502050405020303" pitchFamily="18" charset="0"/>
                <a:cs typeface="Arial" pitchFamily="34" charset="0"/>
              </a:rPr>
              <a:t>Project Schedule - Attachments</a:t>
            </a:r>
          </a:p>
        </p:txBody>
      </p:sp>
      <p:sp>
        <p:nvSpPr>
          <p:cNvPr id="4" name="Slide Number Placeholder 3"/>
          <p:cNvSpPr>
            <a:spLocks noGrp="1"/>
          </p:cNvSpPr>
          <p:nvPr>
            <p:ph type="sldNum" sz="quarter" idx="10"/>
          </p:nvPr>
        </p:nvSpPr>
        <p:spPr/>
        <p:txBody>
          <a:bodyPr/>
          <a:lstStyle/>
          <a:p>
            <a:pPr>
              <a:defRPr/>
            </a:pPr>
            <a:fld id="{48412E4B-5DFB-4F62-9FF1-6B182FD34120}" type="slidenum">
              <a:rPr lang="en-US" smtClean="0"/>
              <a:pPr>
                <a:defRPr/>
              </a:pPr>
              <a:t>68</a:t>
            </a:fld>
            <a:endParaRPr lang="en-US" dirty="0"/>
          </a:p>
        </p:txBody>
      </p:sp>
      <p:sp>
        <p:nvSpPr>
          <p:cNvPr id="3" name="TextBox 2"/>
          <p:cNvSpPr txBox="1"/>
          <p:nvPr/>
        </p:nvSpPr>
        <p:spPr>
          <a:xfrm>
            <a:off x="1905000" y="5105400"/>
            <a:ext cx="4876800" cy="646331"/>
          </a:xfrm>
          <a:prstGeom prst="rect">
            <a:avLst/>
          </a:prstGeom>
          <a:solidFill>
            <a:srgbClr val="CCFF33"/>
          </a:solidFill>
          <a:ln>
            <a:solidFill>
              <a:srgbClr val="FF3300"/>
            </a:solidFill>
          </a:ln>
        </p:spPr>
        <p:txBody>
          <a:bodyPr wrap="square" rtlCol="0">
            <a:spAutoFit/>
          </a:bodyPr>
          <a:lstStyle/>
          <a:p>
            <a:pPr lvl="0" algn="l"/>
            <a:r>
              <a:rPr lang="en-US" sz="1200" dirty="0">
                <a:solidFill>
                  <a:schemeClr val="tx1"/>
                </a:solidFill>
                <a:latin typeface="+mn-lt"/>
              </a:rPr>
              <a:t>Locate your project schedule via the Browse, change Description and Attachment name to reflect </a:t>
            </a:r>
            <a:r>
              <a:rPr lang="en-US" sz="1200" b="1" dirty="0">
                <a:solidFill>
                  <a:schemeClr val="tx1"/>
                </a:solidFill>
                <a:latin typeface="+mn-lt"/>
              </a:rPr>
              <a:t>“</a:t>
            </a:r>
            <a:r>
              <a:rPr lang="en-US" sz="1200" b="1" u="sng" dirty="0">
                <a:solidFill>
                  <a:schemeClr val="tx1"/>
                </a:solidFill>
                <a:latin typeface="+mn-lt"/>
              </a:rPr>
              <a:t>GEMS Project Name </a:t>
            </a:r>
            <a:r>
              <a:rPr lang="en-US" sz="1200" b="1" dirty="0">
                <a:solidFill>
                  <a:schemeClr val="tx1"/>
                </a:solidFill>
                <a:latin typeface="+mn-lt"/>
              </a:rPr>
              <a:t>&amp; Date”, </a:t>
            </a:r>
            <a:r>
              <a:rPr lang="en-US" sz="1200" dirty="0">
                <a:solidFill>
                  <a:schemeClr val="tx1"/>
                </a:solidFill>
                <a:latin typeface="+mn-lt"/>
              </a:rPr>
              <a:t>example, STARR  05.30.18.   Select “Add”</a:t>
            </a:r>
            <a:endParaRPr lang="en-US" dirty="0">
              <a:solidFill>
                <a:schemeClr val="tx1"/>
              </a:solidFill>
            </a:endParaRPr>
          </a:p>
        </p:txBody>
      </p:sp>
      <p:sp>
        <p:nvSpPr>
          <p:cNvPr id="6" name="Rectangle 5"/>
          <p:cNvSpPr/>
          <p:nvPr/>
        </p:nvSpPr>
        <p:spPr>
          <a:xfrm>
            <a:off x="606953" y="4990563"/>
            <a:ext cx="755703" cy="304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642860" y="3542163"/>
            <a:ext cx="754380" cy="229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3383756"/>
            <a:ext cx="2743201" cy="130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Straight Arrow Connector 8"/>
          <p:cNvCxnSpPr/>
          <p:nvPr/>
        </p:nvCxnSpPr>
        <p:spPr>
          <a:xfrm flipV="1">
            <a:off x="5226984" y="4693444"/>
            <a:ext cx="183216" cy="411956"/>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10" name="TextBox 9"/>
          <p:cNvSpPr txBox="1"/>
          <p:nvPr/>
        </p:nvSpPr>
        <p:spPr>
          <a:xfrm>
            <a:off x="1054455" y="3856904"/>
            <a:ext cx="1524000" cy="523220"/>
          </a:xfrm>
          <a:prstGeom prst="rect">
            <a:avLst/>
          </a:prstGeom>
          <a:solidFill>
            <a:srgbClr val="CCFF33"/>
          </a:solidFill>
        </p:spPr>
        <p:txBody>
          <a:bodyPr wrap="square" rtlCol="0">
            <a:spAutoFit/>
          </a:bodyPr>
          <a:lstStyle/>
          <a:p>
            <a:r>
              <a:rPr lang="en-US" sz="1400" dirty="0">
                <a:solidFill>
                  <a:schemeClr val="tx1"/>
                </a:solidFill>
              </a:rPr>
              <a:t>Select the Attachments tab</a:t>
            </a:r>
          </a:p>
        </p:txBody>
      </p:sp>
      <p:sp>
        <p:nvSpPr>
          <p:cNvPr id="11" name="TextBox 10"/>
          <p:cNvSpPr txBox="1"/>
          <p:nvPr/>
        </p:nvSpPr>
        <p:spPr>
          <a:xfrm>
            <a:off x="6096001" y="3048000"/>
            <a:ext cx="1295401" cy="523220"/>
          </a:xfrm>
          <a:prstGeom prst="rect">
            <a:avLst/>
          </a:prstGeom>
          <a:solidFill>
            <a:srgbClr val="CCFF33"/>
          </a:solidFill>
        </p:spPr>
        <p:txBody>
          <a:bodyPr wrap="square" rtlCol="0">
            <a:spAutoFit/>
          </a:bodyPr>
          <a:lstStyle/>
          <a:p>
            <a:r>
              <a:rPr lang="en-US" sz="1400" dirty="0">
                <a:solidFill>
                  <a:schemeClr val="tx1"/>
                </a:solidFill>
              </a:rPr>
              <a:t>Select add attachment</a:t>
            </a:r>
          </a:p>
        </p:txBody>
      </p:sp>
      <p:sp>
        <p:nvSpPr>
          <p:cNvPr id="8" name="TextBox 7"/>
          <p:cNvSpPr txBox="1"/>
          <p:nvPr/>
        </p:nvSpPr>
        <p:spPr>
          <a:xfrm>
            <a:off x="4282787" y="3661124"/>
            <a:ext cx="692727" cy="189525"/>
          </a:xfrm>
          <a:prstGeom prst="rect">
            <a:avLst/>
          </a:prstGeom>
          <a:noFill/>
          <a:ln w="12700">
            <a:solidFill>
              <a:srgbClr val="FF0000"/>
            </a:solidFill>
          </a:ln>
        </p:spPr>
        <p:txBody>
          <a:bodyPr wrap="square" rtlCol="0">
            <a:spAutoFit/>
          </a:bodyPr>
          <a:lstStyle/>
          <a:p>
            <a:endParaRPr lang="en-US" dirty="0"/>
          </a:p>
        </p:txBody>
      </p:sp>
      <p:cxnSp>
        <p:nvCxnSpPr>
          <p:cNvPr id="13" name="Straight Arrow Connector 12"/>
          <p:cNvCxnSpPr/>
          <p:nvPr/>
        </p:nvCxnSpPr>
        <p:spPr>
          <a:xfrm flipH="1" flipV="1">
            <a:off x="4570414" y="3850650"/>
            <a:ext cx="656570" cy="1254750"/>
          </a:xfrm>
          <a:prstGeom prst="straightConnector1">
            <a:avLst/>
          </a:prstGeom>
          <a:ln w="19050">
            <a:solidFill>
              <a:srgbClr val="FF0000"/>
            </a:solidFill>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a:stCxn id="10" idx="2"/>
          </p:cNvCxnSpPr>
          <p:nvPr/>
        </p:nvCxnSpPr>
        <p:spPr>
          <a:xfrm flipH="1">
            <a:off x="1295400" y="4380124"/>
            <a:ext cx="521055" cy="51929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1" idx="3"/>
          </p:cNvCxnSpPr>
          <p:nvPr/>
        </p:nvCxnSpPr>
        <p:spPr>
          <a:xfrm>
            <a:off x="7391402" y="3309610"/>
            <a:ext cx="380998" cy="19559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2548125" y="2089710"/>
            <a:ext cx="4038600" cy="523220"/>
          </a:xfrm>
          <a:prstGeom prst="rect">
            <a:avLst/>
          </a:prstGeom>
          <a:solidFill>
            <a:schemeClr val="bg1"/>
          </a:solidFill>
          <a:ln w="19050">
            <a:solidFill>
              <a:srgbClr val="FF0000"/>
            </a:solidFill>
          </a:ln>
        </p:spPr>
        <p:txBody>
          <a:bodyPr wrap="square" rtlCol="0">
            <a:spAutoFit/>
          </a:bodyPr>
          <a:lstStyle/>
          <a:p>
            <a:r>
              <a:rPr lang="en-US" sz="1400" b="1" dirty="0">
                <a:solidFill>
                  <a:srgbClr val="FF3300"/>
                </a:solidFill>
              </a:rPr>
              <a:t>Note</a:t>
            </a:r>
            <a:r>
              <a:rPr lang="en-US" sz="1400" dirty="0">
                <a:solidFill>
                  <a:srgbClr val="FF3300"/>
                </a:solidFill>
              </a:rPr>
              <a:t>: For CPR projects, your project schedule must be attached once each month.</a:t>
            </a:r>
          </a:p>
        </p:txBody>
      </p:sp>
    </p:spTree>
    <p:extLst>
      <p:ext uri="{BB962C8B-B14F-4D97-AF65-F5344CB8AC3E}">
        <p14:creationId xmlns:p14="http://schemas.microsoft.com/office/powerpoint/2010/main" val="23372277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240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par>
                                <p:cTn id="41" presetID="1" presetClass="entr" presetSubtype="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10" grpId="0" animBg="1"/>
      <p:bldP spid="11" grpId="0" animBg="1"/>
      <p:bldP spid="8"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76477" y="527853"/>
            <a:ext cx="6629400" cy="705677"/>
          </a:xfrm>
        </p:spPr>
        <p:txBody>
          <a:bodyPr>
            <a:normAutofit/>
          </a:bodyPr>
          <a:lstStyle/>
          <a:p>
            <a:pPr>
              <a:defRPr/>
            </a:pPr>
            <a:r>
              <a:rPr lang="en-US" sz="2800" dirty="0">
                <a:latin typeface="Georgia" panose="02040502050405020303" pitchFamily="18" charset="0"/>
              </a:rPr>
              <a:t>Critical Panel Requirements</a:t>
            </a:r>
          </a:p>
        </p:txBody>
      </p:sp>
      <p:sp>
        <p:nvSpPr>
          <p:cNvPr id="2" name="Content Placeholder 1"/>
          <p:cNvSpPr>
            <a:spLocks noGrp="1"/>
          </p:cNvSpPr>
          <p:nvPr>
            <p:ph idx="1"/>
          </p:nvPr>
        </p:nvSpPr>
        <p:spPr>
          <a:xfrm>
            <a:off x="565794" y="1447800"/>
            <a:ext cx="7899399" cy="4953000"/>
          </a:xfrm>
          <a:ln>
            <a:noFill/>
          </a:ln>
        </p:spPr>
        <p:txBody>
          <a:bodyPr>
            <a:normAutofit/>
          </a:bodyPr>
          <a:lstStyle/>
          <a:p>
            <a:pPr>
              <a:lnSpc>
                <a:spcPct val="150000"/>
              </a:lnSpc>
              <a:spcBef>
                <a:spcPct val="0"/>
              </a:spcBef>
            </a:pPr>
            <a:r>
              <a:rPr lang="en-US" b="0" dirty="0">
                <a:latin typeface="Georgia" panose="02040502050405020303" pitchFamily="18" charset="0"/>
              </a:rPr>
              <a:t>Revise Project Assignments as Necessary</a:t>
            </a:r>
          </a:p>
          <a:p>
            <a:pPr>
              <a:lnSpc>
                <a:spcPct val="150000"/>
              </a:lnSpc>
              <a:spcBef>
                <a:spcPct val="0"/>
              </a:spcBef>
            </a:pPr>
            <a:r>
              <a:rPr lang="en-US" b="0" dirty="0">
                <a:latin typeface="Georgia" panose="02040502050405020303" pitchFamily="18" charset="0"/>
              </a:rPr>
              <a:t>Ensure Completion of Questionnaires </a:t>
            </a:r>
          </a:p>
          <a:p>
            <a:pPr>
              <a:lnSpc>
                <a:spcPct val="150000"/>
              </a:lnSpc>
              <a:spcBef>
                <a:spcPct val="0"/>
              </a:spcBef>
            </a:pPr>
            <a:r>
              <a:rPr lang="en-US" b="0" dirty="0">
                <a:latin typeface="Georgia" panose="02040502050405020303" pitchFamily="18" charset="0"/>
              </a:rPr>
              <a:t>Update Risks</a:t>
            </a:r>
          </a:p>
          <a:p>
            <a:pPr>
              <a:lnSpc>
                <a:spcPct val="150000"/>
              </a:lnSpc>
              <a:spcBef>
                <a:spcPct val="0"/>
              </a:spcBef>
            </a:pPr>
            <a:r>
              <a:rPr lang="en-US" b="0" dirty="0">
                <a:latin typeface="Georgia" panose="02040502050405020303" pitchFamily="18" charset="0"/>
              </a:rPr>
              <a:t>Update Issues</a:t>
            </a:r>
          </a:p>
          <a:p>
            <a:pPr>
              <a:lnSpc>
                <a:spcPct val="150000"/>
              </a:lnSpc>
              <a:spcBef>
                <a:spcPct val="0"/>
              </a:spcBef>
            </a:pPr>
            <a:r>
              <a:rPr lang="en-US" b="0" dirty="0">
                <a:latin typeface="Georgia" panose="02040502050405020303" pitchFamily="18" charset="0"/>
              </a:rPr>
              <a:t>Update and Attach the Project Schedule</a:t>
            </a:r>
          </a:p>
          <a:p>
            <a:pPr>
              <a:lnSpc>
                <a:spcPct val="150000"/>
              </a:lnSpc>
              <a:spcBef>
                <a:spcPct val="0"/>
              </a:spcBef>
            </a:pPr>
            <a:r>
              <a:rPr lang="en-US" b="0" dirty="0">
                <a:latin typeface="Georgia" panose="02040502050405020303" pitchFamily="18" charset="0"/>
              </a:rPr>
              <a:t>Update Project Data (</a:t>
            </a:r>
            <a:r>
              <a:rPr lang="en-US" sz="1900" dirty="0">
                <a:latin typeface="Georgia" panose="02040502050405020303" pitchFamily="18" charset="0"/>
              </a:rPr>
              <a:t>Information can be keyed into the Project Data or loaded via the Project Profile Questionnaire)</a:t>
            </a:r>
          </a:p>
          <a:p>
            <a:pPr>
              <a:lnSpc>
                <a:spcPct val="150000"/>
              </a:lnSpc>
              <a:spcBef>
                <a:spcPct val="0"/>
              </a:spcBef>
            </a:pPr>
            <a:r>
              <a:rPr lang="en-US" dirty="0">
                <a:latin typeface="Georgia" panose="02040502050405020303" pitchFamily="18" charset="0"/>
              </a:rPr>
              <a:t>Complete Gate Reviews to align with Project Phase</a:t>
            </a:r>
          </a:p>
          <a:p>
            <a:pPr>
              <a:lnSpc>
                <a:spcPct val="150000"/>
              </a:lnSpc>
              <a:spcBef>
                <a:spcPct val="0"/>
              </a:spcBef>
            </a:pPr>
            <a:r>
              <a:rPr lang="en-US" b="0" dirty="0">
                <a:latin typeface="Georgia" panose="02040502050405020303" pitchFamily="18" charset="0"/>
              </a:rPr>
              <a:t>Complete Dashboard Comments Questionnaire</a:t>
            </a:r>
          </a:p>
          <a:p>
            <a:pPr marL="0" indent="0">
              <a:lnSpc>
                <a:spcPct val="150000"/>
              </a:lnSpc>
              <a:spcBef>
                <a:spcPct val="0"/>
              </a:spcBef>
              <a:buNone/>
            </a:pPr>
            <a:endParaRPr lang="en-US" b="0" dirty="0">
              <a:solidFill>
                <a:schemeClr val="tx1"/>
              </a:solidFill>
            </a:endParaRPr>
          </a:p>
          <a:p>
            <a:pPr marL="0" indent="0">
              <a:lnSpc>
                <a:spcPct val="150000"/>
              </a:lnSpc>
              <a:spcBef>
                <a:spcPct val="0"/>
              </a:spcBef>
              <a:buNone/>
            </a:pPr>
            <a:endParaRPr lang="en-US" b="0" dirty="0">
              <a:solidFill>
                <a:schemeClr val="tx1"/>
              </a:solidFill>
            </a:endParaRPr>
          </a:p>
          <a:p>
            <a:endParaRPr lang="en-US" dirty="0"/>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69</a:t>
            </a:fld>
            <a:endParaRPr lang="en-US" dirty="0">
              <a:solidFill>
                <a:schemeClr val="tx1"/>
              </a:solidFill>
              <a:latin typeface="+mj-lt"/>
            </a:endParaRPr>
          </a:p>
        </p:txBody>
      </p:sp>
    </p:spTree>
    <p:extLst>
      <p:ext uri="{BB962C8B-B14F-4D97-AF65-F5344CB8AC3E}">
        <p14:creationId xmlns:p14="http://schemas.microsoft.com/office/powerpoint/2010/main" val="80055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xEl>
                                              <p:pRg st="7" end="7"/>
                                            </p:txEl>
                                          </p:spTgt>
                                        </p:tgtEl>
                                        <p:attrNameLst>
                                          <p:attrName>style.visibility</p:attrName>
                                        </p:attrNameLst>
                                      </p:cBhvr>
                                      <p:to>
                                        <p:strVal val="visible"/>
                                      </p:to>
                                    </p:set>
                                    <p:animEffect transition="in" filter="wipe(down)">
                                      <p:cBhvr>
                                        <p:cTn id="7" dur="580">
                                          <p:stCondLst>
                                            <p:cond delay="0"/>
                                          </p:stCondLst>
                                        </p:cTn>
                                        <p:tgtEl>
                                          <p:spTgt spid="2">
                                            <p:txEl>
                                              <p:pRg st="7" end="7"/>
                                            </p:txEl>
                                          </p:spTgt>
                                        </p:tgtEl>
                                      </p:cBhvr>
                                    </p:animEffect>
                                    <p:anim calcmode="lin" valueType="num">
                                      <p:cBhvr>
                                        <p:cTn id="8" dur="1822" tmFilter="0,0; 0.14,0.36; 0.43,0.73; 0.71,0.91; 1.0,1.0">
                                          <p:stCondLst>
                                            <p:cond delay="0"/>
                                          </p:stCondLst>
                                        </p:cTn>
                                        <p:tgtEl>
                                          <p:spTgt spid="2">
                                            <p:txEl>
                                              <p:pRg st="7" end="7"/>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xEl>
                                              <p:pRg st="7" end="7"/>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xEl>
                                              <p:pRg st="7" end="7"/>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xEl>
                                              <p:pRg st="7" end="7"/>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xEl>
                                              <p:pRg st="7" end="7"/>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xEl>
                                              <p:pRg st="7" end="7"/>
                                            </p:txEl>
                                          </p:spTgt>
                                        </p:tgtEl>
                                      </p:cBhvr>
                                      <p:to x="100000" y="60000"/>
                                    </p:animScale>
                                    <p:animScale>
                                      <p:cBhvr>
                                        <p:cTn id="14" dur="166" decel="50000">
                                          <p:stCondLst>
                                            <p:cond delay="676"/>
                                          </p:stCondLst>
                                        </p:cTn>
                                        <p:tgtEl>
                                          <p:spTgt spid="2">
                                            <p:txEl>
                                              <p:pRg st="7" end="7"/>
                                            </p:txEl>
                                          </p:spTgt>
                                        </p:tgtEl>
                                      </p:cBhvr>
                                      <p:to x="100000" y="100000"/>
                                    </p:animScale>
                                    <p:animScale>
                                      <p:cBhvr>
                                        <p:cTn id="15" dur="26">
                                          <p:stCondLst>
                                            <p:cond delay="1312"/>
                                          </p:stCondLst>
                                        </p:cTn>
                                        <p:tgtEl>
                                          <p:spTgt spid="2">
                                            <p:txEl>
                                              <p:pRg st="7" end="7"/>
                                            </p:txEl>
                                          </p:spTgt>
                                        </p:tgtEl>
                                      </p:cBhvr>
                                      <p:to x="100000" y="80000"/>
                                    </p:animScale>
                                    <p:animScale>
                                      <p:cBhvr>
                                        <p:cTn id="16" dur="166" decel="50000">
                                          <p:stCondLst>
                                            <p:cond delay="1338"/>
                                          </p:stCondLst>
                                        </p:cTn>
                                        <p:tgtEl>
                                          <p:spTgt spid="2">
                                            <p:txEl>
                                              <p:pRg st="7" end="7"/>
                                            </p:txEl>
                                          </p:spTgt>
                                        </p:tgtEl>
                                      </p:cBhvr>
                                      <p:to x="100000" y="100000"/>
                                    </p:animScale>
                                    <p:animScale>
                                      <p:cBhvr>
                                        <p:cTn id="17" dur="26">
                                          <p:stCondLst>
                                            <p:cond delay="1642"/>
                                          </p:stCondLst>
                                        </p:cTn>
                                        <p:tgtEl>
                                          <p:spTgt spid="2">
                                            <p:txEl>
                                              <p:pRg st="7" end="7"/>
                                            </p:txEl>
                                          </p:spTgt>
                                        </p:tgtEl>
                                      </p:cBhvr>
                                      <p:to x="100000" y="90000"/>
                                    </p:animScale>
                                    <p:animScale>
                                      <p:cBhvr>
                                        <p:cTn id="18" dur="166" decel="50000">
                                          <p:stCondLst>
                                            <p:cond delay="1668"/>
                                          </p:stCondLst>
                                        </p:cTn>
                                        <p:tgtEl>
                                          <p:spTgt spid="2">
                                            <p:txEl>
                                              <p:pRg st="7" end="7"/>
                                            </p:txEl>
                                          </p:spTgt>
                                        </p:tgtEl>
                                      </p:cBhvr>
                                      <p:to x="100000" y="100000"/>
                                    </p:animScale>
                                    <p:animScale>
                                      <p:cBhvr>
                                        <p:cTn id="19" dur="26">
                                          <p:stCondLst>
                                            <p:cond delay="1808"/>
                                          </p:stCondLst>
                                        </p:cTn>
                                        <p:tgtEl>
                                          <p:spTgt spid="2">
                                            <p:txEl>
                                              <p:pRg st="7" end="7"/>
                                            </p:txEl>
                                          </p:spTgt>
                                        </p:tgtEl>
                                      </p:cBhvr>
                                      <p:to x="100000" y="95000"/>
                                    </p:animScale>
                                    <p:animScale>
                                      <p:cBhvr>
                                        <p:cTn id="20" dur="166" decel="50000">
                                          <p:stCondLst>
                                            <p:cond delay="1834"/>
                                          </p:stCondLst>
                                        </p:cTn>
                                        <p:tgtEl>
                                          <p:spTgt spid="2">
                                            <p:txEl>
                                              <p:pRg st="7" end="7"/>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2800" dirty="0">
                <a:latin typeface="Georgia" panose="02040502050405020303" pitchFamily="18" charset="0"/>
              </a:rPr>
              <a:t>AMI versus APO</a:t>
            </a:r>
            <a:endParaRPr lang="en-US" sz="2800" dirty="0"/>
          </a:p>
        </p:txBody>
      </p:sp>
      <p:sp>
        <p:nvSpPr>
          <p:cNvPr id="5" name="Slide Number Placeholder 4"/>
          <p:cNvSpPr>
            <a:spLocks noGrp="1"/>
          </p:cNvSpPr>
          <p:nvPr>
            <p:ph type="sldNum" sz="quarter" idx="12"/>
          </p:nvPr>
        </p:nvSpPr>
        <p:spPr/>
        <p:txBody>
          <a:bodyPr/>
          <a:lstStyle/>
          <a:p>
            <a:fld id="{B23CBF67-A91B-4536-BE1C-654C04EB6CFF}" type="slidenum">
              <a:rPr lang="en-US" smtClean="0"/>
              <a:t>7</a:t>
            </a:fld>
            <a:endParaRPr lang="en-US" dirty="0"/>
          </a:p>
        </p:txBody>
      </p:sp>
      <p:pic>
        <p:nvPicPr>
          <p:cNvPr id="10240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569913" y="1600200"/>
            <a:ext cx="372427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68838" y="1623364"/>
            <a:ext cx="3800475" cy="178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85800" y="3733800"/>
            <a:ext cx="3581400" cy="2246769"/>
          </a:xfrm>
          <a:prstGeom prst="rect">
            <a:avLst/>
          </a:prstGeom>
          <a:noFill/>
        </p:spPr>
        <p:txBody>
          <a:bodyPr wrap="square" rtlCol="0">
            <a:spAutoFit/>
          </a:bodyPr>
          <a:lstStyle/>
          <a:p>
            <a:pPr algn="l"/>
            <a:r>
              <a:rPr lang="en-US" sz="1400" dirty="0">
                <a:solidFill>
                  <a:schemeClr val="tx1"/>
                </a:solidFill>
              </a:rPr>
              <a:t>AMI:  The </a:t>
            </a:r>
            <a:r>
              <a:rPr lang="en-US" sz="1400" b="1" i="1" dirty="0">
                <a:solidFill>
                  <a:schemeClr val="tx1"/>
                </a:solidFill>
              </a:rPr>
              <a:t>“Data Entry” </a:t>
            </a:r>
            <a:r>
              <a:rPr lang="en-US" sz="1400" dirty="0">
                <a:solidFill>
                  <a:schemeClr val="tx1"/>
                </a:solidFill>
              </a:rPr>
              <a:t>portal for GEMS.  This area is where you would:</a:t>
            </a:r>
          </a:p>
          <a:p>
            <a:pPr algn="l"/>
            <a:endParaRPr lang="en-US" sz="1400" dirty="0">
              <a:solidFill>
                <a:schemeClr val="tx1"/>
              </a:solidFill>
            </a:endParaRPr>
          </a:p>
          <a:p>
            <a:pPr algn="l"/>
            <a:r>
              <a:rPr lang="en-US" sz="1400" dirty="0">
                <a:solidFill>
                  <a:schemeClr val="tx1"/>
                </a:solidFill>
              </a:rPr>
              <a:t>Create Projects</a:t>
            </a:r>
          </a:p>
          <a:p>
            <a:pPr algn="l"/>
            <a:r>
              <a:rPr lang="en-US" sz="1400" dirty="0">
                <a:solidFill>
                  <a:schemeClr val="tx1"/>
                </a:solidFill>
              </a:rPr>
              <a:t>Assign Resources</a:t>
            </a:r>
          </a:p>
          <a:p>
            <a:pPr algn="l"/>
            <a:r>
              <a:rPr lang="en-US" sz="1400" dirty="0">
                <a:solidFill>
                  <a:schemeClr val="tx1"/>
                </a:solidFill>
              </a:rPr>
              <a:t>Send Questionnaires</a:t>
            </a:r>
          </a:p>
          <a:p>
            <a:pPr algn="l"/>
            <a:r>
              <a:rPr lang="en-US" sz="1400" dirty="0">
                <a:solidFill>
                  <a:schemeClr val="tx1"/>
                </a:solidFill>
              </a:rPr>
              <a:t>Update Profile Information</a:t>
            </a:r>
          </a:p>
          <a:p>
            <a:pPr algn="l"/>
            <a:r>
              <a:rPr lang="en-US" sz="1400" dirty="0">
                <a:solidFill>
                  <a:schemeClr val="tx1"/>
                </a:solidFill>
              </a:rPr>
              <a:t>Load your Project Schedule</a:t>
            </a:r>
          </a:p>
          <a:p>
            <a:pPr algn="l"/>
            <a:r>
              <a:rPr lang="en-US" sz="1400" dirty="0">
                <a:solidFill>
                  <a:schemeClr val="tx1"/>
                </a:solidFill>
              </a:rPr>
              <a:t>Create or Update Risks &amp; Issues</a:t>
            </a:r>
          </a:p>
          <a:p>
            <a:pPr algn="l"/>
            <a:endParaRPr lang="en-US" sz="1400" dirty="0">
              <a:solidFill>
                <a:schemeClr val="tx1"/>
              </a:solidFill>
            </a:endParaRPr>
          </a:p>
        </p:txBody>
      </p:sp>
      <p:sp>
        <p:nvSpPr>
          <p:cNvPr id="7" name="TextBox 6"/>
          <p:cNvSpPr txBox="1"/>
          <p:nvPr/>
        </p:nvSpPr>
        <p:spPr>
          <a:xfrm>
            <a:off x="4876800" y="3733800"/>
            <a:ext cx="3505200" cy="1815882"/>
          </a:xfrm>
          <a:prstGeom prst="rect">
            <a:avLst/>
          </a:prstGeom>
          <a:noFill/>
        </p:spPr>
        <p:txBody>
          <a:bodyPr wrap="square" rtlCol="0">
            <a:spAutoFit/>
          </a:bodyPr>
          <a:lstStyle/>
          <a:p>
            <a:pPr algn="l"/>
            <a:r>
              <a:rPr lang="en-US" sz="1400" dirty="0">
                <a:solidFill>
                  <a:schemeClr val="tx1"/>
                </a:solidFill>
              </a:rPr>
              <a:t>APO: The </a:t>
            </a:r>
            <a:r>
              <a:rPr lang="en-US" sz="1400" b="1" i="1" dirty="0">
                <a:solidFill>
                  <a:schemeClr val="tx1"/>
                </a:solidFill>
              </a:rPr>
              <a:t>“Dashboard” </a:t>
            </a:r>
            <a:r>
              <a:rPr lang="en-US" sz="1400" dirty="0">
                <a:solidFill>
                  <a:schemeClr val="tx1"/>
                </a:solidFill>
              </a:rPr>
              <a:t>portal of GEMS.  This area is where you would:</a:t>
            </a:r>
          </a:p>
          <a:p>
            <a:pPr algn="l"/>
            <a:endParaRPr lang="en-US" sz="1400" dirty="0">
              <a:solidFill>
                <a:schemeClr val="tx1"/>
              </a:solidFill>
            </a:endParaRPr>
          </a:p>
          <a:p>
            <a:pPr algn="l"/>
            <a:r>
              <a:rPr lang="en-US" sz="1400" dirty="0">
                <a:solidFill>
                  <a:schemeClr val="tx1"/>
                </a:solidFill>
              </a:rPr>
              <a:t>Review Questionnaire Responses</a:t>
            </a:r>
          </a:p>
          <a:p>
            <a:pPr algn="l"/>
            <a:r>
              <a:rPr lang="en-US" sz="1400" dirty="0">
                <a:solidFill>
                  <a:schemeClr val="tx1"/>
                </a:solidFill>
              </a:rPr>
              <a:t>Review KPI scores</a:t>
            </a:r>
          </a:p>
          <a:p>
            <a:pPr algn="l"/>
            <a:r>
              <a:rPr lang="en-US" sz="1400" dirty="0">
                <a:solidFill>
                  <a:schemeClr val="tx1"/>
                </a:solidFill>
              </a:rPr>
              <a:t>Review Management Dashboards</a:t>
            </a:r>
          </a:p>
          <a:p>
            <a:pPr algn="l"/>
            <a:r>
              <a:rPr lang="en-US" sz="1400" dirty="0">
                <a:solidFill>
                  <a:schemeClr val="tx1"/>
                </a:solidFill>
              </a:rPr>
              <a:t>Review Operational Data</a:t>
            </a:r>
          </a:p>
          <a:p>
            <a:pPr algn="l"/>
            <a:r>
              <a:rPr lang="en-US" sz="1400" dirty="0">
                <a:solidFill>
                  <a:schemeClr val="tx1"/>
                </a:solidFill>
              </a:rPr>
              <a:t>Print Reports</a:t>
            </a:r>
          </a:p>
        </p:txBody>
      </p:sp>
    </p:spTree>
    <p:extLst>
      <p:ext uri="{BB962C8B-B14F-4D97-AF65-F5344CB8AC3E}">
        <p14:creationId xmlns:p14="http://schemas.microsoft.com/office/powerpoint/2010/main" val="36007234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4213" y="2438400"/>
            <a:ext cx="7772400" cy="1066800"/>
          </a:xfrm>
        </p:spPr>
        <p:txBody>
          <a:bodyPr>
            <a:normAutofit fontScale="90000"/>
          </a:bodyPr>
          <a:lstStyle/>
          <a:p>
            <a:pPr algn="ctr"/>
            <a:br>
              <a:rPr lang="en-US" sz="4000" dirty="0"/>
            </a:br>
            <a:r>
              <a:rPr lang="en-US" sz="4000" dirty="0"/>
              <a:t>APO - Dashboards</a:t>
            </a:r>
          </a:p>
        </p:txBody>
      </p:sp>
      <p:sp>
        <p:nvSpPr>
          <p:cNvPr id="4" name="Slide Number Placeholder 3"/>
          <p:cNvSpPr>
            <a:spLocks noGrp="1"/>
          </p:cNvSpPr>
          <p:nvPr>
            <p:ph type="sldNum" sz="quarter" idx="12"/>
          </p:nvPr>
        </p:nvSpPr>
        <p:spPr/>
        <p:txBody>
          <a:bodyPr/>
          <a:lstStyle/>
          <a:p>
            <a:fld id="{B23CBF67-A91B-4536-BE1C-654C04EB6CFF}" type="slidenum">
              <a:rPr lang="en-US" smtClean="0"/>
              <a:pPr/>
              <a:t>70</a:t>
            </a:fld>
            <a:endParaRPr lang="en-US" dirty="0"/>
          </a:p>
        </p:txBody>
      </p:sp>
    </p:spTree>
    <p:extLst>
      <p:ext uri="{BB962C8B-B14F-4D97-AF65-F5344CB8AC3E}">
        <p14:creationId xmlns:p14="http://schemas.microsoft.com/office/powerpoint/2010/main" val="28798278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GEMS APO - Dashboards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71</a:t>
            </a:fld>
            <a:endParaRPr lang="en-US" dirty="0">
              <a:solidFill>
                <a:prstClr val="black"/>
              </a:solidFill>
              <a:latin typeface="Georgia"/>
            </a:endParaRPr>
          </a:p>
        </p:txBody>
      </p:sp>
      <p:pic>
        <p:nvPicPr>
          <p:cNvPr id="1034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2362199"/>
            <a:ext cx="7899400" cy="302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869151" y="3169489"/>
            <a:ext cx="1295905"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 name="TextBox 4"/>
          <p:cNvSpPr txBox="1"/>
          <p:nvPr/>
        </p:nvSpPr>
        <p:spPr>
          <a:xfrm>
            <a:off x="3670691" y="5638800"/>
            <a:ext cx="1806542" cy="646331"/>
          </a:xfrm>
          <a:prstGeom prst="rect">
            <a:avLst/>
          </a:prstGeom>
          <a:solidFill>
            <a:srgbClr val="DCF01C"/>
          </a:solidFill>
        </p:spPr>
        <p:txBody>
          <a:bodyPr wrap="square" rtlCol="0">
            <a:spAutoFit/>
          </a:bodyPr>
          <a:lstStyle/>
          <a:p>
            <a:r>
              <a:rPr lang="en-US" dirty="0">
                <a:solidFill>
                  <a:prstClr val="black"/>
                </a:solidFill>
              </a:rPr>
              <a:t>APO: Primary Focus</a:t>
            </a:r>
          </a:p>
        </p:txBody>
      </p:sp>
      <p:cxnSp>
        <p:nvCxnSpPr>
          <p:cNvPr id="7" name="Straight Arrow Connector 6"/>
          <p:cNvCxnSpPr>
            <a:stCxn id="5" idx="1"/>
          </p:cNvCxnSpPr>
          <p:nvPr/>
        </p:nvCxnSpPr>
        <p:spPr>
          <a:xfrm flipH="1" flipV="1">
            <a:off x="2517103" y="4343400"/>
            <a:ext cx="1153588" cy="16185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885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725323"/>
            <a:ext cx="7899400" cy="4031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My Projects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72</a:t>
            </a:fld>
            <a:endParaRPr lang="en-US" dirty="0">
              <a:solidFill>
                <a:prstClr val="black"/>
              </a:solidFill>
              <a:latin typeface="Georgia"/>
            </a:endParaRPr>
          </a:p>
        </p:txBody>
      </p:sp>
      <p:sp>
        <p:nvSpPr>
          <p:cNvPr id="5" name="TextBox 4"/>
          <p:cNvSpPr txBox="1"/>
          <p:nvPr/>
        </p:nvSpPr>
        <p:spPr>
          <a:xfrm>
            <a:off x="2809035" y="2883400"/>
            <a:ext cx="3505200" cy="646331"/>
          </a:xfrm>
          <a:prstGeom prst="rect">
            <a:avLst/>
          </a:prstGeom>
          <a:solidFill>
            <a:srgbClr val="DCF01C"/>
          </a:solidFill>
        </p:spPr>
        <p:txBody>
          <a:bodyPr wrap="square" rtlCol="0">
            <a:spAutoFit/>
          </a:bodyPr>
          <a:lstStyle/>
          <a:p>
            <a:r>
              <a:rPr lang="en-US" dirty="0">
                <a:solidFill>
                  <a:prstClr val="black"/>
                </a:solidFill>
              </a:rPr>
              <a:t>Selecting APO will bring you to the “MY PROJECTS” page.</a:t>
            </a:r>
          </a:p>
        </p:txBody>
      </p:sp>
      <p:sp>
        <p:nvSpPr>
          <p:cNvPr id="2" name="TextBox 1"/>
          <p:cNvSpPr txBox="1"/>
          <p:nvPr/>
        </p:nvSpPr>
        <p:spPr>
          <a:xfrm>
            <a:off x="4310884" y="2209800"/>
            <a:ext cx="3117273" cy="276999"/>
          </a:xfrm>
          <a:prstGeom prst="rect">
            <a:avLst/>
          </a:prstGeom>
          <a:solidFill>
            <a:schemeClr val="bg1"/>
          </a:solidFill>
        </p:spPr>
        <p:txBody>
          <a:bodyPr wrap="square" rtlCol="0">
            <a:spAutoFit/>
          </a:bodyPr>
          <a:lstStyle/>
          <a:p>
            <a:r>
              <a:rPr lang="en-US" sz="1200" dirty="0">
                <a:solidFill>
                  <a:srgbClr val="FF0000"/>
                </a:solidFill>
              </a:rPr>
              <a:t>Note Background Color: Blue = All Projects</a:t>
            </a:r>
          </a:p>
        </p:txBody>
      </p:sp>
    </p:spTree>
    <p:extLst>
      <p:ext uri="{BB962C8B-B14F-4D97-AF65-F5344CB8AC3E}">
        <p14:creationId xmlns:p14="http://schemas.microsoft.com/office/powerpoint/2010/main" val="17090789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0453" y="1651956"/>
            <a:ext cx="784049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Apply Filters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73</a:t>
            </a:fld>
            <a:endParaRPr lang="en-US" dirty="0">
              <a:solidFill>
                <a:prstClr val="black"/>
              </a:solidFill>
              <a:latin typeface="Georgia"/>
            </a:endParaRPr>
          </a:p>
        </p:txBody>
      </p:sp>
      <p:sp>
        <p:nvSpPr>
          <p:cNvPr id="4" name="Rounded Rectangle 3"/>
          <p:cNvSpPr/>
          <p:nvPr/>
        </p:nvSpPr>
        <p:spPr>
          <a:xfrm>
            <a:off x="622306" y="1945537"/>
            <a:ext cx="604550" cy="22613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 name="TextBox 4"/>
          <p:cNvSpPr txBox="1"/>
          <p:nvPr/>
        </p:nvSpPr>
        <p:spPr>
          <a:xfrm>
            <a:off x="3923580" y="2379183"/>
            <a:ext cx="3256472" cy="441453"/>
          </a:xfrm>
          <a:prstGeom prst="rect">
            <a:avLst/>
          </a:prstGeom>
          <a:solidFill>
            <a:srgbClr val="DCF01C"/>
          </a:solidFill>
        </p:spPr>
        <p:txBody>
          <a:bodyPr wrap="square" rtlCol="0" anchor="ctr">
            <a:spAutoFit/>
          </a:bodyPr>
          <a:lstStyle/>
          <a:p>
            <a:r>
              <a:rPr lang="en-US" sz="1400" dirty="0">
                <a:solidFill>
                  <a:prstClr val="black"/>
                </a:solidFill>
              </a:rPr>
              <a:t>Select the Filter Option to open the filter Screen</a:t>
            </a:r>
          </a:p>
        </p:txBody>
      </p:sp>
      <p:cxnSp>
        <p:nvCxnSpPr>
          <p:cNvPr id="7" name="Straight Arrow Connector 6"/>
          <p:cNvCxnSpPr/>
          <p:nvPr/>
        </p:nvCxnSpPr>
        <p:spPr>
          <a:xfrm flipH="1" flipV="1">
            <a:off x="1371600" y="2045905"/>
            <a:ext cx="2514601" cy="5448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089740" y="5562600"/>
            <a:ext cx="2971800" cy="307777"/>
          </a:xfrm>
          <a:prstGeom prst="rect">
            <a:avLst/>
          </a:prstGeom>
          <a:solidFill>
            <a:srgbClr val="DCF01C"/>
          </a:solidFill>
        </p:spPr>
        <p:txBody>
          <a:bodyPr wrap="square" rtlCol="0">
            <a:spAutoFit/>
          </a:bodyPr>
          <a:lstStyle/>
          <a:p>
            <a:r>
              <a:rPr lang="en-US" sz="1400" dirty="0">
                <a:solidFill>
                  <a:schemeClr val="tx1"/>
                </a:solidFill>
              </a:rPr>
              <a:t>Apply your filters and select: Apply</a:t>
            </a:r>
          </a:p>
        </p:txBody>
      </p:sp>
      <p:cxnSp>
        <p:nvCxnSpPr>
          <p:cNvPr id="11" name="Straight Arrow Connector 10"/>
          <p:cNvCxnSpPr>
            <a:stCxn id="9" idx="1"/>
          </p:cNvCxnSpPr>
          <p:nvPr/>
        </p:nvCxnSpPr>
        <p:spPr>
          <a:xfrm flipH="1">
            <a:off x="1828800" y="5716489"/>
            <a:ext cx="1260940" cy="3795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44141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2294328"/>
            <a:ext cx="7899400" cy="3137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Select Project</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74</a:t>
            </a:fld>
            <a:endParaRPr lang="en-US" dirty="0">
              <a:solidFill>
                <a:prstClr val="black"/>
              </a:solidFill>
              <a:latin typeface="Georgia"/>
            </a:endParaRPr>
          </a:p>
        </p:txBody>
      </p:sp>
      <p:sp>
        <p:nvSpPr>
          <p:cNvPr id="4" name="Rounded Rectangle 3"/>
          <p:cNvSpPr/>
          <p:nvPr/>
        </p:nvSpPr>
        <p:spPr>
          <a:xfrm>
            <a:off x="573246" y="5020126"/>
            <a:ext cx="1295905" cy="2057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 name="TextBox 4"/>
          <p:cNvSpPr txBox="1"/>
          <p:nvPr/>
        </p:nvSpPr>
        <p:spPr>
          <a:xfrm>
            <a:off x="3680610" y="4323286"/>
            <a:ext cx="3329790" cy="534158"/>
          </a:xfrm>
          <a:prstGeom prst="rect">
            <a:avLst/>
          </a:prstGeom>
          <a:solidFill>
            <a:srgbClr val="DCF01C"/>
          </a:solidFill>
        </p:spPr>
        <p:txBody>
          <a:bodyPr wrap="square" rtlCol="0" anchor="ctr">
            <a:spAutoFit/>
          </a:bodyPr>
          <a:lstStyle/>
          <a:p>
            <a:r>
              <a:rPr lang="en-US" dirty="0">
                <a:solidFill>
                  <a:prstClr val="black"/>
                </a:solidFill>
              </a:rPr>
              <a:t>Select your project by clicking on name.</a:t>
            </a:r>
          </a:p>
        </p:txBody>
      </p:sp>
      <p:cxnSp>
        <p:nvCxnSpPr>
          <p:cNvPr id="7" name="Straight Arrow Connector 6"/>
          <p:cNvCxnSpPr>
            <a:stCxn id="5" idx="1"/>
          </p:cNvCxnSpPr>
          <p:nvPr/>
        </p:nvCxnSpPr>
        <p:spPr>
          <a:xfrm flipH="1">
            <a:off x="1981200" y="4590365"/>
            <a:ext cx="1699410" cy="51503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7005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6650" y="1600200"/>
            <a:ext cx="789266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Overview of Project</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75</a:t>
            </a:fld>
            <a:endParaRPr lang="en-US" dirty="0">
              <a:solidFill>
                <a:prstClr val="black"/>
              </a:solidFill>
              <a:latin typeface="Georgia"/>
            </a:endParaRPr>
          </a:p>
        </p:txBody>
      </p:sp>
      <p:sp>
        <p:nvSpPr>
          <p:cNvPr id="2" name="TextBox 1"/>
          <p:cNvSpPr txBox="1"/>
          <p:nvPr/>
        </p:nvSpPr>
        <p:spPr>
          <a:xfrm>
            <a:off x="4252570" y="2057400"/>
            <a:ext cx="3200400" cy="276999"/>
          </a:xfrm>
          <a:prstGeom prst="rect">
            <a:avLst/>
          </a:prstGeom>
          <a:solidFill>
            <a:schemeClr val="bg1"/>
          </a:solidFill>
        </p:spPr>
        <p:txBody>
          <a:bodyPr wrap="square" rtlCol="0">
            <a:spAutoFit/>
          </a:bodyPr>
          <a:lstStyle/>
          <a:p>
            <a:r>
              <a:rPr lang="en-US" sz="1200" dirty="0">
                <a:solidFill>
                  <a:srgbClr val="FF0000"/>
                </a:solidFill>
              </a:rPr>
              <a:t>Note Background Color:  Grey = One Project</a:t>
            </a:r>
          </a:p>
        </p:txBody>
      </p:sp>
    </p:spTree>
    <p:extLst>
      <p:ext uri="{BB962C8B-B14F-4D97-AF65-F5344CB8AC3E}">
        <p14:creationId xmlns:p14="http://schemas.microsoft.com/office/powerpoint/2010/main" val="36277884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224" y="1600200"/>
            <a:ext cx="793608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Apply Project Filters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76</a:t>
            </a:fld>
            <a:endParaRPr lang="en-US" dirty="0">
              <a:solidFill>
                <a:prstClr val="black"/>
              </a:solidFill>
              <a:latin typeface="Georgia"/>
            </a:endParaRPr>
          </a:p>
        </p:txBody>
      </p:sp>
      <p:sp>
        <p:nvSpPr>
          <p:cNvPr id="4" name="Rounded Rectangle 3"/>
          <p:cNvSpPr/>
          <p:nvPr/>
        </p:nvSpPr>
        <p:spPr>
          <a:xfrm>
            <a:off x="542861" y="1936750"/>
            <a:ext cx="549591" cy="20577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prstClr val="white"/>
              </a:solidFill>
            </a:endParaRPr>
          </a:p>
        </p:txBody>
      </p:sp>
      <p:sp>
        <p:nvSpPr>
          <p:cNvPr id="5" name="TextBox 4"/>
          <p:cNvSpPr txBox="1"/>
          <p:nvPr/>
        </p:nvSpPr>
        <p:spPr>
          <a:xfrm>
            <a:off x="3060786" y="2023437"/>
            <a:ext cx="4638282" cy="738664"/>
          </a:xfrm>
          <a:prstGeom prst="rect">
            <a:avLst/>
          </a:prstGeom>
          <a:solidFill>
            <a:srgbClr val="DCF01C"/>
          </a:solidFill>
        </p:spPr>
        <p:txBody>
          <a:bodyPr wrap="square" rtlCol="0" anchor="ctr">
            <a:spAutoFit/>
          </a:bodyPr>
          <a:lstStyle/>
          <a:p>
            <a:r>
              <a:rPr lang="en-US" sz="1400" dirty="0">
                <a:solidFill>
                  <a:prstClr val="black"/>
                </a:solidFill>
              </a:rPr>
              <a:t>You can set your project-level filters.  The date range defaults to the last two full weeks so we recommend a </a:t>
            </a:r>
            <a:r>
              <a:rPr lang="en-US" sz="1400" b="1" dirty="0">
                <a:solidFill>
                  <a:prstClr val="black"/>
                </a:solidFill>
              </a:rPr>
              <a:t>full month</a:t>
            </a:r>
            <a:r>
              <a:rPr lang="en-US" sz="1400" dirty="0">
                <a:solidFill>
                  <a:prstClr val="black"/>
                </a:solidFill>
              </a:rPr>
              <a:t>.</a:t>
            </a:r>
          </a:p>
        </p:txBody>
      </p:sp>
      <p:cxnSp>
        <p:nvCxnSpPr>
          <p:cNvPr id="7" name="Straight Arrow Connector 6"/>
          <p:cNvCxnSpPr>
            <a:stCxn id="5" idx="1"/>
          </p:cNvCxnSpPr>
          <p:nvPr/>
        </p:nvCxnSpPr>
        <p:spPr>
          <a:xfrm flipH="1">
            <a:off x="1676400" y="2392769"/>
            <a:ext cx="1384386" cy="46166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57213" y="2623601"/>
            <a:ext cx="1106487" cy="424399"/>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286000" y="5916181"/>
            <a:ext cx="1295400" cy="210215"/>
          </a:xfrm>
          <a:prstGeom prst="rect">
            <a:avLst/>
          </a:prstGeom>
          <a:solidFill>
            <a:srgbClr val="DCF01C"/>
          </a:solidFill>
        </p:spPr>
        <p:txBody>
          <a:bodyPr wrap="square" rtlCol="0" anchor="ctr">
            <a:spAutoFit/>
          </a:bodyPr>
          <a:lstStyle/>
          <a:p>
            <a:r>
              <a:rPr lang="en-US" sz="1400" dirty="0">
                <a:solidFill>
                  <a:schemeClr val="tx1"/>
                </a:solidFill>
              </a:rPr>
              <a:t>Select: Apply</a:t>
            </a:r>
          </a:p>
        </p:txBody>
      </p:sp>
      <p:cxnSp>
        <p:nvCxnSpPr>
          <p:cNvPr id="18" name="Straight Arrow Connector 17"/>
          <p:cNvCxnSpPr/>
          <p:nvPr/>
        </p:nvCxnSpPr>
        <p:spPr>
          <a:xfrm flipH="1">
            <a:off x="1828800" y="6021288"/>
            <a:ext cx="457200" cy="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 name="Rounded Rectangle 1"/>
          <p:cNvSpPr/>
          <p:nvPr/>
        </p:nvSpPr>
        <p:spPr>
          <a:xfrm>
            <a:off x="1694296" y="1620405"/>
            <a:ext cx="484909" cy="277091"/>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46103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785962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Project Overview</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77</a:t>
            </a:fld>
            <a:endParaRPr lang="en-US" dirty="0">
              <a:solidFill>
                <a:prstClr val="black"/>
              </a:solidFill>
              <a:latin typeface="Georgia"/>
            </a:endParaRPr>
          </a:p>
        </p:txBody>
      </p:sp>
      <p:sp>
        <p:nvSpPr>
          <p:cNvPr id="5" name="TextBox 4"/>
          <p:cNvSpPr txBox="1"/>
          <p:nvPr/>
        </p:nvSpPr>
        <p:spPr>
          <a:xfrm>
            <a:off x="990600" y="5334000"/>
            <a:ext cx="1958190" cy="738664"/>
          </a:xfrm>
          <a:prstGeom prst="rect">
            <a:avLst/>
          </a:prstGeom>
          <a:solidFill>
            <a:srgbClr val="DCF01C"/>
          </a:solidFill>
        </p:spPr>
        <p:txBody>
          <a:bodyPr wrap="square" rtlCol="0" anchor="ctr">
            <a:spAutoFit/>
          </a:bodyPr>
          <a:lstStyle/>
          <a:p>
            <a:r>
              <a:rPr lang="en-US" sz="1400" dirty="0">
                <a:solidFill>
                  <a:prstClr val="black"/>
                </a:solidFill>
              </a:rPr>
              <a:t>This is the new standard Overview project dashboard.</a:t>
            </a:r>
          </a:p>
        </p:txBody>
      </p:sp>
      <p:sp>
        <p:nvSpPr>
          <p:cNvPr id="3" name="Rounded Rectangle 2"/>
          <p:cNvSpPr/>
          <p:nvPr/>
        </p:nvSpPr>
        <p:spPr>
          <a:xfrm>
            <a:off x="663855" y="1614830"/>
            <a:ext cx="381000" cy="228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noFill/>
            </a:endParaRPr>
          </a:p>
        </p:txBody>
      </p:sp>
      <p:cxnSp>
        <p:nvCxnSpPr>
          <p:cNvPr id="8" name="Straight Arrow Connector 7"/>
          <p:cNvCxnSpPr/>
          <p:nvPr/>
        </p:nvCxnSpPr>
        <p:spPr>
          <a:xfrm flipH="1" flipV="1">
            <a:off x="854355" y="1981200"/>
            <a:ext cx="190500" cy="3352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982336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200"/>
            <a:ext cx="7899400"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Tab Options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78</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646175" y="3733800"/>
            <a:ext cx="7735825" cy="2308324"/>
          </a:xfrm>
          <a:prstGeom prst="rect">
            <a:avLst/>
          </a:prstGeom>
          <a:noFill/>
        </p:spPr>
        <p:txBody>
          <a:bodyPr wrap="square" rtlCol="0">
            <a:spAutoFit/>
          </a:bodyPr>
          <a:lstStyle/>
          <a:p>
            <a:pPr marL="285750" indent="-285750" algn="l">
              <a:buFont typeface="Wingdings" panose="05000000000000000000" pitchFamily="2" charset="2"/>
              <a:buChar char="Ø"/>
            </a:pPr>
            <a:r>
              <a:rPr lang="en-US" dirty="0">
                <a:solidFill>
                  <a:schemeClr val="tx1"/>
                </a:solidFill>
              </a:rPr>
              <a:t>Overview is the Project Dashboard</a:t>
            </a:r>
          </a:p>
          <a:p>
            <a:pPr marL="285750" indent="-285750" algn="l">
              <a:buFont typeface="Wingdings" panose="05000000000000000000" pitchFamily="2" charset="2"/>
              <a:buChar char="Ø"/>
            </a:pPr>
            <a:r>
              <a:rPr lang="en-US" dirty="0">
                <a:solidFill>
                  <a:schemeClr val="tx1"/>
                </a:solidFill>
              </a:rPr>
              <a:t>Human Feedback is data points driven by Questionnaires</a:t>
            </a:r>
          </a:p>
          <a:p>
            <a:pPr marL="285750" indent="-285750" algn="l">
              <a:buFont typeface="Wingdings" panose="05000000000000000000" pitchFamily="2" charset="2"/>
              <a:buChar char="Ø"/>
            </a:pPr>
            <a:r>
              <a:rPr lang="en-US" dirty="0">
                <a:solidFill>
                  <a:schemeClr val="tx1"/>
                </a:solidFill>
              </a:rPr>
              <a:t>Operational Data is all project information including risks and issues</a:t>
            </a:r>
          </a:p>
          <a:p>
            <a:pPr marL="285750" indent="-285750" algn="l">
              <a:buFont typeface="Wingdings" panose="05000000000000000000" pitchFamily="2" charset="2"/>
              <a:buChar char="Ø"/>
            </a:pPr>
            <a:r>
              <a:rPr lang="en-US" dirty="0">
                <a:solidFill>
                  <a:schemeClr val="tx1"/>
                </a:solidFill>
              </a:rPr>
              <a:t>Participation is questionnaire response rates</a:t>
            </a:r>
          </a:p>
          <a:p>
            <a:pPr marL="285750" indent="-285750" algn="l">
              <a:buFont typeface="Wingdings" panose="05000000000000000000" pitchFamily="2" charset="2"/>
              <a:buChar char="Ø"/>
            </a:pPr>
            <a:r>
              <a:rPr lang="en-US" dirty="0">
                <a:solidFill>
                  <a:schemeClr val="tx1"/>
                </a:solidFill>
              </a:rPr>
              <a:t>Question Analysis is question response data</a:t>
            </a:r>
          </a:p>
          <a:p>
            <a:pPr marL="285750" indent="-285750" algn="l">
              <a:buFont typeface="Wingdings" panose="05000000000000000000" pitchFamily="2" charset="2"/>
              <a:buChar char="Ø"/>
            </a:pPr>
            <a:r>
              <a:rPr lang="en-US" dirty="0">
                <a:solidFill>
                  <a:schemeClr val="tx1"/>
                </a:solidFill>
              </a:rPr>
              <a:t>Diary is a project manager’s log</a:t>
            </a:r>
          </a:p>
          <a:p>
            <a:pPr marL="285750" indent="-285750" algn="l">
              <a:buFont typeface="Wingdings" panose="05000000000000000000" pitchFamily="2" charset="2"/>
              <a:buChar char="Ø"/>
            </a:pPr>
            <a:r>
              <a:rPr lang="en-US" dirty="0">
                <a:solidFill>
                  <a:schemeClr val="tx1"/>
                </a:solidFill>
              </a:rPr>
              <a:t>Reports is where you can print canned reports</a:t>
            </a:r>
          </a:p>
          <a:p>
            <a:pPr algn="l"/>
            <a:endParaRPr lang="en-US" dirty="0">
              <a:solidFill>
                <a:schemeClr val="tx1"/>
              </a:solidFill>
            </a:endParaRPr>
          </a:p>
        </p:txBody>
      </p:sp>
      <p:sp>
        <p:nvSpPr>
          <p:cNvPr id="19" name="Rounded Rectangle 18"/>
          <p:cNvSpPr/>
          <p:nvPr/>
        </p:nvSpPr>
        <p:spPr>
          <a:xfrm>
            <a:off x="555283" y="1538630"/>
            <a:ext cx="4992687" cy="6858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Up Arrow Callout 1"/>
          <p:cNvSpPr/>
          <p:nvPr/>
        </p:nvSpPr>
        <p:spPr>
          <a:xfrm>
            <a:off x="569913" y="2362200"/>
            <a:ext cx="7899399" cy="3679924"/>
          </a:xfrm>
          <a:prstGeom prst="upArrowCallout">
            <a:avLst/>
          </a:prstGeom>
          <a:solidFill>
            <a:srgbClr val="FF0000">
              <a:alpha val="10000"/>
            </a:srgb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900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200"/>
            <a:ext cx="7875593"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Human Feedback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79</a:t>
            </a:fld>
            <a:endParaRPr lang="en-US" dirty="0">
              <a:solidFill>
                <a:prstClr val="black"/>
              </a:solidFill>
              <a:latin typeface="Georgia"/>
            </a:endParaRPr>
          </a:p>
        </p:txBody>
      </p:sp>
      <p:sp>
        <p:nvSpPr>
          <p:cNvPr id="4" name="Rounded Rectangle 3"/>
          <p:cNvSpPr/>
          <p:nvPr/>
        </p:nvSpPr>
        <p:spPr>
          <a:xfrm>
            <a:off x="1066800" y="1600200"/>
            <a:ext cx="381000" cy="2959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830878" y="4764620"/>
            <a:ext cx="3482839" cy="738664"/>
          </a:xfrm>
          <a:prstGeom prst="rect">
            <a:avLst/>
          </a:prstGeom>
          <a:solidFill>
            <a:srgbClr val="DCF01C"/>
          </a:solidFill>
        </p:spPr>
        <p:txBody>
          <a:bodyPr wrap="square" rtlCol="0">
            <a:spAutoFit/>
          </a:bodyPr>
          <a:lstStyle/>
          <a:p>
            <a:r>
              <a:rPr lang="en-US" sz="1400" dirty="0">
                <a:solidFill>
                  <a:schemeClr val="tx1"/>
                </a:solidFill>
              </a:rPr>
              <a:t>This Dashboard is similar to the old CPR Dashboard.  The KPIs are driven from the questionnaire responses.</a:t>
            </a:r>
          </a:p>
        </p:txBody>
      </p:sp>
    </p:spTree>
    <p:extLst>
      <p:ext uri="{BB962C8B-B14F-4D97-AF65-F5344CB8AC3E}">
        <p14:creationId xmlns:p14="http://schemas.microsoft.com/office/powerpoint/2010/main" val="301983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EE5D235-9094-4F48-B9F0-23E11B053D34}"/>
              </a:ext>
            </a:extLst>
          </p:cNvPr>
          <p:cNvPicPr>
            <a:picLocks noGrp="1" noChangeAspect="1"/>
          </p:cNvPicPr>
          <p:nvPr>
            <p:ph idx="1"/>
          </p:nvPr>
        </p:nvPicPr>
        <p:blipFill>
          <a:blip r:embed="rId3"/>
          <a:stretch>
            <a:fillRect/>
          </a:stretch>
        </p:blipFill>
        <p:spPr>
          <a:xfrm>
            <a:off x="685800" y="2267587"/>
            <a:ext cx="7848600" cy="3555879"/>
          </a:xfrm>
          <a:prstGeom prst="rect">
            <a:avLst/>
          </a:prstGeom>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GEMS Entry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8</a:t>
            </a:fld>
            <a:endParaRPr lang="en-US" dirty="0">
              <a:solidFill>
                <a:schemeClr val="tx1"/>
              </a:solidFill>
              <a:latin typeface="+mj-lt"/>
            </a:endParaRPr>
          </a:p>
        </p:txBody>
      </p:sp>
      <p:sp>
        <p:nvSpPr>
          <p:cNvPr id="4" name="Rounded Rectangle 3"/>
          <p:cNvSpPr/>
          <p:nvPr/>
        </p:nvSpPr>
        <p:spPr>
          <a:xfrm>
            <a:off x="3383331" y="2916150"/>
            <a:ext cx="540363" cy="298501"/>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088498" y="4229901"/>
            <a:ext cx="2107845" cy="534158"/>
          </a:xfrm>
          <a:prstGeom prst="rect">
            <a:avLst/>
          </a:prstGeom>
          <a:solidFill>
            <a:srgbClr val="DCF01C"/>
          </a:solidFill>
        </p:spPr>
        <p:txBody>
          <a:bodyPr wrap="square" rtlCol="0" anchor="ctr">
            <a:spAutoFit/>
          </a:bodyPr>
          <a:lstStyle/>
          <a:p>
            <a:r>
              <a:rPr lang="en-US" dirty="0">
                <a:solidFill>
                  <a:schemeClr val="tx1"/>
                </a:solidFill>
              </a:rPr>
              <a:t>Choose Production or Test</a:t>
            </a:r>
          </a:p>
        </p:txBody>
      </p:sp>
      <p:cxnSp>
        <p:nvCxnSpPr>
          <p:cNvPr id="7" name="Straight Arrow Connector 6"/>
          <p:cNvCxnSpPr>
            <a:cxnSpLocks/>
          </p:cNvCxnSpPr>
          <p:nvPr/>
        </p:nvCxnSpPr>
        <p:spPr>
          <a:xfrm flipV="1">
            <a:off x="3142420" y="3249435"/>
            <a:ext cx="438980" cy="9491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9E0F969D-981F-4E05-92E0-99670D5F0D98}"/>
              </a:ext>
            </a:extLst>
          </p:cNvPr>
          <p:cNvPicPr>
            <a:picLocks noChangeAspect="1"/>
          </p:cNvPicPr>
          <p:nvPr/>
        </p:nvPicPr>
        <p:blipFill>
          <a:blip r:embed="rId4"/>
          <a:stretch>
            <a:fillRect/>
          </a:stretch>
        </p:blipFill>
        <p:spPr>
          <a:xfrm>
            <a:off x="4681064" y="2897544"/>
            <a:ext cx="3546920" cy="1638300"/>
          </a:xfrm>
          <a:prstGeom prst="rect">
            <a:avLst/>
          </a:prstGeom>
        </p:spPr>
      </p:pic>
      <p:cxnSp>
        <p:nvCxnSpPr>
          <p:cNvPr id="16" name="Straight Arrow Connector 15">
            <a:extLst>
              <a:ext uri="{FF2B5EF4-FFF2-40B4-BE49-F238E27FC236}">
                <a16:creationId xmlns:a16="http://schemas.microsoft.com/office/drawing/2014/main" id="{8ED8826A-FA85-4850-9DB1-92C5EDB430A2}"/>
              </a:ext>
            </a:extLst>
          </p:cNvPr>
          <p:cNvCxnSpPr>
            <a:cxnSpLocks/>
            <a:stCxn id="5" idx="3"/>
          </p:cNvCxnSpPr>
          <p:nvPr/>
        </p:nvCxnSpPr>
        <p:spPr>
          <a:xfrm flipV="1">
            <a:off x="4196343" y="4114800"/>
            <a:ext cx="1637229" cy="38218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FAC52709-95CA-4A8D-88C5-39FCCC9E3A83}"/>
              </a:ext>
            </a:extLst>
          </p:cNvPr>
          <p:cNvCxnSpPr>
            <a:cxnSpLocks/>
            <a:stCxn id="5" idx="3"/>
          </p:cNvCxnSpPr>
          <p:nvPr/>
        </p:nvCxnSpPr>
        <p:spPr>
          <a:xfrm flipV="1">
            <a:off x="4196343" y="4302510"/>
            <a:ext cx="1626636" cy="194470"/>
          </a:xfrm>
          <a:prstGeom prst="straightConnector1">
            <a:avLst/>
          </a:prstGeom>
          <a:ln w="127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05731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Operational Data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80</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64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4996" y="1600200"/>
            <a:ext cx="77740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344252" y="1600200"/>
            <a:ext cx="298411" cy="228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09020" y="4190380"/>
            <a:ext cx="3124200" cy="523220"/>
          </a:xfrm>
          <a:prstGeom prst="rect">
            <a:avLst/>
          </a:prstGeom>
          <a:solidFill>
            <a:srgbClr val="DCF01C"/>
          </a:solidFill>
        </p:spPr>
        <p:txBody>
          <a:bodyPr wrap="square" rtlCol="0">
            <a:spAutoFit/>
          </a:bodyPr>
          <a:lstStyle/>
          <a:p>
            <a:r>
              <a:rPr lang="en-US" sz="1400" dirty="0">
                <a:solidFill>
                  <a:schemeClr val="tx1"/>
                </a:solidFill>
              </a:rPr>
              <a:t>This tab displays all the operational data, project data, risks, issues, etc.</a:t>
            </a:r>
          </a:p>
        </p:txBody>
      </p:sp>
      <p:sp>
        <p:nvSpPr>
          <p:cNvPr id="2" name="Rounded Rectangle 1"/>
          <p:cNvSpPr/>
          <p:nvPr/>
        </p:nvSpPr>
        <p:spPr>
          <a:xfrm>
            <a:off x="800100" y="2566200"/>
            <a:ext cx="762000" cy="156136"/>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53027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5697" y="1607884"/>
            <a:ext cx="786503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Operational Data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81</a:t>
            </a:fld>
            <a:endParaRPr lang="en-US" dirty="0">
              <a:solidFill>
                <a:prstClr val="black"/>
              </a:solidFill>
              <a:latin typeface="Georgia"/>
            </a:endParaRPr>
          </a:p>
        </p:txBody>
      </p:sp>
      <p:sp>
        <p:nvSpPr>
          <p:cNvPr id="4" name="Rounded Rectangle 3"/>
          <p:cNvSpPr/>
          <p:nvPr/>
        </p:nvSpPr>
        <p:spPr>
          <a:xfrm>
            <a:off x="1506225" y="1653734"/>
            <a:ext cx="436904" cy="25146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09020" y="2949338"/>
            <a:ext cx="3124200" cy="523220"/>
          </a:xfrm>
          <a:prstGeom prst="rect">
            <a:avLst/>
          </a:prstGeom>
          <a:solidFill>
            <a:srgbClr val="DCF01C"/>
          </a:solidFill>
        </p:spPr>
        <p:txBody>
          <a:bodyPr wrap="square" rtlCol="0">
            <a:spAutoFit/>
          </a:bodyPr>
          <a:lstStyle/>
          <a:p>
            <a:r>
              <a:rPr lang="en-US" sz="1400" dirty="0">
                <a:solidFill>
                  <a:schemeClr val="tx1"/>
                </a:solidFill>
              </a:rPr>
              <a:t>You can scroll down to see other project-related information.</a:t>
            </a:r>
          </a:p>
        </p:txBody>
      </p:sp>
      <p:sp>
        <p:nvSpPr>
          <p:cNvPr id="6" name="Rounded Rectangle 5"/>
          <p:cNvSpPr/>
          <p:nvPr/>
        </p:nvSpPr>
        <p:spPr>
          <a:xfrm>
            <a:off x="737755" y="2102230"/>
            <a:ext cx="1039091" cy="254909"/>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738948" y="3946586"/>
            <a:ext cx="1589003" cy="260228"/>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stCxn id="5" idx="1"/>
          </p:cNvCxnSpPr>
          <p:nvPr/>
        </p:nvCxnSpPr>
        <p:spPr>
          <a:xfrm flipH="1" flipV="1">
            <a:off x="1828800" y="2357140"/>
            <a:ext cx="1180220" cy="853808"/>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5" idx="1"/>
          </p:cNvCxnSpPr>
          <p:nvPr/>
        </p:nvCxnSpPr>
        <p:spPr>
          <a:xfrm flipH="1">
            <a:off x="2327951" y="3210948"/>
            <a:ext cx="681069" cy="59905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47754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98795" y="1600200"/>
            <a:ext cx="783034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Operational Data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82</a:t>
            </a:fld>
            <a:endParaRPr lang="en-US" dirty="0">
              <a:solidFill>
                <a:prstClr val="black"/>
              </a:solidFill>
              <a:latin typeface="Georgia"/>
            </a:endParaRPr>
          </a:p>
        </p:txBody>
      </p:sp>
      <p:sp>
        <p:nvSpPr>
          <p:cNvPr id="5" name="TextBox 4"/>
          <p:cNvSpPr txBox="1"/>
          <p:nvPr/>
        </p:nvSpPr>
        <p:spPr>
          <a:xfrm>
            <a:off x="3611454" y="3206828"/>
            <a:ext cx="1905800" cy="523220"/>
          </a:xfrm>
          <a:prstGeom prst="rect">
            <a:avLst/>
          </a:prstGeom>
          <a:solidFill>
            <a:srgbClr val="DCF01C"/>
          </a:solidFill>
        </p:spPr>
        <p:txBody>
          <a:bodyPr wrap="square" rtlCol="0">
            <a:spAutoFit/>
          </a:bodyPr>
          <a:lstStyle/>
          <a:p>
            <a:r>
              <a:rPr lang="en-US" sz="1400" dirty="0">
                <a:solidFill>
                  <a:schemeClr val="tx1"/>
                </a:solidFill>
              </a:rPr>
              <a:t>You can scroll down to Risks and Issues.</a:t>
            </a:r>
          </a:p>
        </p:txBody>
      </p:sp>
      <p:sp>
        <p:nvSpPr>
          <p:cNvPr id="6" name="Rounded Rectangle 5"/>
          <p:cNvSpPr/>
          <p:nvPr/>
        </p:nvSpPr>
        <p:spPr>
          <a:xfrm>
            <a:off x="681199" y="2980904"/>
            <a:ext cx="300987" cy="158277"/>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90373" y="5302031"/>
            <a:ext cx="673892" cy="161582"/>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H="1" flipV="1">
            <a:off x="1066800" y="3060042"/>
            <a:ext cx="2544654" cy="408396"/>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364265" y="3468438"/>
            <a:ext cx="2247189" cy="171316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1143000" y="1605810"/>
            <a:ext cx="381000" cy="152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3257215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8471" y="1600200"/>
            <a:ext cx="790084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Participation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83</a:t>
            </a:fld>
            <a:endParaRPr lang="en-US" dirty="0">
              <a:solidFill>
                <a:prstClr val="black"/>
              </a:solidFill>
              <a:latin typeface="Georgia"/>
            </a:endParaRPr>
          </a:p>
        </p:txBody>
      </p:sp>
      <p:sp>
        <p:nvSpPr>
          <p:cNvPr id="5" name="TextBox 4"/>
          <p:cNvSpPr txBox="1"/>
          <p:nvPr/>
        </p:nvSpPr>
        <p:spPr>
          <a:xfrm>
            <a:off x="3611454" y="3206828"/>
            <a:ext cx="2560746" cy="523220"/>
          </a:xfrm>
          <a:prstGeom prst="rect">
            <a:avLst/>
          </a:prstGeom>
          <a:solidFill>
            <a:srgbClr val="DCF01C"/>
          </a:solidFill>
        </p:spPr>
        <p:txBody>
          <a:bodyPr wrap="square" rtlCol="0">
            <a:spAutoFit/>
          </a:bodyPr>
          <a:lstStyle/>
          <a:p>
            <a:r>
              <a:rPr lang="en-US" sz="1400" dirty="0">
                <a:solidFill>
                  <a:schemeClr val="tx1"/>
                </a:solidFill>
              </a:rPr>
              <a:t>This Dashboard depicts the questionnaire response rates.</a:t>
            </a:r>
          </a:p>
        </p:txBody>
      </p:sp>
      <p:sp>
        <p:nvSpPr>
          <p:cNvPr id="6" name="Rounded Rectangle 5"/>
          <p:cNvSpPr/>
          <p:nvPr/>
        </p:nvSpPr>
        <p:spPr>
          <a:xfrm>
            <a:off x="612081" y="2663404"/>
            <a:ext cx="1521342" cy="158277"/>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696368" y="5544326"/>
            <a:ext cx="1589003" cy="146893"/>
          </a:xfrm>
          <a:prstGeom prst="round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flipH="1" flipV="1">
            <a:off x="2064271" y="2821681"/>
            <a:ext cx="1547183" cy="646757"/>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1905000" y="3468438"/>
            <a:ext cx="1706455" cy="1941762"/>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447800" y="1600200"/>
            <a:ext cx="381000" cy="1524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655899" y="3632200"/>
            <a:ext cx="116845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631545" y="4495800"/>
            <a:ext cx="1573580"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flipH="1">
            <a:off x="1828800" y="3468438"/>
            <a:ext cx="1782654" cy="2399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133599" y="3468438"/>
            <a:ext cx="1477855" cy="95116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668604" y="5379226"/>
            <a:ext cx="3475146" cy="523220"/>
          </a:xfrm>
          <a:prstGeom prst="rect">
            <a:avLst/>
          </a:prstGeom>
          <a:solidFill>
            <a:schemeClr val="bg1"/>
          </a:solidFill>
          <a:ln>
            <a:solidFill>
              <a:srgbClr val="FF3300"/>
            </a:solidFill>
          </a:ln>
        </p:spPr>
        <p:txBody>
          <a:bodyPr wrap="square" rtlCol="0">
            <a:spAutoFit/>
          </a:bodyPr>
          <a:lstStyle/>
          <a:p>
            <a:r>
              <a:rPr lang="en-US" sz="1400" dirty="0">
                <a:solidFill>
                  <a:srgbClr val="FF0000"/>
                </a:solidFill>
              </a:rPr>
              <a:t>EDQ is Entity Data Questionnaire (free form data entry versus drop-down)</a:t>
            </a:r>
          </a:p>
        </p:txBody>
      </p:sp>
      <p:cxnSp>
        <p:nvCxnSpPr>
          <p:cNvPr id="19" name="Straight Arrow Connector 18"/>
          <p:cNvCxnSpPr/>
          <p:nvPr/>
        </p:nvCxnSpPr>
        <p:spPr>
          <a:xfrm flipH="1">
            <a:off x="2342521" y="5634486"/>
            <a:ext cx="1326083" cy="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479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Question Analysis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84</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75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200"/>
            <a:ext cx="782918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1941074" y="1600200"/>
            <a:ext cx="268726" cy="2911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225940" y="4191000"/>
            <a:ext cx="2690235" cy="523220"/>
          </a:xfrm>
          <a:prstGeom prst="rect">
            <a:avLst/>
          </a:prstGeom>
          <a:solidFill>
            <a:srgbClr val="DCF01C"/>
          </a:solidFill>
        </p:spPr>
        <p:txBody>
          <a:bodyPr wrap="square" rtlCol="0">
            <a:spAutoFit/>
          </a:bodyPr>
          <a:lstStyle/>
          <a:p>
            <a:r>
              <a:rPr lang="en-US" sz="1400" dirty="0">
                <a:solidFill>
                  <a:schemeClr val="tx1"/>
                </a:solidFill>
              </a:rPr>
              <a:t>This tab displays the question responses that drive the KPIs.</a:t>
            </a:r>
          </a:p>
        </p:txBody>
      </p:sp>
    </p:spTree>
    <p:extLst>
      <p:ext uri="{BB962C8B-B14F-4D97-AF65-F5344CB8AC3E}">
        <p14:creationId xmlns:p14="http://schemas.microsoft.com/office/powerpoint/2010/main" val="54952644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Diary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85</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85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75207" y="1600200"/>
            <a:ext cx="792043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307945" y="1600200"/>
            <a:ext cx="246063" cy="228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201020" y="4192835"/>
            <a:ext cx="2743200" cy="523220"/>
          </a:xfrm>
          <a:prstGeom prst="rect">
            <a:avLst/>
          </a:prstGeom>
          <a:solidFill>
            <a:srgbClr val="DCF01C"/>
          </a:solidFill>
        </p:spPr>
        <p:txBody>
          <a:bodyPr wrap="square" rtlCol="0">
            <a:spAutoFit/>
          </a:bodyPr>
          <a:lstStyle/>
          <a:p>
            <a:r>
              <a:rPr lang="en-US" sz="1400" dirty="0">
                <a:solidFill>
                  <a:schemeClr val="tx1"/>
                </a:solidFill>
              </a:rPr>
              <a:t>This tab is for the PM to document project comments.</a:t>
            </a:r>
          </a:p>
        </p:txBody>
      </p:sp>
    </p:spTree>
    <p:extLst>
      <p:ext uri="{BB962C8B-B14F-4D97-AF65-F5344CB8AC3E}">
        <p14:creationId xmlns:p14="http://schemas.microsoft.com/office/powerpoint/2010/main" val="18923036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86</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95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200"/>
            <a:ext cx="789971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2590800" y="1600200"/>
            <a:ext cx="304800" cy="2286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085743" y="1859945"/>
            <a:ext cx="2953572" cy="523220"/>
          </a:xfrm>
          <a:prstGeom prst="rect">
            <a:avLst/>
          </a:prstGeom>
          <a:solidFill>
            <a:srgbClr val="DCF01C"/>
          </a:solidFill>
        </p:spPr>
        <p:txBody>
          <a:bodyPr wrap="square" rtlCol="0">
            <a:spAutoFit/>
          </a:bodyPr>
          <a:lstStyle/>
          <a:p>
            <a:r>
              <a:rPr lang="en-US" sz="1400" dirty="0">
                <a:solidFill>
                  <a:schemeClr val="tx1"/>
                </a:solidFill>
              </a:rPr>
              <a:t>This tab is used to create &amp; print project reports</a:t>
            </a:r>
          </a:p>
        </p:txBody>
      </p:sp>
      <p:sp>
        <p:nvSpPr>
          <p:cNvPr id="2" name="TextBox 1"/>
          <p:cNvSpPr txBox="1"/>
          <p:nvPr/>
        </p:nvSpPr>
        <p:spPr>
          <a:xfrm>
            <a:off x="4459456" y="4191000"/>
            <a:ext cx="2931944" cy="307777"/>
          </a:xfrm>
          <a:prstGeom prst="rect">
            <a:avLst/>
          </a:prstGeom>
          <a:solidFill>
            <a:srgbClr val="DCF01C"/>
          </a:solidFill>
        </p:spPr>
        <p:txBody>
          <a:bodyPr wrap="square" rtlCol="0">
            <a:spAutoFit/>
          </a:bodyPr>
          <a:lstStyle/>
          <a:p>
            <a:pPr algn="l"/>
            <a:r>
              <a:rPr lang="en-US" sz="1400" dirty="0">
                <a:solidFill>
                  <a:schemeClr val="tx1"/>
                </a:solidFill>
              </a:rPr>
              <a:t>Select the Report you want to print</a:t>
            </a:r>
          </a:p>
        </p:txBody>
      </p:sp>
      <p:cxnSp>
        <p:nvCxnSpPr>
          <p:cNvPr id="7" name="Straight Arrow Connector 6"/>
          <p:cNvCxnSpPr/>
          <p:nvPr/>
        </p:nvCxnSpPr>
        <p:spPr>
          <a:xfrm flipV="1">
            <a:off x="5925428" y="3124200"/>
            <a:ext cx="1161172" cy="10668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692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 - Select Filter Criteria</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87</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953" y="1600200"/>
            <a:ext cx="7936182"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6477000" y="1600200"/>
            <a:ext cx="1992313" cy="2286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2590800" y="1705660"/>
            <a:ext cx="2305714" cy="523220"/>
          </a:xfrm>
          <a:prstGeom prst="rect">
            <a:avLst/>
          </a:prstGeom>
          <a:solidFill>
            <a:srgbClr val="DCF01C"/>
          </a:solidFill>
        </p:spPr>
        <p:txBody>
          <a:bodyPr wrap="square" rtlCol="0">
            <a:spAutoFit/>
          </a:bodyPr>
          <a:lstStyle/>
          <a:p>
            <a:pPr algn="l"/>
            <a:r>
              <a:rPr lang="en-US" sz="1400" dirty="0">
                <a:solidFill>
                  <a:schemeClr val="tx1"/>
                </a:solidFill>
              </a:rPr>
              <a:t>Select the filter parameters and click confirm</a:t>
            </a:r>
          </a:p>
        </p:txBody>
      </p:sp>
      <p:cxnSp>
        <p:nvCxnSpPr>
          <p:cNvPr id="7" name="Straight Arrow Connector 6"/>
          <p:cNvCxnSpPr/>
          <p:nvPr/>
        </p:nvCxnSpPr>
        <p:spPr>
          <a:xfrm>
            <a:off x="4896514" y="1931520"/>
            <a:ext cx="1428086" cy="3544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657600" y="2228880"/>
            <a:ext cx="1073139" cy="287652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4718482" y="4217468"/>
            <a:ext cx="172052" cy="13854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p:nvSpPr>
        <p:spPr>
          <a:xfrm>
            <a:off x="4657702" y="5181600"/>
            <a:ext cx="346364" cy="152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p:nvSpPr>
        <p:spPr>
          <a:xfrm>
            <a:off x="6525123" y="2607093"/>
            <a:ext cx="1828800" cy="122720"/>
          </a:xfrm>
          <a:prstGeom prst="roundRect">
            <a:avLst/>
          </a:prstGeom>
          <a:solidFill>
            <a:srgbClr val="FF0000">
              <a:alpha val="10000"/>
            </a:srgbClr>
          </a:solidFill>
          <a:ln w="9525">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9854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8" grpId="0" animBg="1"/>
      <p:bldP spid="19"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 - Save Filter &amp; Execute</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88</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34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42999" y="1600200"/>
            <a:ext cx="6949927" cy="480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7772400" y="1930305"/>
            <a:ext cx="304800" cy="35569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5194691" y="2371165"/>
            <a:ext cx="1080604" cy="457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569913" y="1891300"/>
            <a:ext cx="2912052" cy="954107"/>
          </a:xfrm>
          <a:prstGeom prst="rect">
            <a:avLst/>
          </a:prstGeom>
          <a:solidFill>
            <a:srgbClr val="DCF01C"/>
          </a:solidFill>
        </p:spPr>
        <p:txBody>
          <a:bodyPr wrap="square" rtlCol="0">
            <a:spAutoFit/>
          </a:bodyPr>
          <a:lstStyle/>
          <a:p>
            <a:pPr algn="l"/>
            <a:r>
              <a:rPr lang="en-US" sz="1400" dirty="0">
                <a:solidFill>
                  <a:schemeClr val="tx1"/>
                </a:solidFill>
              </a:rPr>
              <a:t>You can save your filter settings if this is a repetitive request.</a:t>
            </a:r>
          </a:p>
          <a:p>
            <a:pPr algn="l"/>
            <a:endParaRPr lang="en-US" sz="1400" dirty="0">
              <a:solidFill>
                <a:schemeClr val="tx1"/>
              </a:solidFill>
            </a:endParaRPr>
          </a:p>
          <a:p>
            <a:pPr algn="l"/>
            <a:r>
              <a:rPr lang="en-US" sz="1400" dirty="0">
                <a:solidFill>
                  <a:schemeClr val="tx1"/>
                </a:solidFill>
              </a:rPr>
              <a:t>Then select Execute</a:t>
            </a:r>
          </a:p>
        </p:txBody>
      </p:sp>
      <p:cxnSp>
        <p:nvCxnSpPr>
          <p:cNvPr id="8" name="Straight Arrow Connector 7"/>
          <p:cNvCxnSpPr/>
          <p:nvPr/>
        </p:nvCxnSpPr>
        <p:spPr>
          <a:xfrm flipV="1">
            <a:off x="3481965" y="2122020"/>
            <a:ext cx="4138035" cy="24914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6" idx="3"/>
          </p:cNvCxnSpPr>
          <p:nvPr/>
        </p:nvCxnSpPr>
        <p:spPr>
          <a:xfrm>
            <a:off x="3481965" y="2368354"/>
            <a:ext cx="1685831" cy="2314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3204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 - Print Options</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89</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44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85752" y="1600200"/>
            <a:ext cx="7864958"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391400" y="1524000"/>
            <a:ext cx="1077913" cy="9906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4114800" y="1828800"/>
            <a:ext cx="2438400" cy="523220"/>
          </a:xfrm>
          <a:prstGeom prst="rect">
            <a:avLst/>
          </a:prstGeom>
          <a:solidFill>
            <a:srgbClr val="DCF01C"/>
          </a:solidFill>
        </p:spPr>
        <p:txBody>
          <a:bodyPr wrap="square" rtlCol="0">
            <a:spAutoFit/>
          </a:bodyPr>
          <a:lstStyle/>
          <a:p>
            <a:pPr algn="l"/>
            <a:r>
              <a:rPr lang="en-US" sz="1400" dirty="0">
                <a:solidFill>
                  <a:schemeClr val="tx1"/>
                </a:solidFill>
              </a:rPr>
              <a:t>Select your print option, recommend Export, PDF.</a:t>
            </a:r>
          </a:p>
        </p:txBody>
      </p:sp>
      <p:cxnSp>
        <p:nvCxnSpPr>
          <p:cNvPr id="7" name="Straight Arrow Connector 6"/>
          <p:cNvCxnSpPr/>
          <p:nvPr/>
        </p:nvCxnSpPr>
        <p:spPr>
          <a:xfrm>
            <a:off x="6553200" y="1982688"/>
            <a:ext cx="762000" cy="0"/>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2773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GEMS Entry Screen</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schemeClr val="tx1"/>
                </a:solidFill>
                <a:latin typeface="+mj-lt"/>
              </a:rPr>
              <a:pPr eaLnBrk="1" hangingPunct="1"/>
              <a:t>9</a:t>
            </a:fld>
            <a:endParaRPr lang="en-US" dirty="0">
              <a:solidFill>
                <a:schemeClr val="tx1"/>
              </a:solidFill>
              <a:latin typeface="+mj-lt"/>
            </a:endParaRPr>
          </a:p>
        </p:txBody>
      </p:sp>
      <p:pic>
        <p:nvPicPr>
          <p:cNvPr id="1034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2362199"/>
            <a:ext cx="7899400" cy="3023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a:xfrm>
            <a:off x="479505" y="3124200"/>
            <a:ext cx="1425495" cy="114300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670691" y="5638800"/>
            <a:ext cx="1806542" cy="646331"/>
          </a:xfrm>
          <a:prstGeom prst="rect">
            <a:avLst/>
          </a:prstGeom>
          <a:solidFill>
            <a:srgbClr val="DCF01C"/>
          </a:solidFill>
        </p:spPr>
        <p:txBody>
          <a:bodyPr wrap="square" rtlCol="0">
            <a:spAutoFit/>
          </a:bodyPr>
          <a:lstStyle/>
          <a:p>
            <a:r>
              <a:rPr lang="en-US" dirty="0">
                <a:solidFill>
                  <a:schemeClr val="tx1"/>
                </a:solidFill>
              </a:rPr>
              <a:t>AMI: Primary Focus</a:t>
            </a:r>
          </a:p>
        </p:txBody>
      </p:sp>
      <p:cxnSp>
        <p:nvCxnSpPr>
          <p:cNvPr id="7" name="Straight Arrow Connector 6"/>
          <p:cNvCxnSpPr/>
          <p:nvPr/>
        </p:nvCxnSpPr>
        <p:spPr>
          <a:xfrm flipH="1" flipV="1">
            <a:off x="1905001" y="4343400"/>
            <a:ext cx="1765690" cy="148006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7413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199"/>
            <a:ext cx="7899400" cy="4882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 – Error Message</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90</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224106" y="3086520"/>
            <a:ext cx="457141" cy="15613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50512" y="1944808"/>
            <a:ext cx="4114800" cy="523220"/>
          </a:xfrm>
          <a:prstGeom prst="rect">
            <a:avLst/>
          </a:prstGeom>
          <a:solidFill>
            <a:srgbClr val="DCF01C"/>
          </a:solidFill>
        </p:spPr>
        <p:txBody>
          <a:bodyPr wrap="square" rtlCol="0">
            <a:spAutoFit/>
          </a:bodyPr>
          <a:lstStyle/>
          <a:p>
            <a:pPr algn="l"/>
            <a:r>
              <a:rPr lang="en-US" sz="1400" dirty="0">
                <a:solidFill>
                  <a:schemeClr val="tx1"/>
                </a:solidFill>
              </a:rPr>
              <a:t>If you receive an error message, you can most likely fix the error by clearing the Google cache.</a:t>
            </a:r>
          </a:p>
        </p:txBody>
      </p:sp>
      <p:cxnSp>
        <p:nvCxnSpPr>
          <p:cNvPr id="7" name="Straight Arrow Connector 6"/>
          <p:cNvCxnSpPr/>
          <p:nvPr/>
        </p:nvCxnSpPr>
        <p:spPr>
          <a:xfrm flipV="1">
            <a:off x="6934200" y="1814325"/>
            <a:ext cx="1295400" cy="307696"/>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289246" y="1732490"/>
            <a:ext cx="188925" cy="163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439079" y="1896828"/>
            <a:ext cx="1495121" cy="461665"/>
          </a:xfrm>
          <a:prstGeom prst="rect">
            <a:avLst/>
          </a:prstGeom>
          <a:solidFill>
            <a:srgbClr val="DCF01C"/>
          </a:solidFill>
        </p:spPr>
        <p:txBody>
          <a:bodyPr wrap="square" rtlCol="0" anchor="ctr">
            <a:spAutoFit/>
          </a:bodyPr>
          <a:lstStyle/>
          <a:p>
            <a:r>
              <a:rPr lang="en-US" sz="1200" dirty="0">
                <a:solidFill>
                  <a:schemeClr val="tx1"/>
                </a:solidFill>
              </a:rPr>
              <a:t>1. Select the Three Vertical Dots</a:t>
            </a:r>
          </a:p>
        </p:txBody>
      </p:sp>
      <p:sp>
        <p:nvSpPr>
          <p:cNvPr id="18" name="TextBox 17"/>
          <p:cNvSpPr txBox="1"/>
          <p:nvPr/>
        </p:nvSpPr>
        <p:spPr>
          <a:xfrm>
            <a:off x="5826486" y="2674357"/>
            <a:ext cx="1007604" cy="346855"/>
          </a:xfrm>
          <a:prstGeom prst="rect">
            <a:avLst/>
          </a:prstGeom>
          <a:solidFill>
            <a:srgbClr val="DCF01C"/>
          </a:solidFill>
        </p:spPr>
        <p:txBody>
          <a:bodyPr wrap="square" rtlCol="0" anchor="ctr">
            <a:spAutoFit/>
          </a:bodyPr>
          <a:lstStyle/>
          <a:p>
            <a:r>
              <a:rPr lang="en-US" sz="1200" dirty="0">
                <a:solidFill>
                  <a:schemeClr val="tx1"/>
                </a:solidFill>
              </a:rPr>
              <a:t>2. Select More Tools</a:t>
            </a:r>
          </a:p>
        </p:txBody>
      </p:sp>
      <p:cxnSp>
        <p:nvCxnSpPr>
          <p:cNvPr id="20" name="Straight Arrow Connector 19"/>
          <p:cNvCxnSpPr/>
          <p:nvPr/>
        </p:nvCxnSpPr>
        <p:spPr>
          <a:xfrm>
            <a:off x="6834090" y="2847784"/>
            <a:ext cx="390016" cy="1734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142769" y="3486405"/>
            <a:ext cx="1279648" cy="346855"/>
          </a:xfrm>
          <a:prstGeom prst="rect">
            <a:avLst/>
          </a:prstGeom>
          <a:solidFill>
            <a:srgbClr val="DCF01C"/>
          </a:solidFill>
        </p:spPr>
        <p:txBody>
          <a:bodyPr wrap="square" rtlCol="0" anchor="ctr">
            <a:spAutoFit/>
          </a:bodyPr>
          <a:lstStyle/>
          <a:p>
            <a:r>
              <a:rPr lang="en-US" sz="1200" dirty="0">
                <a:solidFill>
                  <a:schemeClr val="tx1"/>
                </a:solidFill>
              </a:rPr>
              <a:t>3. Select Clear browsing data</a:t>
            </a:r>
          </a:p>
        </p:txBody>
      </p:sp>
      <p:cxnSp>
        <p:nvCxnSpPr>
          <p:cNvPr id="27" name="Straight Arrow Connector 26"/>
          <p:cNvCxnSpPr>
            <a:stCxn id="25" idx="3"/>
          </p:cNvCxnSpPr>
          <p:nvPr/>
        </p:nvCxnSpPr>
        <p:spPr>
          <a:xfrm flipV="1">
            <a:off x="5422417" y="3486405"/>
            <a:ext cx="597383" cy="1734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062760" y="3380946"/>
            <a:ext cx="566777" cy="1104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4265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8" grpId="0" animBg="1"/>
      <p:bldP spid="25" grpId="0" animBg="1"/>
      <p:bldP spid="28"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443426" y="539464"/>
            <a:ext cx="6629400" cy="688975"/>
          </a:xfrm>
        </p:spPr>
        <p:txBody>
          <a:bodyPr>
            <a:normAutofit/>
          </a:bodyPr>
          <a:lstStyle/>
          <a:p>
            <a:r>
              <a:rPr lang="en-US" dirty="0">
                <a:latin typeface="Georgia" panose="02040502050405020303" pitchFamily="18" charset="0"/>
              </a:rPr>
              <a:t>Reports Tab – Error Message</a:t>
            </a:r>
            <a:endParaRPr lang="en-US" sz="2400" dirty="0">
              <a:solidFill>
                <a:srgbClr val="0070C0"/>
              </a:solidFill>
              <a:latin typeface="Georgia" panose="02040502050405020303" pitchFamily="18" charset="0"/>
            </a:endParaRPr>
          </a:p>
        </p:txBody>
      </p:sp>
      <p:sp>
        <p:nvSpPr>
          <p:cNvPr id="19460"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6FDFE20C-9928-448B-91DF-A3B8F35C54AB}" type="slidenum">
              <a:rPr lang="en-US" smtClean="0">
                <a:solidFill>
                  <a:prstClr val="black"/>
                </a:solidFill>
                <a:latin typeface="Georgia"/>
              </a:rPr>
              <a:pPr eaLnBrk="1" hangingPunct="1"/>
              <a:t>91</a:t>
            </a:fld>
            <a:endParaRPr lang="en-US" dirty="0">
              <a:solidFill>
                <a:prstClr val="black"/>
              </a:solidFill>
              <a:latin typeface="Georgia"/>
            </a:endParaRPr>
          </a:p>
        </p:txBody>
      </p:sp>
      <p:sp>
        <p:nvSpPr>
          <p:cNvPr id="3" name="Rounded Rectangle 2"/>
          <p:cNvSpPr/>
          <p:nvPr/>
        </p:nvSpPr>
        <p:spPr>
          <a:xfrm>
            <a:off x="646175" y="170566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ounded Rectangle 9"/>
          <p:cNvSpPr/>
          <p:nvPr/>
        </p:nvSpPr>
        <p:spPr>
          <a:xfrm>
            <a:off x="1344252" y="17263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022751" y="1739805"/>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ounded Rectangle 12"/>
          <p:cNvSpPr/>
          <p:nvPr/>
        </p:nvSpPr>
        <p:spPr>
          <a:xfrm>
            <a:off x="2714524" y="1741020"/>
            <a:ext cx="656504"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3481965" y="1732490"/>
            <a:ext cx="596822"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p:cNvSpPr/>
          <p:nvPr/>
        </p:nvSpPr>
        <p:spPr>
          <a:xfrm>
            <a:off x="4188174" y="1702015"/>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le 16"/>
          <p:cNvSpPr/>
          <p:nvPr/>
        </p:nvSpPr>
        <p:spPr>
          <a:xfrm>
            <a:off x="4896514" y="1700800"/>
            <a:ext cx="542565" cy="381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224106" y="3086520"/>
            <a:ext cx="457141" cy="156136"/>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650512" y="1944808"/>
            <a:ext cx="4114800" cy="523220"/>
          </a:xfrm>
          <a:prstGeom prst="rect">
            <a:avLst/>
          </a:prstGeom>
          <a:solidFill>
            <a:srgbClr val="DCF01C"/>
          </a:solidFill>
        </p:spPr>
        <p:txBody>
          <a:bodyPr wrap="square" rtlCol="0">
            <a:spAutoFit/>
          </a:bodyPr>
          <a:lstStyle/>
          <a:p>
            <a:pPr algn="l"/>
            <a:r>
              <a:rPr lang="en-US" sz="1400" dirty="0">
                <a:solidFill>
                  <a:schemeClr val="tx1"/>
                </a:solidFill>
              </a:rPr>
              <a:t>If you receive an error message, you can most likely fix the error by clearing the Google cache.</a:t>
            </a:r>
          </a:p>
        </p:txBody>
      </p:sp>
      <p:cxnSp>
        <p:nvCxnSpPr>
          <p:cNvPr id="7" name="Straight Arrow Connector 6"/>
          <p:cNvCxnSpPr/>
          <p:nvPr/>
        </p:nvCxnSpPr>
        <p:spPr>
          <a:xfrm flipV="1">
            <a:off x="6934200" y="1814325"/>
            <a:ext cx="1143000" cy="307695"/>
          </a:xfrm>
          <a:prstGeom prst="straightConnector1">
            <a:avLst/>
          </a:prstGeom>
          <a:ln w="1905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53400" y="1732490"/>
            <a:ext cx="228600" cy="1636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562600" y="1954233"/>
            <a:ext cx="1371600" cy="346855"/>
          </a:xfrm>
          <a:prstGeom prst="rect">
            <a:avLst/>
          </a:prstGeom>
          <a:solidFill>
            <a:srgbClr val="DCF01C"/>
          </a:solidFill>
        </p:spPr>
        <p:txBody>
          <a:bodyPr wrap="square" rtlCol="0" anchor="ctr">
            <a:spAutoFit/>
          </a:bodyPr>
          <a:lstStyle/>
          <a:p>
            <a:pPr algn="l"/>
            <a:r>
              <a:rPr lang="en-US" sz="1200" dirty="0">
                <a:solidFill>
                  <a:schemeClr val="tx1"/>
                </a:solidFill>
              </a:rPr>
              <a:t>Select the Three Vertical Dots</a:t>
            </a:r>
          </a:p>
        </p:txBody>
      </p:sp>
      <p:sp>
        <p:nvSpPr>
          <p:cNvPr id="18" name="TextBox 17"/>
          <p:cNvSpPr txBox="1"/>
          <p:nvPr/>
        </p:nvSpPr>
        <p:spPr>
          <a:xfrm>
            <a:off x="5744598" y="2995085"/>
            <a:ext cx="1007604" cy="346855"/>
          </a:xfrm>
          <a:prstGeom prst="rect">
            <a:avLst/>
          </a:prstGeom>
          <a:solidFill>
            <a:srgbClr val="DCF01C"/>
          </a:solidFill>
        </p:spPr>
        <p:txBody>
          <a:bodyPr wrap="square" rtlCol="0" anchor="ctr">
            <a:spAutoFit/>
          </a:bodyPr>
          <a:lstStyle/>
          <a:p>
            <a:r>
              <a:rPr lang="en-US" sz="1200" dirty="0">
                <a:solidFill>
                  <a:schemeClr val="tx1"/>
                </a:solidFill>
              </a:rPr>
              <a:t>Select More Tools</a:t>
            </a:r>
          </a:p>
        </p:txBody>
      </p:sp>
      <p:cxnSp>
        <p:nvCxnSpPr>
          <p:cNvPr id="20" name="Straight Arrow Connector 19"/>
          <p:cNvCxnSpPr/>
          <p:nvPr/>
        </p:nvCxnSpPr>
        <p:spPr>
          <a:xfrm>
            <a:off x="6759026" y="3168512"/>
            <a:ext cx="334398"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059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9913" y="1600200"/>
            <a:ext cx="789940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167796" y="3429000"/>
            <a:ext cx="3301517" cy="523220"/>
          </a:xfrm>
          <a:prstGeom prst="rect">
            <a:avLst/>
          </a:prstGeom>
          <a:solidFill>
            <a:srgbClr val="DCF01C"/>
          </a:solidFill>
        </p:spPr>
        <p:txBody>
          <a:bodyPr wrap="square" rtlCol="0">
            <a:spAutoFit/>
          </a:bodyPr>
          <a:lstStyle/>
          <a:p>
            <a:pPr algn="l"/>
            <a:r>
              <a:rPr lang="en-US" sz="1400" dirty="0">
                <a:solidFill>
                  <a:schemeClr val="tx1"/>
                </a:solidFill>
              </a:rPr>
              <a:t>Select these two check boxes and then select Clear Data.</a:t>
            </a:r>
          </a:p>
        </p:txBody>
      </p:sp>
      <p:cxnSp>
        <p:nvCxnSpPr>
          <p:cNvPr id="19" name="Straight Arrow Connector 18"/>
          <p:cNvCxnSpPr/>
          <p:nvPr/>
        </p:nvCxnSpPr>
        <p:spPr>
          <a:xfrm flipH="1" flipV="1">
            <a:off x="3581400" y="3341940"/>
            <a:ext cx="1586396" cy="34867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2" idx="1"/>
          </p:cNvCxnSpPr>
          <p:nvPr/>
        </p:nvCxnSpPr>
        <p:spPr>
          <a:xfrm flipH="1">
            <a:off x="3581400" y="3690610"/>
            <a:ext cx="1586396" cy="50039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943600" y="3952220"/>
            <a:ext cx="874954" cy="115318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62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426" y="555175"/>
            <a:ext cx="6629400" cy="659568"/>
          </a:xfrm>
        </p:spPr>
        <p:txBody>
          <a:bodyPr>
            <a:normAutofit/>
          </a:bodyPr>
          <a:lstStyle/>
          <a:p>
            <a:pPr>
              <a:defRPr/>
            </a:pPr>
            <a:r>
              <a:rPr lang="en-US" sz="2800" dirty="0">
                <a:latin typeface="Georgia" panose="02040502050405020303" pitchFamily="18" charset="0"/>
              </a:rPr>
              <a:t>Monitor Questionnaire Responses</a:t>
            </a:r>
          </a:p>
        </p:txBody>
      </p:sp>
      <p:sp>
        <p:nvSpPr>
          <p:cNvPr id="3" name="Content Placeholder 2"/>
          <p:cNvSpPr>
            <a:spLocks noGrp="1"/>
          </p:cNvSpPr>
          <p:nvPr>
            <p:ph idx="1"/>
          </p:nvPr>
        </p:nvSpPr>
        <p:spPr>
          <a:ln>
            <a:noFill/>
          </a:ln>
        </p:spPr>
        <p:txBody>
          <a:bodyPr/>
          <a:lstStyle/>
          <a:p>
            <a:pPr>
              <a:spcBef>
                <a:spcPct val="0"/>
              </a:spcBef>
            </a:pPr>
            <a:r>
              <a:rPr lang="en-US" b="0" dirty="0">
                <a:solidFill>
                  <a:schemeClr val="tx1"/>
                </a:solidFill>
                <a:latin typeface="Georgia" panose="02040502050405020303" pitchFamily="18" charset="0"/>
                <a:ea typeface="+mj-ea"/>
                <a:cs typeface="+mj-cs"/>
              </a:rPr>
              <a:t>Remember – </a:t>
            </a:r>
            <a:r>
              <a:rPr lang="en-US" b="0" u="sng" dirty="0">
                <a:solidFill>
                  <a:schemeClr val="tx1"/>
                </a:solidFill>
                <a:latin typeface="Georgia" panose="02040502050405020303" pitchFamily="18" charset="0"/>
                <a:ea typeface="+mj-ea"/>
                <a:cs typeface="+mj-cs"/>
              </a:rPr>
              <a:t>Questionnaires</a:t>
            </a:r>
            <a:r>
              <a:rPr lang="en-US" b="0" dirty="0">
                <a:solidFill>
                  <a:schemeClr val="tx1"/>
                </a:solidFill>
                <a:latin typeface="Georgia" panose="02040502050405020303" pitchFamily="18" charset="0"/>
                <a:ea typeface="+mj-ea"/>
                <a:cs typeface="+mj-cs"/>
              </a:rPr>
              <a:t> drive the dials</a:t>
            </a:r>
            <a:r>
              <a:rPr lang="en-US" sz="2800" b="0" dirty="0">
                <a:solidFill>
                  <a:schemeClr val="tx1"/>
                </a:solidFill>
                <a:latin typeface="Georgia" panose="02040502050405020303" pitchFamily="18" charset="0"/>
                <a:ea typeface="+mj-ea"/>
                <a:cs typeface="+mj-cs"/>
              </a:rPr>
              <a:t>.</a:t>
            </a:r>
          </a:p>
          <a:p>
            <a:pPr marL="0" indent="0">
              <a:spcBef>
                <a:spcPct val="0"/>
              </a:spcBef>
              <a:buNone/>
            </a:pPr>
            <a:endParaRPr lang="en-US" sz="2800" b="0" dirty="0">
              <a:solidFill>
                <a:schemeClr val="tx1"/>
              </a:solidFill>
              <a:latin typeface="+mj-lt"/>
              <a:ea typeface="+mj-ea"/>
              <a:cs typeface="+mj-cs"/>
            </a:endParaRPr>
          </a:p>
          <a:p>
            <a:pPr marL="0" indent="0">
              <a:spcBef>
                <a:spcPct val="0"/>
              </a:spcBef>
              <a:buNone/>
            </a:pPr>
            <a:endParaRPr lang="en-US" sz="2800" b="0" dirty="0">
              <a:solidFill>
                <a:schemeClr val="tx1"/>
              </a:solidFill>
              <a:latin typeface="+mj-lt"/>
              <a:ea typeface="+mj-ea"/>
              <a:cs typeface="+mj-cs"/>
            </a:endParaRPr>
          </a:p>
          <a:p>
            <a:pPr marL="0" indent="0">
              <a:spcBef>
                <a:spcPct val="0"/>
              </a:spcBef>
              <a:buNone/>
            </a:pPr>
            <a:endParaRPr lang="en-US" sz="2800" b="0" dirty="0">
              <a:solidFill>
                <a:schemeClr val="tx1"/>
              </a:solidFill>
              <a:latin typeface="+mj-lt"/>
              <a:ea typeface="+mj-ea"/>
              <a:cs typeface="+mj-cs"/>
            </a:endParaRPr>
          </a:p>
          <a:p>
            <a:pPr>
              <a:spcBef>
                <a:spcPct val="0"/>
              </a:spcBef>
            </a:pPr>
            <a:endParaRPr lang="en-US" b="0" dirty="0">
              <a:solidFill>
                <a:schemeClr val="tx1"/>
              </a:solidFill>
              <a:latin typeface="+mj-lt"/>
              <a:ea typeface="+mj-ea"/>
              <a:cs typeface="+mj-cs"/>
            </a:endParaRPr>
          </a:p>
          <a:p>
            <a:pPr>
              <a:spcBef>
                <a:spcPct val="0"/>
              </a:spcBef>
            </a:pPr>
            <a:r>
              <a:rPr lang="en-US" b="0" dirty="0">
                <a:solidFill>
                  <a:schemeClr val="tx1"/>
                </a:solidFill>
                <a:latin typeface="Georgia" panose="02040502050405020303" pitchFamily="18" charset="0"/>
                <a:ea typeface="+mj-ea"/>
                <a:cs typeface="+mj-cs"/>
              </a:rPr>
              <a:t>You, as the PM, should monitor the responses to ensure there are no surprises.  </a:t>
            </a:r>
          </a:p>
          <a:p>
            <a:pPr>
              <a:spcBef>
                <a:spcPct val="0"/>
              </a:spcBef>
            </a:pPr>
            <a:endParaRPr lang="en-US" b="0" dirty="0">
              <a:solidFill>
                <a:schemeClr val="tx1"/>
              </a:solidFill>
              <a:latin typeface="Georgia" panose="02040502050405020303" pitchFamily="18" charset="0"/>
              <a:ea typeface="+mj-ea"/>
              <a:cs typeface="+mj-cs"/>
            </a:endParaRPr>
          </a:p>
          <a:p>
            <a:pPr>
              <a:spcBef>
                <a:spcPct val="0"/>
              </a:spcBef>
            </a:pPr>
            <a:r>
              <a:rPr lang="en-US" b="0" dirty="0">
                <a:solidFill>
                  <a:schemeClr val="tx1"/>
                </a:solidFill>
                <a:latin typeface="Georgia" panose="02040502050405020303" pitchFamily="18" charset="0"/>
                <a:ea typeface="+mj-ea"/>
                <a:cs typeface="+mj-cs"/>
              </a:rPr>
              <a:t>The responses should be evaluated before you enter your monthly comments. </a:t>
            </a:r>
          </a:p>
        </p:txBody>
      </p:sp>
      <p:sp>
        <p:nvSpPr>
          <p:cNvPr id="4" name="Slide Number Placeholder 3"/>
          <p:cNvSpPr>
            <a:spLocks noGrp="1"/>
          </p:cNvSpPr>
          <p:nvPr>
            <p:ph type="sldNum" sz="quarter" idx="12"/>
          </p:nvPr>
        </p:nvSpPr>
        <p:spPr/>
        <p:txBody>
          <a:bodyPr/>
          <a:lstStyle/>
          <a:p>
            <a:pPr>
              <a:defRPr/>
            </a:pPr>
            <a:fld id="{48412E4B-5DFB-4F62-9FF1-6B182FD34120}" type="slidenum">
              <a:rPr lang="en-US" smtClean="0"/>
              <a:pPr>
                <a:defRPr/>
              </a:pPr>
              <a:t>92</a:t>
            </a:fld>
            <a:endParaRPr lang="en-US" dirty="0"/>
          </a:p>
        </p:txBody>
      </p:sp>
      <p:pic>
        <p:nvPicPr>
          <p:cNvPr id="1116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341" y="2217075"/>
            <a:ext cx="7772399" cy="146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58464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224" y="502592"/>
            <a:ext cx="7772400" cy="762000"/>
          </a:xfrm>
        </p:spPr>
        <p:txBody>
          <a:bodyPr>
            <a:normAutofit/>
          </a:bodyPr>
          <a:lstStyle/>
          <a:p>
            <a:pPr marL="0" indent="0">
              <a:defRPr/>
            </a:pPr>
            <a:r>
              <a:rPr lang="en-US" sz="2800" dirty="0">
                <a:latin typeface="Georgia" panose="02040502050405020303" pitchFamily="18" charset="0"/>
              </a:rPr>
              <a:t>Key Performance Indicators</a:t>
            </a:r>
          </a:p>
        </p:txBody>
      </p:sp>
      <p:sp>
        <p:nvSpPr>
          <p:cNvPr id="3" name="Content Placeholder 2"/>
          <p:cNvSpPr>
            <a:spLocks noGrp="1"/>
          </p:cNvSpPr>
          <p:nvPr>
            <p:ph idx="1"/>
          </p:nvPr>
        </p:nvSpPr>
        <p:spPr>
          <a:xfrm>
            <a:off x="3048000" y="1538332"/>
            <a:ext cx="4038600" cy="5234782"/>
          </a:xfrm>
          <a:ln>
            <a:noFill/>
          </a:ln>
        </p:spPr>
        <p:txBody>
          <a:bodyPr/>
          <a:lstStyle/>
          <a:p>
            <a:pPr marL="0" indent="0">
              <a:buNone/>
            </a:pPr>
            <a:r>
              <a:rPr lang="en-US" sz="1400" b="0" i="1" dirty="0">
                <a:latin typeface="Georgia" panose="02040502050405020303" pitchFamily="18" charset="0"/>
              </a:rPr>
              <a:t>Communication</a:t>
            </a:r>
            <a:endParaRPr lang="en-US" sz="1400" b="0" dirty="0">
              <a:latin typeface="Georgia" panose="02040502050405020303" pitchFamily="18" charset="0"/>
            </a:endParaRPr>
          </a:p>
          <a:p>
            <a:pPr lvl="0"/>
            <a:r>
              <a:rPr lang="en-US" sz="1400" b="0" i="1" dirty="0">
                <a:latin typeface="Georgia" panose="02040502050405020303" pitchFamily="18" charset="0"/>
              </a:rPr>
              <a:t>Quality of communication, both upwards and downwards</a:t>
            </a:r>
          </a:p>
          <a:p>
            <a:pPr lvl="0"/>
            <a:r>
              <a:rPr lang="en-US" sz="1400" b="0" i="1" dirty="0">
                <a:latin typeface="Georgia" panose="02040502050405020303" pitchFamily="18" charset="0"/>
              </a:rPr>
              <a:t>Level of training for customers/users</a:t>
            </a:r>
          </a:p>
          <a:p>
            <a:pPr lvl="0"/>
            <a:r>
              <a:rPr lang="en-US" sz="1400" b="0" i="1" dirty="0">
                <a:latin typeface="Georgia" panose="02040502050405020303" pitchFamily="18" charset="0"/>
              </a:rPr>
              <a:t>Sufficiency of project status reporting to all stakeholders</a:t>
            </a:r>
          </a:p>
          <a:p>
            <a:pPr lvl="0"/>
            <a:r>
              <a:rPr lang="en-US" sz="1400" b="0" i="1" dirty="0">
                <a:latin typeface="Georgia" panose="02040502050405020303" pitchFamily="18" charset="0"/>
              </a:rPr>
              <a:t>Requirements defined and communicated well enough to move forward</a:t>
            </a:r>
          </a:p>
          <a:p>
            <a:pPr marL="0" indent="0">
              <a:buNone/>
            </a:pPr>
            <a:r>
              <a:rPr lang="en-US" sz="1400" b="0" i="1" dirty="0">
                <a:latin typeface="Georgia" panose="02040502050405020303" pitchFamily="18" charset="0"/>
              </a:rPr>
              <a:t>Cost</a:t>
            </a:r>
            <a:endParaRPr lang="en-US" sz="1400" b="0" dirty="0">
              <a:latin typeface="Georgia" panose="02040502050405020303" pitchFamily="18" charset="0"/>
            </a:endParaRPr>
          </a:p>
          <a:p>
            <a:pPr lvl="0"/>
            <a:r>
              <a:rPr lang="en-US" sz="1400" b="0" i="1" dirty="0">
                <a:latin typeface="Georgia" panose="02040502050405020303" pitchFamily="18" charset="0"/>
              </a:rPr>
              <a:t>Confidence that budget contingency amount is sufficient</a:t>
            </a:r>
          </a:p>
          <a:p>
            <a:pPr lvl="0"/>
            <a:r>
              <a:rPr lang="en-US" sz="1400" b="0" i="1" dirty="0">
                <a:latin typeface="Georgia" panose="02040502050405020303" pitchFamily="18" charset="0"/>
              </a:rPr>
              <a:t>Sustainability model that is defined and regularly reviewed</a:t>
            </a:r>
          </a:p>
          <a:p>
            <a:pPr lvl="0"/>
            <a:r>
              <a:rPr lang="en-US" sz="1400" b="0" i="1" dirty="0">
                <a:latin typeface="Georgia" panose="02040502050405020303" pitchFamily="18" charset="0"/>
              </a:rPr>
              <a:t>Project-to-date costs meeting expectations</a:t>
            </a:r>
          </a:p>
          <a:p>
            <a:pPr marL="0" indent="0">
              <a:buNone/>
            </a:pPr>
            <a:endParaRPr lang="en-US" sz="1100" dirty="0">
              <a:latin typeface="Georgia" panose="02040502050405020303" pitchFamily="18" charset="0"/>
            </a:endParaRPr>
          </a:p>
          <a:p>
            <a:pPr marL="0" indent="0">
              <a:buNone/>
            </a:pPr>
            <a:r>
              <a:rPr lang="en-US" sz="1400" b="0" i="1" dirty="0">
                <a:latin typeface="Georgia" panose="02040502050405020303" pitchFamily="18" charset="0"/>
              </a:rPr>
              <a:t>Issue Management</a:t>
            </a:r>
            <a:endParaRPr lang="en-US" sz="1400" b="0" dirty="0">
              <a:latin typeface="Georgia" panose="02040502050405020303" pitchFamily="18" charset="0"/>
            </a:endParaRPr>
          </a:p>
          <a:p>
            <a:pPr lvl="0"/>
            <a:r>
              <a:rPr lang="en-US" sz="1400" b="0" i="1" dirty="0">
                <a:latin typeface="Georgia" panose="02040502050405020303" pitchFamily="18" charset="0"/>
              </a:rPr>
              <a:t>Effectiveness of issue management occurring</a:t>
            </a:r>
          </a:p>
          <a:p>
            <a:pPr lvl="0"/>
            <a:r>
              <a:rPr lang="en-US" sz="1400" b="0" i="1" dirty="0">
                <a:latin typeface="Georgia" panose="02040502050405020303" pitchFamily="18" charset="0"/>
              </a:rPr>
              <a:t>Escalation path in place for all issues</a:t>
            </a:r>
          </a:p>
          <a:p>
            <a:pPr lvl="0"/>
            <a:r>
              <a:rPr lang="en-US" sz="1400" b="0" i="1" dirty="0">
                <a:latin typeface="Georgia" panose="02040502050405020303" pitchFamily="18" charset="0"/>
              </a:rPr>
              <a:t>Timely resolution of issues</a:t>
            </a:r>
          </a:p>
          <a:p>
            <a:endParaRPr lang="en-US" sz="1400" b="0" dirty="0"/>
          </a:p>
        </p:txBody>
      </p:sp>
      <p:sp>
        <p:nvSpPr>
          <p:cNvPr id="4" name="Slide Number Placeholder 3"/>
          <p:cNvSpPr>
            <a:spLocks noGrp="1"/>
          </p:cNvSpPr>
          <p:nvPr>
            <p:ph type="sldNum" sz="quarter" idx="12"/>
          </p:nvPr>
        </p:nvSpPr>
        <p:spPr>
          <a:prstGeom prst="rect">
            <a:avLst/>
          </a:prstGeom>
        </p:spPr>
        <p:txBody>
          <a:bodyPr/>
          <a:lstStyle/>
          <a:p>
            <a:pPr>
              <a:defRPr/>
            </a:pPr>
            <a:fld id="{68DB53E8-86E2-4CBB-874A-BEE738E8984C}" type="slidenum">
              <a:rPr lang="en-US" smtClean="0"/>
              <a:pPr>
                <a:defRPr/>
              </a:pPr>
              <a:t>93</a:t>
            </a:fld>
            <a:endParaRPr lang="en-US"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0809" y="1563783"/>
            <a:ext cx="1037946" cy="138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8054" y="3309525"/>
            <a:ext cx="1184027" cy="141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751" y="4953001"/>
            <a:ext cx="1064805"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442035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28" y="515552"/>
            <a:ext cx="6629400" cy="762000"/>
          </a:xfrm>
        </p:spPr>
        <p:txBody>
          <a:bodyPr>
            <a:normAutofit/>
          </a:bodyPr>
          <a:lstStyle/>
          <a:p>
            <a:pPr>
              <a:defRPr/>
            </a:pPr>
            <a:r>
              <a:rPr lang="en-US" sz="2800" dirty="0">
                <a:latin typeface="Georgia" panose="02040502050405020303" pitchFamily="18" charset="0"/>
              </a:rPr>
              <a:t>Key Performance Indicators</a:t>
            </a:r>
          </a:p>
        </p:txBody>
      </p:sp>
      <p:sp>
        <p:nvSpPr>
          <p:cNvPr id="5" name="Content Placeholder 2"/>
          <p:cNvSpPr>
            <a:spLocks noGrp="1"/>
          </p:cNvSpPr>
          <p:nvPr>
            <p:ph idx="1"/>
          </p:nvPr>
        </p:nvSpPr>
        <p:spPr>
          <a:xfrm>
            <a:off x="3352800" y="1384971"/>
            <a:ext cx="3886200" cy="5257800"/>
          </a:xfrm>
          <a:ln>
            <a:noFill/>
          </a:ln>
        </p:spPr>
        <p:txBody>
          <a:bodyPr/>
          <a:lstStyle/>
          <a:p>
            <a:endParaRPr lang="en-US" sz="900" dirty="0"/>
          </a:p>
          <a:p>
            <a:pPr marL="0" indent="0">
              <a:buNone/>
            </a:pPr>
            <a:r>
              <a:rPr lang="en-US" sz="1400" b="0" i="1" dirty="0">
                <a:latin typeface="Georgia" panose="02040502050405020303" pitchFamily="18" charset="0"/>
              </a:rPr>
              <a:t>Quality</a:t>
            </a:r>
            <a:endParaRPr lang="en-US" sz="1400" b="0" dirty="0">
              <a:latin typeface="Georgia" panose="02040502050405020303" pitchFamily="18" charset="0"/>
            </a:endParaRPr>
          </a:p>
          <a:p>
            <a:pPr lvl="0"/>
            <a:r>
              <a:rPr lang="en-US" sz="1400" b="0" i="1" dirty="0">
                <a:latin typeface="Georgia" panose="02040502050405020303" pitchFamily="18" charset="0"/>
              </a:rPr>
              <a:t>Acceptability of deliverables reviewed during last reporting period</a:t>
            </a:r>
          </a:p>
          <a:p>
            <a:pPr lvl="0"/>
            <a:r>
              <a:rPr lang="en-US" sz="1400" b="0" i="1" dirty="0">
                <a:latin typeface="Georgia" panose="02040502050405020303" pitchFamily="18" charset="0"/>
              </a:rPr>
              <a:t>Satisfaction with quality of work product to date</a:t>
            </a:r>
          </a:p>
          <a:p>
            <a:pPr lvl="0"/>
            <a:r>
              <a:rPr lang="en-US" sz="1400" b="0" i="1" dirty="0">
                <a:latin typeface="Georgia" panose="02040502050405020303" pitchFamily="18" charset="0"/>
              </a:rPr>
              <a:t>Success criteria well defined</a:t>
            </a:r>
          </a:p>
          <a:p>
            <a:endParaRPr lang="en-US" sz="1400" dirty="0">
              <a:latin typeface="Georgia" panose="02040502050405020303" pitchFamily="18" charset="0"/>
            </a:endParaRPr>
          </a:p>
          <a:p>
            <a:pPr marL="0" indent="0">
              <a:buNone/>
            </a:pPr>
            <a:r>
              <a:rPr lang="en-US" sz="1400" b="0" i="1" dirty="0">
                <a:latin typeface="Georgia" panose="02040502050405020303" pitchFamily="18" charset="0"/>
              </a:rPr>
              <a:t>Risk Management</a:t>
            </a:r>
            <a:endParaRPr lang="en-US" sz="1400" b="0" dirty="0">
              <a:latin typeface="Georgia" panose="02040502050405020303" pitchFamily="18" charset="0"/>
            </a:endParaRPr>
          </a:p>
          <a:p>
            <a:pPr lvl="0"/>
            <a:r>
              <a:rPr lang="en-US" sz="1400" b="0" i="1" dirty="0">
                <a:latin typeface="Georgia" panose="02040502050405020303" pitchFamily="18" charset="0"/>
              </a:rPr>
              <a:t>Effectiveness of risk management occurring</a:t>
            </a:r>
          </a:p>
          <a:p>
            <a:pPr lvl="0"/>
            <a:r>
              <a:rPr lang="en-US" sz="1400" b="0" i="1" dirty="0">
                <a:latin typeface="Georgia" panose="02040502050405020303" pitchFamily="18" charset="0"/>
              </a:rPr>
              <a:t>Documented response strategies for risks</a:t>
            </a:r>
          </a:p>
          <a:p>
            <a:pPr lvl="0"/>
            <a:r>
              <a:rPr lang="en-US" sz="1400" b="0" i="1" dirty="0">
                <a:latin typeface="Georgia" panose="02040502050405020303" pitchFamily="18" charset="0"/>
              </a:rPr>
              <a:t>Level of risk carried by the project</a:t>
            </a:r>
          </a:p>
          <a:p>
            <a:endParaRPr lang="en-US" sz="1400" b="0" dirty="0">
              <a:latin typeface="Georgia" panose="02040502050405020303" pitchFamily="18" charset="0"/>
            </a:endParaRPr>
          </a:p>
          <a:p>
            <a:pPr marL="0" indent="0">
              <a:buNone/>
            </a:pPr>
            <a:endParaRPr lang="en-US" sz="1400" dirty="0">
              <a:latin typeface="Georgia" panose="02040502050405020303" pitchFamily="18" charset="0"/>
            </a:endParaRPr>
          </a:p>
          <a:p>
            <a:pPr marL="0" indent="0">
              <a:buNone/>
            </a:pPr>
            <a:r>
              <a:rPr lang="en-US" sz="1400" b="0" i="1" dirty="0">
                <a:latin typeface="Georgia" panose="02040502050405020303" pitchFamily="18" charset="0"/>
              </a:rPr>
              <a:t>Schedule</a:t>
            </a:r>
            <a:endParaRPr lang="en-US" sz="1400" b="0" dirty="0">
              <a:latin typeface="Georgia" panose="02040502050405020303" pitchFamily="18" charset="0"/>
            </a:endParaRPr>
          </a:p>
          <a:p>
            <a:pPr lvl="0"/>
            <a:r>
              <a:rPr lang="en-US" sz="1400" b="0" i="1" dirty="0">
                <a:latin typeface="Georgia" panose="02040502050405020303" pitchFamily="18" charset="0"/>
              </a:rPr>
              <a:t>Confidence in viability of the schedule</a:t>
            </a:r>
          </a:p>
          <a:p>
            <a:pPr lvl="0"/>
            <a:r>
              <a:rPr lang="en-US" sz="1400" b="0" i="1" dirty="0">
                <a:latin typeface="Georgia" panose="02040502050405020303" pitchFamily="18" charset="0"/>
              </a:rPr>
              <a:t>Performance against the schedule (SPI)</a:t>
            </a:r>
          </a:p>
          <a:p>
            <a:pPr lvl="0"/>
            <a:r>
              <a:rPr lang="en-US" sz="1400" b="0" i="1" dirty="0">
                <a:latin typeface="Georgia" panose="02040502050405020303" pitchFamily="18" charset="0"/>
              </a:rPr>
              <a:t>Changes to schedule expectations</a:t>
            </a:r>
          </a:p>
          <a:p>
            <a:pPr lvl="0"/>
            <a:r>
              <a:rPr lang="en-US" sz="1400" b="0" i="1" dirty="0">
                <a:latin typeface="Georgia" panose="02040502050405020303" pitchFamily="18" charset="0"/>
              </a:rPr>
              <a:t>Submission of schedule into tool</a:t>
            </a:r>
          </a:p>
        </p:txBody>
      </p:sp>
      <p:sp>
        <p:nvSpPr>
          <p:cNvPr id="4" name="Slide Number Placeholder 3"/>
          <p:cNvSpPr>
            <a:spLocks noGrp="1"/>
          </p:cNvSpPr>
          <p:nvPr>
            <p:ph type="sldNum" sz="quarter" idx="12"/>
          </p:nvPr>
        </p:nvSpPr>
        <p:spPr>
          <a:prstGeom prst="rect">
            <a:avLst/>
          </a:prstGeom>
        </p:spPr>
        <p:txBody>
          <a:bodyPr/>
          <a:lstStyle/>
          <a:p>
            <a:pPr>
              <a:defRPr/>
            </a:pPr>
            <a:fld id="{68DB53E8-86E2-4CBB-874A-BEE738E8984C}" type="slidenum">
              <a:rPr lang="en-US" smtClean="0"/>
              <a:pPr>
                <a:defRPr/>
              </a:pPr>
              <a:t>94</a:t>
            </a:fld>
            <a:endParaRPr lang="en-US"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778" y="1649505"/>
            <a:ext cx="1138352" cy="13256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090" y="3251583"/>
            <a:ext cx="1160463" cy="146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36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3482" y="4935070"/>
            <a:ext cx="1125141"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14653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328" y="515552"/>
            <a:ext cx="6629400" cy="762000"/>
          </a:xfrm>
        </p:spPr>
        <p:txBody>
          <a:bodyPr>
            <a:normAutofit/>
          </a:bodyPr>
          <a:lstStyle/>
          <a:p>
            <a:pPr>
              <a:defRPr/>
            </a:pPr>
            <a:r>
              <a:rPr lang="en-US" sz="2800" dirty="0">
                <a:latin typeface="Georgia" panose="02040502050405020303" pitchFamily="18" charset="0"/>
              </a:rPr>
              <a:t>Key Performance Indicators</a:t>
            </a:r>
          </a:p>
        </p:txBody>
      </p:sp>
      <p:sp>
        <p:nvSpPr>
          <p:cNvPr id="5" name="Content Placeholder 2"/>
          <p:cNvSpPr>
            <a:spLocks noGrp="1"/>
          </p:cNvSpPr>
          <p:nvPr>
            <p:ph idx="1"/>
          </p:nvPr>
        </p:nvSpPr>
        <p:spPr>
          <a:xfrm>
            <a:off x="3352800" y="1384971"/>
            <a:ext cx="3886200" cy="5257800"/>
          </a:xfrm>
          <a:ln>
            <a:noFill/>
          </a:ln>
        </p:spPr>
        <p:txBody>
          <a:bodyPr/>
          <a:lstStyle/>
          <a:p>
            <a:endParaRPr lang="en-US" sz="900" dirty="0"/>
          </a:p>
          <a:p>
            <a:pPr marL="0" indent="0">
              <a:buNone/>
            </a:pPr>
            <a:endParaRPr lang="en-US" sz="1400" b="0" i="1" dirty="0">
              <a:latin typeface="Georgia" panose="02040502050405020303" pitchFamily="18" charset="0"/>
            </a:endParaRPr>
          </a:p>
          <a:p>
            <a:pPr marL="0" indent="0">
              <a:buNone/>
            </a:pPr>
            <a:endParaRPr lang="en-US" sz="1400" i="1" dirty="0">
              <a:latin typeface="Georgia" panose="02040502050405020303" pitchFamily="18" charset="0"/>
            </a:endParaRPr>
          </a:p>
          <a:p>
            <a:pPr marL="0" indent="0">
              <a:buNone/>
            </a:pPr>
            <a:r>
              <a:rPr lang="en-US" sz="1400" b="0" i="1" dirty="0">
                <a:latin typeface="Georgia" panose="02040502050405020303" pitchFamily="18" charset="0"/>
              </a:rPr>
              <a:t>Vendor</a:t>
            </a:r>
            <a:endParaRPr lang="en-US" sz="1400" b="0" dirty="0">
              <a:latin typeface="Georgia" panose="02040502050405020303" pitchFamily="18" charset="0"/>
            </a:endParaRPr>
          </a:p>
          <a:p>
            <a:pPr lvl="0"/>
            <a:r>
              <a:rPr lang="en-US" sz="1400" b="0" i="1" dirty="0">
                <a:latin typeface="Georgia" panose="02040502050405020303" pitchFamily="18" charset="0"/>
              </a:rPr>
              <a:t>Alignment of vendor’s schedule with the State’s schedule</a:t>
            </a:r>
          </a:p>
          <a:p>
            <a:pPr lvl="0"/>
            <a:r>
              <a:rPr lang="en-US" sz="1400" i="1" dirty="0">
                <a:latin typeface="Georgia" panose="02040502050405020303" pitchFamily="18" charset="0"/>
              </a:rPr>
              <a:t>Communication between organizations</a:t>
            </a:r>
          </a:p>
          <a:p>
            <a:pPr lvl="0"/>
            <a:r>
              <a:rPr lang="en-US" sz="1400" b="0" i="1" dirty="0">
                <a:latin typeface="Georgia" panose="02040502050405020303" pitchFamily="18" charset="0"/>
              </a:rPr>
              <a:t>Resources are available as needed</a:t>
            </a:r>
          </a:p>
          <a:p>
            <a:pPr lvl="0"/>
            <a:r>
              <a:rPr lang="en-US" sz="1400" i="1" dirty="0">
                <a:latin typeface="Georgia" panose="02040502050405020303" pitchFamily="18" charset="0"/>
              </a:rPr>
              <a:t>Scope and schedule changes follow established control process</a:t>
            </a:r>
            <a:endParaRPr lang="en-US" sz="1400" b="0" i="1" dirty="0">
              <a:latin typeface="Georgia" panose="02040502050405020303" pitchFamily="18" charset="0"/>
            </a:endParaRPr>
          </a:p>
          <a:p>
            <a:endParaRPr lang="en-US" sz="1400" dirty="0">
              <a:latin typeface="Georgia" panose="02040502050405020303" pitchFamily="18" charset="0"/>
            </a:endParaRPr>
          </a:p>
          <a:p>
            <a:endParaRPr lang="en-US" sz="1400" b="0" dirty="0">
              <a:latin typeface="Georgia" panose="02040502050405020303" pitchFamily="18" charset="0"/>
            </a:endParaRPr>
          </a:p>
          <a:p>
            <a:pPr marL="0" indent="0">
              <a:buNone/>
            </a:pPr>
            <a:endParaRPr lang="en-US" sz="1400" dirty="0">
              <a:latin typeface="Georgia" panose="02040502050405020303" pitchFamily="18" charset="0"/>
            </a:endParaRPr>
          </a:p>
        </p:txBody>
      </p:sp>
      <p:sp>
        <p:nvSpPr>
          <p:cNvPr id="4" name="Slide Number Placeholder 3"/>
          <p:cNvSpPr>
            <a:spLocks noGrp="1"/>
          </p:cNvSpPr>
          <p:nvPr>
            <p:ph type="sldNum" sz="quarter" idx="12"/>
          </p:nvPr>
        </p:nvSpPr>
        <p:spPr>
          <a:prstGeom prst="rect">
            <a:avLst/>
          </a:prstGeom>
        </p:spPr>
        <p:txBody>
          <a:bodyPr/>
          <a:lstStyle/>
          <a:p>
            <a:pPr>
              <a:defRPr/>
            </a:pPr>
            <a:fld id="{68DB53E8-86E2-4CBB-874A-BEE738E8984C}" type="slidenum">
              <a:rPr lang="en-US" smtClean="0"/>
              <a:pPr>
                <a:defRPr/>
              </a:pPr>
              <a:t>95</a:t>
            </a:fld>
            <a:endParaRPr lang="en-US" dirty="0"/>
          </a:p>
        </p:txBody>
      </p:sp>
      <p:grpSp>
        <p:nvGrpSpPr>
          <p:cNvPr id="3" name="Group 2"/>
          <p:cNvGrpSpPr/>
          <p:nvPr/>
        </p:nvGrpSpPr>
        <p:grpSpPr>
          <a:xfrm>
            <a:off x="1228055" y="2111201"/>
            <a:ext cx="1194955" cy="1159453"/>
            <a:chOff x="1228055" y="2111201"/>
            <a:chExt cx="1194955" cy="1159453"/>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023" y="2111201"/>
              <a:ext cx="640862"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055" y="2456699"/>
              <a:ext cx="1194955" cy="81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31137728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4" y="1626423"/>
            <a:ext cx="7657021" cy="493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Critical Panel View</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96</a:t>
            </a:fld>
            <a:endParaRPr lang="en-US" dirty="0">
              <a:solidFill>
                <a:schemeClr val="tx1"/>
              </a:solidFill>
              <a:latin typeface="+mj-lt"/>
            </a:endParaRPr>
          </a:p>
        </p:txBody>
      </p:sp>
      <p:sp>
        <p:nvSpPr>
          <p:cNvPr id="8" name="TextBox 7"/>
          <p:cNvSpPr txBox="1"/>
          <p:nvPr/>
        </p:nvSpPr>
        <p:spPr>
          <a:xfrm>
            <a:off x="3529740" y="2769719"/>
            <a:ext cx="2082800" cy="523220"/>
          </a:xfrm>
          <a:prstGeom prst="rect">
            <a:avLst/>
          </a:prstGeom>
          <a:solidFill>
            <a:schemeClr val="bg1"/>
          </a:solidFill>
          <a:ln>
            <a:solidFill>
              <a:srgbClr val="FF0000"/>
            </a:solidFill>
          </a:ln>
        </p:spPr>
        <p:txBody>
          <a:bodyPr wrap="square" rtlCol="0" anchor="ctr">
            <a:spAutoFit/>
          </a:bodyPr>
          <a:lstStyle/>
          <a:p>
            <a:r>
              <a:rPr lang="en-US" sz="1400" dirty="0">
                <a:solidFill>
                  <a:srgbClr val="FF0000"/>
                </a:solidFill>
              </a:rPr>
              <a:t>Dials are driven by Questionnaires </a:t>
            </a:r>
            <a:r>
              <a:rPr lang="en-US" sz="1400" u="sng" dirty="0">
                <a:solidFill>
                  <a:srgbClr val="FF0000"/>
                </a:solidFill>
              </a:rPr>
              <a:t>ONLY</a:t>
            </a:r>
          </a:p>
        </p:txBody>
      </p:sp>
      <p:cxnSp>
        <p:nvCxnSpPr>
          <p:cNvPr id="23" name="Straight Arrow Connector 22"/>
          <p:cNvCxnSpPr/>
          <p:nvPr/>
        </p:nvCxnSpPr>
        <p:spPr bwMode="auto">
          <a:xfrm flipV="1">
            <a:off x="3002655" y="5638800"/>
            <a:ext cx="918788" cy="472535"/>
          </a:xfrm>
          <a:prstGeom prst="straightConnector1">
            <a:avLst/>
          </a:prstGeom>
          <a:ln w="28575">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cxnSp>
        <p:nvCxnSpPr>
          <p:cNvPr id="25" name="Straight Arrow Connector 24"/>
          <p:cNvCxnSpPr>
            <a:cxnSpLocks/>
          </p:cNvCxnSpPr>
          <p:nvPr/>
        </p:nvCxnSpPr>
        <p:spPr bwMode="auto">
          <a:xfrm flipV="1">
            <a:off x="2362200" y="5181600"/>
            <a:ext cx="685800" cy="457200"/>
          </a:xfrm>
          <a:prstGeom prst="straightConnector1">
            <a:avLst/>
          </a:prstGeom>
          <a:ln w="28575">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6450415" y="5957445"/>
            <a:ext cx="1732216" cy="307777"/>
          </a:xfrm>
          <a:prstGeom prst="rect">
            <a:avLst/>
          </a:prstGeom>
          <a:solidFill>
            <a:schemeClr val="bg1"/>
          </a:solidFill>
          <a:ln>
            <a:solidFill>
              <a:schemeClr val="tx1"/>
            </a:solidFill>
            <a:prstDash val="sysDot"/>
          </a:ln>
        </p:spPr>
        <p:txBody>
          <a:bodyPr wrap="square" rtlCol="0" anchor="ctr">
            <a:spAutoFit/>
          </a:bodyPr>
          <a:lstStyle/>
          <a:p>
            <a:pPr algn="l"/>
            <a:r>
              <a:rPr lang="en-US" sz="1400" dirty="0">
                <a:solidFill>
                  <a:srgbClr val="FF0000"/>
                </a:solidFill>
              </a:rPr>
              <a:t>250 </a:t>
            </a:r>
            <a:r>
              <a:rPr lang="en-US" sz="1400" u="sng" dirty="0">
                <a:solidFill>
                  <a:srgbClr val="FF0000"/>
                </a:solidFill>
              </a:rPr>
              <a:t>Character</a:t>
            </a:r>
            <a:r>
              <a:rPr lang="en-US" sz="1400" dirty="0">
                <a:solidFill>
                  <a:srgbClr val="FF0000"/>
                </a:solidFill>
              </a:rPr>
              <a:t> Max</a:t>
            </a:r>
          </a:p>
        </p:txBody>
      </p:sp>
      <p:cxnSp>
        <p:nvCxnSpPr>
          <p:cNvPr id="13" name="Straight Arrow Connector 12"/>
          <p:cNvCxnSpPr>
            <a:stCxn id="6" idx="1"/>
          </p:cNvCxnSpPr>
          <p:nvPr/>
        </p:nvCxnSpPr>
        <p:spPr bwMode="auto">
          <a:xfrm flipH="1" flipV="1">
            <a:off x="5033006" y="5715000"/>
            <a:ext cx="1417409" cy="396334"/>
          </a:xfrm>
          <a:prstGeom prst="straightConnector1">
            <a:avLst/>
          </a:prstGeom>
          <a:ln w="28575">
            <a:solidFill>
              <a:srgbClr val="FF0000"/>
            </a:solidFill>
            <a:headEnd type="none" w="med" len="med"/>
            <a:tailEnd type="arrow"/>
          </a:ln>
          <a:extLst/>
        </p:spPr>
        <p:style>
          <a:lnRef idx="1">
            <a:schemeClr val="dk1"/>
          </a:lnRef>
          <a:fillRef idx="0">
            <a:schemeClr val="dk1"/>
          </a:fillRef>
          <a:effectRef idx="0">
            <a:schemeClr val="dk1"/>
          </a:effectRef>
          <a:fontRef idx="minor">
            <a:schemeClr val="tx1"/>
          </a:fontRef>
        </p:style>
      </p:cxnSp>
      <p:sp>
        <p:nvSpPr>
          <p:cNvPr id="3" name="TextBox 2"/>
          <p:cNvSpPr txBox="1"/>
          <p:nvPr/>
        </p:nvSpPr>
        <p:spPr>
          <a:xfrm>
            <a:off x="6896036" y="4690452"/>
            <a:ext cx="1522877" cy="191105"/>
          </a:xfrm>
          <a:prstGeom prst="rect">
            <a:avLst/>
          </a:prstGeom>
          <a:solidFill>
            <a:srgbClr val="CCFF33"/>
          </a:solidFill>
        </p:spPr>
        <p:txBody>
          <a:bodyPr wrap="square" rtlCol="0" anchor="ctr">
            <a:spAutoFit/>
          </a:bodyPr>
          <a:lstStyle/>
          <a:p>
            <a:pPr algn="l"/>
            <a:r>
              <a:rPr lang="en-US" sz="1400" dirty="0">
                <a:solidFill>
                  <a:schemeClr val="tx1"/>
                </a:solidFill>
              </a:rPr>
              <a:t>Six Month Trend</a:t>
            </a: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21" name="TextBox 20"/>
          <p:cNvSpPr txBox="1"/>
          <p:nvPr/>
        </p:nvSpPr>
        <p:spPr>
          <a:xfrm>
            <a:off x="767315" y="5661000"/>
            <a:ext cx="3343680" cy="738664"/>
          </a:xfrm>
          <a:prstGeom prst="rect">
            <a:avLst/>
          </a:prstGeom>
          <a:solidFill>
            <a:srgbClr val="CCFF33"/>
          </a:solidFill>
        </p:spPr>
        <p:txBody>
          <a:bodyPr wrap="square" rtlCol="0" anchor="ctr">
            <a:spAutoFit/>
          </a:bodyPr>
          <a:lstStyle/>
          <a:p>
            <a:pPr algn="l"/>
            <a:r>
              <a:rPr lang="en-US" sz="1400" dirty="0">
                <a:solidFill>
                  <a:schemeClr val="tx1"/>
                </a:solidFill>
              </a:rPr>
              <a:t>Comments Are Populated From Dashboard Comments Questionnaire</a:t>
            </a:r>
          </a:p>
          <a:p>
            <a:pPr algn="l"/>
            <a:r>
              <a:rPr lang="en-US" sz="1400" b="1" dirty="0">
                <a:solidFill>
                  <a:schemeClr val="tx1"/>
                </a:solidFill>
              </a:rPr>
              <a:t>Comments on ALL KPIs are required</a:t>
            </a:r>
            <a:r>
              <a:rPr lang="en-US" sz="1400" dirty="0">
                <a:solidFill>
                  <a:schemeClr val="tx1"/>
                </a:solidFill>
              </a:rPr>
              <a:t>.</a:t>
            </a:r>
          </a:p>
        </p:txBody>
      </p:sp>
      <p:cxnSp>
        <p:nvCxnSpPr>
          <p:cNvPr id="31" name="Straight Arrow Connector 30"/>
          <p:cNvCxnSpPr>
            <a:stCxn id="3" idx="1"/>
          </p:cNvCxnSpPr>
          <p:nvPr/>
        </p:nvCxnSpPr>
        <p:spPr>
          <a:xfrm flipH="1" flipV="1">
            <a:off x="5741710" y="4786004"/>
            <a:ext cx="1154326" cy="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333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3" grpId="0" animBg="1"/>
      <p:bldP spid="21"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72762-CF36-4781-8C76-BBE173B0CD0D}"/>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CBAD4F69-3F6D-42A7-92CD-DD1042104CCA}"/>
              </a:ext>
            </a:extLst>
          </p:cNvPr>
          <p:cNvSpPr>
            <a:spLocks noGrp="1"/>
          </p:cNvSpPr>
          <p:nvPr>
            <p:ph type="sldNum" sz="quarter" idx="12"/>
          </p:nvPr>
        </p:nvSpPr>
        <p:spPr/>
        <p:txBody>
          <a:bodyPr/>
          <a:lstStyle/>
          <a:p>
            <a:fld id="{B23CBF67-A91B-4536-BE1C-654C04EB6CFF}" type="slidenum">
              <a:rPr lang="en-US" smtClean="0"/>
              <a:pPr/>
              <a:t>97</a:t>
            </a:fld>
            <a:endParaRPr lang="en-US" dirty="0"/>
          </a:p>
        </p:txBody>
      </p:sp>
    </p:spTree>
    <p:extLst>
      <p:ext uri="{BB962C8B-B14F-4D97-AF65-F5344CB8AC3E}">
        <p14:creationId xmlns:p14="http://schemas.microsoft.com/office/powerpoint/2010/main" val="684310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477" y="506771"/>
            <a:ext cx="6629400" cy="762000"/>
          </a:xfrm>
        </p:spPr>
        <p:txBody>
          <a:bodyPr>
            <a:normAutofit/>
          </a:bodyPr>
          <a:lstStyle/>
          <a:p>
            <a:pPr>
              <a:defRPr/>
            </a:pPr>
            <a:r>
              <a:rPr lang="en-US" sz="2800" dirty="0">
                <a:latin typeface="Georgia" panose="02040502050405020303" pitchFamily="18" charset="0"/>
                <a:cs typeface="Arial" pitchFamily="34" charset="0"/>
              </a:rPr>
              <a:t>Critical Panel Timeline (Approximate) </a:t>
            </a:r>
          </a:p>
        </p:txBody>
      </p:sp>
      <p:sp>
        <p:nvSpPr>
          <p:cNvPr id="3" name="Slide Number Placeholder 2"/>
          <p:cNvSpPr>
            <a:spLocks noGrp="1"/>
          </p:cNvSpPr>
          <p:nvPr>
            <p:ph type="sldNum" sz="quarter" idx="12"/>
          </p:nvPr>
        </p:nvSpPr>
        <p:spPr/>
        <p:txBody>
          <a:bodyPr/>
          <a:lstStyle/>
          <a:p>
            <a:pPr>
              <a:defRPr/>
            </a:pPr>
            <a:fld id="{21E39DDF-D724-4916-A79D-E77BD350919A}" type="slidenum">
              <a:rPr lang="en-US" smtClean="0"/>
              <a:pPr>
                <a:defRPr/>
              </a:pPr>
              <a:t>98</a:t>
            </a:fld>
            <a:endParaRPr lang="en-US" dirty="0"/>
          </a:p>
        </p:txBody>
      </p:sp>
      <p:sp>
        <p:nvSpPr>
          <p:cNvPr id="5" name="Right Arrow 4"/>
          <p:cNvSpPr/>
          <p:nvPr/>
        </p:nvSpPr>
        <p:spPr bwMode="auto">
          <a:xfrm>
            <a:off x="587920" y="1651998"/>
            <a:ext cx="2966501"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7" name="TextBox 6"/>
          <p:cNvSpPr txBox="1"/>
          <p:nvPr/>
        </p:nvSpPr>
        <p:spPr>
          <a:xfrm>
            <a:off x="962499" y="1708134"/>
            <a:ext cx="1886848" cy="369332"/>
          </a:xfrm>
          <a:prstGeom prst="rect">
            <a:avLst/>
          </a:prstGeom>
          <a:noFill/>
        </p:spPr>
        <p:txBody>
          <a:bodyPr wrap="square" rtlCol="0">
            <a:spAutoFit/>
          </a:bodyPr>
          <a:lstStyle/>
          <a:p>
            <a:r>
              <a:rPr lang="en-US" dirty="0">
                <a:solidFill>
                  <a:schemeClr val="tx1"/>
                </a:solidFill>
              </a:rPr>
              <a:t>7 days</a:t>
            </a:r>
          </a:p>
        </p:txBody>
      </p:sp>
      <p:sp>
        <p:nvSpPr>
          <p:cNvPr id="8" name="Right Arrow 7"/>
          <p:cNvSpPr/>
          <p:nvPr/>
        </p:nvSpPr>
        <p:spPr bwMode="auto">
          <a:xfrm>
            <a:off x="584953" y="2480091"/>
            <a:ext cx="2114178"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0" name="TextBox 9"/>
          <p:cNvSpPr txBox="1"/>
          <p:nvPr/>
        </p:nvSpPr>
        <p:spPr>
          <a:xfrm>
            <a:off x="766378" y="2547244"/>
            <a:ext cx="1602247" cy="369332"/>
          </a:xfrm>
          <a:prstGeom prst="rect">
            <a:avLst/>
          </a:prstGeom>
          <a:noFill/>
        </p:spPr>
        <p:txBody>
          <a:bodyPr wrap="square" rtlCol="0">
            <a:spAutoFit/>
          </a:bodyPr>
          <a:lstStyle/>
          <a:p>
            <a:r>
              <a:rPr lang="en-US" dirty="0">
                <a:solidFill>
                  <a:schemeClr val="tx1"/>
                </a:solidFill>
              </a:rPr>
              <a:t>5 days</a:t>
            </a:r>
          </a:p>
        </p:txBody>
      </p:sp>
      <p:sp>
        <p:nvSpPr>
          <p:cNvPr id="9" name="Right Arrow 8"/>
          <p:cNvSpPr/>
          <p:nvPr/>
        </p:nvSpPr>
        <p:spPr bwMode="auto">
          <a:xfrm>
            <a:off x="579090" y="3416527"/>
            <a:ext cx="1330850"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1" name="TextBox 10"/>
          <p:cNvSpPr txBox="1"/>
          <p:nvPr/>
        </p:nvSpPr>
        <p:spPr>
          <a:xfrm>
            <a:off x="672026" y="3466103"/>
            <a:ext cx="1057618" cy="369332"/>
          </a:xfrm>
          <a:prstGeom prst="rect">
            <a:avLst/>
          </a:prstGeom>
          <a:noFill/>
        </p:spPr>
        <p:txBody>
          <a:bodyPr wrap="square" rtlCol="0">
            <a:spAutoFit/>
          </a:bodyPr>
          <a:lstStyle/>
          <a:p>
            <a:r>
              <a:rPr lang="en-US" dirty="0">
                <a:solidFill>
                  <a:schemeClr val="tx1"/>
                </a:solidFill>
              </a:rPr>
              <a:t>3 days</a:t>
            </a:r>
          </a:p>
        </p:txBody>
      </p:sp>
      <p:sp>
        <p:nvSpPr>
          <p:cNvPr id="12" name="TextBox 11"/>
          <p:cNvSpPr txBox="1"/>
          <p:nvPr/>
        </p:nvSpPr>
        <p:spPr>
          <a:xfrm>
            <a:off x="363553" y="2867787"/>
            <a:ext cx="7105880" cy="461665"/>
          </a:xfrm>
          <a:prstGeom prst="rect">
            <a:avLst/>
          </a:prstGeom>
          <a:noFill/>
        </p:spPr>
        <p:txBody>
          <a:bodyPr wrap="square" rtlCol="0" anchor="ctr">
            <a:spAutoFit/>
          </a:bodyPr>
          <a:lstStyle/>
          <a:p>
            <a:pPr marL="114300" indent="0" algn="l">
              <a:buNone/>
            </a:pPr>
            <a:r>
              <a:rPr lang="en-US" sz="2400" dirty="0">
                <a:solidFill>
                  <a:schemeClr val="tx1"/>
                </a:solidFill>
                <a:latin typeface="Georgia" panose="02040502050405020303" pitchFamily="18" charset="0"/>
              </a:rPr>
              <a:t>Review Answers and Identify Exceptions</a:t>
            </a:r>
            <a:r>
              <a:rPr lang="en-US" dirty="0">
                <a:solidFill>
                  <a:schemeClr val="tx1"/>
                </a:solidFill>
                <a:latin typeface="Georgia" panose="02040502050405020303" pitchFamily="18" charset="0"/>
              </a:rPr>
              <a:t> </a:t>
            </a:r>
          </a:p>
        </p:txBody>
      </p:sp>
      <p:sp>
        <p:nvSpPr>
          <p:cNvPr id="14" name="TextBox 13"/>
          <p:cNvSpPr txBox="1"/>
          <p:nvPr/>
        </p:nvSpPr>
        <p:spPr>
          <a:xfrm>
            <a:off x="468919" y="3781778"/>
            <a:ext cx="8000393"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Review results with Management (and IV&amp;V if applicable)</a:t>
            </a:r>
          </a:p>
        </p:txBody>
      </p:sp>
      <p:sp>
        <p:nvSpPr>
          <p:cNvPr id="15" name="Right Arrow 14"/>
          <p:cNvSpPr/>
          <p:nvPr/>
        </p:nvSpPr>
        <p:spPr bwMode="auto">
          <a:xfrm>
            <a:off x="595403" y="5279244"/>
            <a:ext cx="734192"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17" name="Rectangle 16"/>
          <p:cNvSpPr/>
          <p:nvPr/>
        </p:nvSpPr>
        <p:spPr>
          <a:xfrm>
            <a:off x="630681" y="5335380"/>
            <a:ext cx="615874" cy="338554"/>
          </a:xfrm>
          <a:prstGeom prst="rect">
            <a:avLst/>
          </a:prstGeom>
        </p:spPr>
        <p:txBody>
          <a:bodyPr wrap="none" anchor="ctr">
            <a:spAutoFit/>
          </a:bodyPr>
          <a:lstStyle/>
          <a:p>
            <a:r>
              <a:rPr lang="en-US" sz="1600" dirty="0">
                <a:solidFill>
                  <a:schemeClr val="tx1"/>
                </a:solidFill>
              </a:rPr>
              <a:t>CPR</a:t>
            </a:r>
          </a:p>
        </p:txBody>
      </p:sp>
      <p:sp>
        <p:nvSpPr>
          <p:cNvPr id="18" name="TextBox 17"/>
          <p:cNvSpPr txBox="1"/>
          <p:nvPr/>
        </p:nvSpPr>
        <p:spPr>
          <a:xfrm>
            <a:off x="484737" y="4645082"/>
            <a:ext cx="5133859"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Complete Comments Questionnaire</a:t>
            </a:r>
          </a:p>
        </p:txBody>
      </p:sp>
      <p:sp>
        <p:nvSpPr>
          <p:cNvPr id="21" name="TextBox 20"/>
          <p:cNvSpPr txBox="1"/>
          <p:nvPr/>
        </p:nvSpPr>
        <p:spPr>
          <a:xfrm>
            <a:off x="495754" y="2036022"/>
            <a:ext cx="6742322"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Ensure All Questionnaires are Answered</a:t>
            </a:r>
          </a:p>
        </p:txBody>
      </p:sp>
      <p:sp>
        <p:nvSpPr>
          <p:cNvPr id="26" name="Right Arrow 25"/>
          <p:cNvSpPr/>
          <p:nvPr/>
        </p:nvSpPr>
        <p:spPr bwMode="auto">
          <a:xfrm>
            <a:off x="586045" y="4279824"/>
            <a:ext cx="888372" cy="481605"/>
          </a:xfrm>
          <a:prstGeom prst="rightArrow">
            <a:avLst/>
          </a:prstGeom>
          <a:solidFill>
            <a:srgbClr val="CCFF66"/>
          </a:solidFill>
          <a:ln w="9525" cap="flat" cmpd="sng" algn="ctr">
            <a:solidFill>
              <a:schemeClr val="tx1"/>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bg1"/>
              </a:solidFill>
              <a:effectLst/>
              <a:latin typeface="Arial" charset="0"/>
            </a:endParaRPr>
          </a:p>
        </p:txBody>
      </p:sp>
      <p:sp>
        <p:nvSpPr>
          <p:cNvPr id="27" name="Rectangle 26"/>
          <p:cNvSpPr/>
          <p:nvPr/>
        </p:nvSpPr>
        <p:spPr>
          <a:xfrm>
            <a:off x="626873" y="4335960"/>
            <a:ext cx="748923" cy="369332"/>
          </a:xfrm>
          <a:prstGeom prst="rect">
            <a:avLst/>
          </a:prstGeom>
        </p:spPr>
        <p:txBody>
          <a:bodyPr wrap="none">
            <a:spAutoFit/>
          </a:bodyPr>
          <a:lstStyle/>
          <a:p>
            <a:r>
              <a:rPr lang="en-US" dirty="0">
                <a:solidFill>
                  <a:schemeClr val="tx1"/>
                </a:solidFill>
              </a:rPr>
              <a:t>1 day</a:t>
            </a:r>
          </a:p>
        </p:txBody>
      </p:sp>
      <p:sp>
        <p:nvSpPr>
          <p:cNvPr id="28" name="TextBox 27"/>
          <p:cNvSpPr txBox="1"/>
          <p:nvPr/>
        </p:nvSpPr>
        <p:spPr>
          <a:xfrm>
            <a:off x="1413263" y="5292236"/>
            <a:ext cx="5549395" cy="461665"/>
          </a:xfrm>
          <a:prstGeom prst="rect">
            <a:avLst/>
          </a:prstGeom>
          <a:noFill/>
        </p:spPr>
        <p:txBody>
          <a:bodyPr wrap="square" rtlCol="0" anchor="ctr">
            <a:spAutoFit/>
          </a:bodyPr>
          <a:lstStyle/>
          <a:p>
            <a:pPr algn="l"/>
            <a:r>
              <a:rPr lang="en-US" sz="2400" dirty="0">
                <a:solidFill>
                  <a:schemeClr val="tx1"/>
                </a:solidFill>
                <a:latin typeface="Georgia" panose="02040502050405020303" pitchFamily="18" charset="0"/>
              </a:rPr>
              <a:t>GTA Dashboard Due Date</a:t>
            </a:r>
          </a:p>
        </p:txBody>
      </p:sp>
    </p:spTree>
    <p:extLst>
      <p:ext uri="{BB962C8B-B14F-4D97-AF65-F5344CB8AC3E}">
        <p14:creationId xmlns:p14="http://schemas.microsoft.com/office/powerpoint/2010/main" val="5655062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65460" y="572706"/>
            <a:ext cx="6629400" cy="630237"/>
          </a:xfrm>
        </p:spPr>
        <p:txBody>
          <a:bodyPr>
            <a:normAutofit/>
          </a:bodyPr>
          <a:lstStyle/>
          <a:p>
            <a:pPr>
              <a:defRPr/>
            </a:pPr>
            <a:r>
              <a:rPr lang="en-US" sz="2800" dirty="0">
                <a:latin typeface="Georgia" panose="02040502050405020303" pitchFamily="18" charset="0"/>
                <a:cs typeface="Arial" pitchFamily="34" charset="0"/>
              </a:rPr>
              <a:t>GEMS Quality Control</a:t>
            </a:r>
          </a:p>
        </p:txBody>
      </p:sp>
      <p:sp>
        <p:nvSpPr>
          <p:cNvPr id="99331" name="Slide Number Placeholder 2"/>
          <p:cNvSpPr>
            <a:spLocks noGrp="1"/>
          </p:cNvSpPr>
          <p:nvPr>
            <p:ph type="sldNum" sz="quarter" idx="12"/>
          </p:nvPr>
        </p:nvSpPr>
        <p:spPr>
          <a:noFill/>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algn="ctr" eaLnBrk="0" fontAlgn="base" hangingPunct="0">
              <a:spcBef>
                <a:spcPct val="0"/>
              </a:spcBef>
              <a:spcAft>
                <a:spcPct val="0"/>
              </a:spcAft>
              <a:defRPr>
                <a:solidFill>
                  <a:schemeClr val="bg1"/>
                </a:solidFill>
                <a:latin typeface="Arial" charset="0"/>
              </a:defRPr>
            </a:lvl6pPr>
            <a:lvl7pPr marL="2971800" indent="-228600" algn="ctr" eaLnBrk="0" fontAlgn="base" hangingPunct="0">
              <a:spcBef>
                <a:spcPct val="0"/>
              </a:spcBef>
              <a:spcAft>
                <a:spcPct val="0"/>
              </a:spcAft>
              <a:defRPr>
                <a:solidFill>
                  <a:schemeClr val="bg1"/>
                </a:solidFill>
                <a:latin typeface="Arial" charset="0"/>
              </a:defRPr>
            </a:lvl7pPr>
            <a:lvl8pPr marL="3429000" indent="-228600" algn="ctr" eaLnBrk="0" fontAlgn="base" hangingPunct="0">
              <a:spcBef>
                <a:spcPct val="0"/>
              </a:spcBef>
              <a:spcAft>
                <a:spcPct val="0"/>
              </a:spcAft>
              <a:defRPr>
                <a:solidFill>
                  <a:schemeClr val="bg1"/>
                </a:solidFill>
                <a:latin typeface="Arial" charset="0"/>
              </a:defRPr>
            </a:lvl8pPr>
            <a:lvl9pPr marL="3886200" indent="-228600" algn="ctr" eaLnBrk="0" fontAlgn="base" hangingPunct="0">
              <a:spcBef>
                <a:spcPct val="0"/>
              </a:spcBef>
              <a:spcAft>
                <a:spcPct val="0"/>
              </a:spcAft>
              <a:defRPr>
                <a:solidFill>
                  <a:schemeClr val="bg1"/>
                </a:solidFill>
                <a:latin typeface="Arial" charset="0"/>
              </a:defRPr>
            </a:lvl9pPr>
          </a:lstStyle>
          <a:p>
            <a:pPr eaLnBrk="1" hangingPunct="1"/>
            <a:fld id="{E8A5CD8C-2230-47CA-B387-488DBF87D020}" type="slidenum">
              <a:rPr lang="en-US" smtClean="0">
                <a:solidFill>
                  <a:schemeClr val="tx1"/>
                </a:solidFill>
                <a:latin typeface="+mj-lt"/>
              </a:rPr>
              <a:pPr eaLnBrk="1" hangingPunct="1"/>
              <a:t>99</a:t>
            </a:fld>
            <a:endParaRPr lang="en-US" dirty="0">
              <a:solidFill>
                <a:schemeClr val="tx1"/>
              </a:solidFill>
              <a:latin typeface="+mj-lt"/>
            </a:endParaRPr>
          </a:p>
        </p:txBody>
      </p:sp>
      <p:sp>
        <p:nvSpPr>
          <p:cNvPr id="9" name="Rectangle 8"/>
          <p:cNvSpPr/>
          <p:nvPr/>
        </p:nvSpPr>
        <p:spPr>
          <a:xfrm>
            <a:off x="4479634" y="3244334"/>
            <a:ext cx="184731" cy="369332"/>
          </a:xfrm>
          <a:prstGeom prst="rect">
            <a:avLst/>
          </a:prstGeom>
        </p:spPr>
        <p:txBody>
          <a:bodyPr wrap="none">
            <a:spAutoFit/>
          </a:bodyPr>
          <a:lstStyle/>
          <a:p>
            <a:endParaRPr lang="en-US" dirty="0">
              <a:solidFill>
                <a:schemeClr val="tx1"/>
              </a:solidFill>
            </a:endParaRPr>
          </a:p>
        </p:txBody>
      </p:sp>
      <p:sp>
        <p:nvSpPr>
          <p:cNvPr id="3" name="TextBox 2"/>
          <p:cNvSpPr txBox="1"/>
          <p:nvPr/>
        </p:nvSpPr>
        <p:spPr>
          <a:xfrm>
            <a:off x="569913" y="1638300"/>
            <a:ext cx="3085740" cy="4801314"/>
          </a:xfrm>
          <a:prstGeom prst="rect">
            <a:avLst/>
          </a:prstGeom>
          <a:noFill/>
        </p:spPr>
        <p:txBody>
          <a:bodyPr wrap="square" rtlCol="0">
            <a:spAutoFit/>
          </a:bodyPr>
          <a:lstStyle/>
          <a:p>
            <a:pPr marL="285750" indent="-285750" algn="l">
              <a:buFont typeface="Arial" panose="020B0604020202020204" pitchFamily="34" charset="0"/>
              <a:buChar char="•"/>
            </a:pPr>
            <a:r>
              <a:rPr lang="en-US" dirty="0">
                <a:solidFill>
                  <a:schemeClr val="tx1"/>
                </a:solidFill>
                <a:latin typeface="Georgia" panose="02040502050405020303" pitchFamily="18" charset="0"/>
              </a:rPr>
              <a:t>Sent monthly to the PM</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a:solidFill>
                  <a:schemeClr val="tx1"/>
                </a:solidFill>
                <a:latin typeface="Georgia" panose="02040502050405020303" pitchFamily="18" charset="0"/>
              </a:rPr>
              <a:t>Repeated errors are escalated to CIO, Agency Head</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a:solidFill>
                  <a:schemeClr val="tx1"/>
                </a:solidFill>
                <a:latin typeface="Georgia" panose="02040502050405020303" pitchFamily="18" charset="0"/>
              </a:rPr>
              <a:t>Checklist includes questionnaire respondent list</a:t>
            </a: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endParaRPr lang="en-US" dirty="0">
              <a:solidFill>
                <a:schemeClr val="tx1"/>
              </a:solidFill>
              <a:latin typeface="Georgia" panose="02040502050405020303" pitchFamily="18" charset="0"/>
            </a:endParaRPr>
          </a:p>
          <a:p>
            <a:pPr algn="l"/>
            <a:endParaRPr lang="en-US" dirty="0">
              <a:solidFill>
                <a:schemeClr val="tx1"/>
              </a:solidFill>
              <a:latin typeface="Georgia" panose="02040502050405020303" pitchFamily="18" charset="0"/>
            </a:endParaRPr>
          </a:p>
          <a:p>
            <a:pPr algn="l"/>
            <a:endParaRPr lang="en-US" dirty="0">
              <a:solidFill>
                <a:schemeClr val="tx1"/>
              </a:solidFill>
              <a:latin typeface="Georgia" panose="02040502050405020303" pitchFamily="18" charset="0"/>
            </a:endParaRPr>
          </a:p>
          <a:p>
            <a:pPr algn="l"/>
            <a:endParaRPr lang="en-US" dirty="0">
              <a:solidFill>
                <a:schemeClr val="tx1"/>
              </a:solidFill>
              <a:latin typeface="Georgia" panose="02040502050405020303" pitchFamily="18" charset="0"/>
            </a:endParaRPr>
          </a:p>
          <a:p>
            <a:pPr marL="285750" indent="-285750" algn="l">
              <a:buFont typeface="Arial" panose="020B0604020202020204" pitchFamily="34" charset="0"/>
              <a:buChar char="•"/>
            </a:pPr>
            <a:r>
              <a:rPr lang="en-US" dirty="0">
                <a:solidFill>
                  <a:schemeClr val="tx1"/>
                </a:solidFill>
                <a:latin typeface="Georgia" panose="02040502050405020303" pitchFamily="18" charset="0"/>
              </a:rPr>
              <a:t>Schedule (.mpp) is also QC’d</a:t>
            </a:r>
          </a:p>
          <a:p>
            <a:pPr algn="l"/>
            <a:endParaRPr lang="en-US" dirty="0">
              <a:solidFill>
                <a:schemeClr val="tx1"/>
              </a:solidFill>
              <a:latin typeface="Georgia" panose="02040502050405020303" pitchFamily="18" charset="0"/>
            </a:endParaRPr>
          </a:p>
        </p:txBody>
      </p:sp>
      <p:pic>
        <p:nvPicPr>
          <p:cNvPr id="4" name="Picture 3"/>
          <p:cNvPicPr>
            <a:picLocks noChangeAspect="1"/>
          </p:cNvPicPr>
          <p:nvPr/>
        </p:nvPicPr>
        <p:blipFill>
          <a:blip r:embed="rId3"/>
          <a:stretch>
            <a:fillRect/>
          </a:stretch>
        </p:blipFill>
        <p:spPr>
          <a:xfrm>
            <a:off x="3945835" y="1624510"/>
            <a:ext cx="4273826" cy="4776290"/>
          </a:xfrm>
          <a:prstGeom prst="rect">
            <a:avLst/>
          </a:prstGeom>
        </p:spPr>
      </p:pic>
      <p:cxnSp>
        <p:nvCxnSpPr>
          <p:cNvPr id="5" name="Straight Arrow Connector 4"/>
          <p:cNvCxnSpPr/>
          <p:nvPr/>
        </p:nvCxnSpPr>
        <p:spPr>
          <a:xfrm>
            <a:off x="1447800" y="4191000"/>
            <a:ext cx="2362200" cy="1295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200433" y="3048000"/>
            <a:ext cx="2743200" cy="523220"/>
          </a:xfrm>
          <a:prstGeom prst="rect">
            <a:avLst/>
          </a:prstGeom>
          <a:solidFill>
            <a:schemeClr val="bg1"/>
          </a:solidFill>
          <a:ln>
            <a:solidFill>
              <a:srgbClr val="FF3300"/>
            </a:solidFill>
          </a:ln>
        </p:spPr>
        <p:txBody>
          <a:bodyPr wrap="square" rtlCol="0">
            <a:spAutoFit/>
          </a:bodyPr>
          <a:lstStyle/>
          <a:p>
            <a:r>
              <a:rPr lang="en-US" sz="1400" dirty="0">
                <a:solidFill>
                  <a:srgbClr val="FF0000"/>
                </a:solidFill>
              </a:rPr>
              <a:t>Note: This is GEMS Reporting QC, not Project Health</a:t>
            </a:r>
          </a:p>
        </p:txBody>
      </p:sp>
    </p:spTree>
    <p:extLst>
      <p:ext uri="{BB962C8B-B14F-4D97-AF65-F5344CB8AC3E}">
        <p14:creationId xmlns:p14="http://schemas.microsoft.com/office/powerpoint/2010/main" val="15617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werpoint_Template_GaGOV">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Hank">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Details xmlns="5e4dbda9-7788-4995-813d-c92e416d68f0">Master Copy  Do NOT edit this PowerPoint</Detai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LongProperties xmlns="http://schemas.microsoft.com/office/2006/metadata/longProperties"/>
</file>

<file path=customXml/item4.xml><?xml version="1.0" encoding="utf-8"?>
<ct:contentTypeSchema xmlns:ct="http://schemas.microsoft.com/office/2006/metadata/contentType" xmlns:ma="http://schemas.microsoft.com/office/2006/metadata/properties/metaAttributes" ct:_="" ma:_="" ma:contentTypeName="Document" ma:contentTypeID="0x010100D0C68243C10BC849A80E41F4C8ED6479" ma:contentTypeVersion="1" ma:contentTypeDescription="Create a new document." ma:contentTypeScope="" ma:versionID="f43b4ac3427a56451ee4ee6d31efac23">
  <xsd:schema xmlns:xsd="http://www.w3.org/2001/XMLSchema" xmlns:p="http://schemas.microsoft.com/office/2006/metadata/properties" xmlns:ns2="5e4dbda9-7788-4995-813d-c92e416d68f0" targetNamespace="http://schemas.microsoft.com/office/2006/metadata/properties" ma:root="true" ma:fieldsID="02256cd9e1b564240a1b8278b34d13e2" ns2:_="">
    <xsd:import namespace="5e4dbda9-7788-4995-813d-c92e416d68f0"/>
    <xsd:element name="properties">
      <xsd:complexType>
        <xsd:sequence>
          <xsd:element name="documentManagement">
            <xsd:complexType>
              <xsd:all>
                <xsd:element ref="ns2:Details" minOccurs="0"/>
              </xsd:all>
            </xsd:complexType>
          </xsd:element>
        </xsd:sequence>
      </xsd:complexType>
    </xsd:element>
  </xsd:schema>
  <xsd:schema xmlns:xsd="http://www.w3.org/2001/XMLSchema" xmlns:dms="http://schemas.microsoft.com/office/2006/documentManagement/types" targetNamespace="5e4dbda9-7788-4995-813d-c92e416d68f0" elementFormDefault="qualified">
    <xsd:import namespace="http://schemas.microsoft.com/office/2006/documentManagement/types"/>
    <xsd:element name="Details" ma:index="8" nillable="true" ma:displayName="Details" ma:description="Details about the Project this Lessons Learned refers to." ma:internalName="Detail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B69D86EE-26CA-411B-95F7-067A6B76B4BA}">
  <ds:schemaRefs>
    <ds:schemaRef ds:uri="http://purl.org/dc/terms/"/>
    <ds:schemaRef ds:uri="http://schemas.openxmlformats.org/package/2006/metadata/core-properties"/>
    <ds:schemaRef ds:uri="http://purl.org/dc/dcmitype/"/>
    <ds:schemaRef ds:uri="http://purl.org/dc/elements/1.1/"/>
    <ds:schemaRef ds:uri="http://schemas.microsoft.com/office/2006/metadata/properties"/>
    <ds:schemaRef ds:uri="http://schemas.microsoft.com/office/2006/documentManagement/types"/>
    <ds:schemaRef ds:uri="5e4dbda9-7788-4995-813d-c92e416d68f0"/>
    <ds:schemaRef ds:uri="http://www.w3.org/XML/1998/namespace"/>
  </ds:schemaRefs>
</ds:datastoreItem>
</file>

<file path=customXml/itemProps2.xml><?xml version="1.0" encoding="utf-8"?>
<ds:datastoreItem xmlns:ds="http://schemas.openxmlformats.org/officeDocument/2006/customXml" ds:itemID="{940EB9F1-8335-44D4-B3AD-8CD5DCB5D492}">
  <ds:schemaRefs>
    <ds:schemaRef ds:uri="http://schemas.microsoft.com/sharepoint/v3/contenttype/forms"/>
  </ds:schemaRefs>
</ds:datastoreItem>
</file>

<file path=customXml/itemProps3.xml><?xml version="1.0" encoding="utf-8"?>
<ds:datastoreItem xmlns:ds="http://schemas.openxmlformats.org/officeDocument/2006/customXml" ds:itemID="{63255AB2-817E-4B4F-822D-4E4F1FDD0D0C}">
  <ds:schemaRefs>
    <ds:schemaRef ds:uri="http://schemas.microsoft.com/office/2006/metadata/longProperties"/>
  </ds:schemaRefs>
</ds:datastoreItem>
</file>

<file path=customXml/itemProps4.xml><?xml version="1.0" encoding="utf-8"?>
<ds:datastoreItem xmlns:ds="http://schemas.openxmlformats.org/officeDocument/2006/customXml" ds:itemID="{8EAE3216-23C9-4B96-ADB9-842FBC57FB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e4dbda9-7788-4995-813d-c92e416d68f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26989</TotalTime>
  <Words>3110</Words>
  <Application>Microsoft Office PowerPoint</Application>
  <PresentationFormat>On-screen Show (4:3)</PresentationFormat>
  <Paragraphs>680</Paragraphs>
  <Slides>107</Slides>
  <Notes>88</Notes>
  <HiddenSlides>0</HiddenSlides>
  <MMClips>1</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107</vt:i4>
      </vt:variant>
    </vt:vector>
  </HeadingPairs>
  <TitlesOfParts>
    <vt:vector size="116" baseType="lpstr">
      <vt:lpstr>Aparajita</vt:lpstr>
      <vt:lpstr>Arial</vt:lpstr>
      <vt:lpstr>Calibri</vt:lpstr>
      <vt:lpstr>Copperplate Gothic Light</vt:lpstr>
      <vt:lpstr>Georgia</vt:lpstr>
      <vt:lpstr>Wingdings</vt:lpstr>
      <vt:lpstr>3_Custom Design</vt:lpstr>
      <vt:lpstr>Powerpoint_Template_GaGOV</vt:lpstr>
      <vt:lpstr>Photo Editor Photo</vt:lpstr>
      <vt:lpstr>Georgia Enterprise Management Suite (GEMS) Training</vt:lpstr>
      <vt:lpstr>What’s New in GEM Training Version 4.0?</vt:lpstr>
      <vt:lpstr>PowerPoint Presentation</vt:lpstr>
      <vt:lpstr>Initial Login Screen</vt:lpstr>
      <vt:lpstr>Initial Login Screen</vt:lpstr>
      <vt:lpstr>Initial Login Screen</vt:lpstr>
      <vt:lpstr>AMI versus APO</vt:lpstr>
      <vt:lpstr>GEMS Entry Screen</vt:lpstr>
      <vt:lpstr>GEMS Entry Screen</vt:lpstr>
      <vt:lpstr>AMI Entry Screen</vt:lpstr>
      <vt:lpstr>          Project Selection or Creation </vt:lpstr>
      <vt:lpstr>PowerPoint Presentation</vt:lpstr>
      <vt:lpstr>Creating a Proposal or Project </vt:lpstr>
      <vt:lpstr>Create a New Proposal or Project </vt:lpstr>
      <vt:lpstr>Select Project Type then Next </vt:lpstr>
      <vt:lpstr>Project Types </vt:lpstr>
      <vt:lpstr>Project Types </vt:lpstr>
      <vt:lpstr>New Project Entry Screen Appears</vt:lpstr>
      <vt:lpstr>Enter Profile Basic Fields </vt:lpstr>
      <vt:lpstr>Warning Message, Select OK</vt:lpstr>
      <vt:lpstr>Profile Screens   (1 of 2)</vt:lpstr>
      <vt:lpstr>Profile Screens    (2 of 2)</vt:lpstr>
      <vt:lpstr>Enter Initiation Data</vt:lpstr>
      <vt:lpstr>Enter Project Data</vt:lpstr>
      <vt:lpstr>            Assign Resources &amp; Roles</vt:lpstr>
      <vt:lpstr>Search for a Project (Proposal)</vt:lpstr>
      <vt:lpstr>Select Project</vt:lpstr>
      <vt:lpstr>Select Assignments</vt:lpstr>
      <vt:lpstr>Select Assign People</vt:lpstr>
      <vt:lpstr>Select People &amp; Roles</vt:lpstr>
      <vt:lpstr>Assign All Roles and Save</vt:lpstr>
      <vt:lpstr>Validate Assignments</vt:lpstr>
      <vt:lpstr>Adding a Critical Panel PM</vt:lpstr>
      <vt:lpstr>            Manually Scheduling an Assessment</vt:lpstr>
      <vt:lpstr>Select Your Project</vt:lpstr>
      <vt:lpstr>Schedule an Assessment*</vt:lpstr>
      <vt:lpstr>Schedule Questionnaire</vt:lpstr>
      <vt:lpstr>Complete Questionnaire Screen</vt:lpstr>
      <vt:lpstr>Questionnaire Validation</vt:lpstr>
      <vt:lpstr>Questionnaire email</vt:lpstr>
      <vt:lpstr>Questionnaire Response</vt:lpstr>
      <vt:lpstr>Questionnaire Response</vt:lpstr>
      <vt:lpstr>Assessment Complete</vt:lpstr>
      <vt:lpstr>Complete Gate Questionnaires</vt:lpstr>
      <vt:lpstr>Complete Gate Questionnaires</vt:lpstr>
      <vt:lpstr>PM Responsibilities</vt:lpstr>
      <vt:lpstr>Issue Management</vt:lpstr>
      <vt:lpstr>Manage Issues</vt:lpstr>
      <vt:lpstr>Create a New Issue</vt:lpstr>
      <vt:lpstr>Enter New Issue</vt:lpstr>
      <vt:lpstr>Finalize Issue</vt:lpstr>
      <vt:lpstr>Issue Assignment email</vt:lpstr>
      <vt:lpstr>Responding to Issue email notification</vt:lpstr>
      <vt:lpstr>Notification of Unassigned Issue</vt:lpstr>
      <vt:lpstr>Issue Management</vt:lpstr>
      <vt:lpstr>Risk Management</vt:lpstr>
      <vt:lpstr>Select Project &amp; Risk Tab</vt:lpstr>
      <vt:lpstr>Add Risk</vt:lpstr>
      <vt:lpstr>Complete Risk Template </vt:lpstr>
      <vt:lpstr>Validate Risk </vt:lpstr>
      <vt:lpstr>Last Reviewed Field &amp; Convert to a Risk </vt:lpstr>
      <vt:lpstr>Risk Assignment email </vt:lpstr>
      <vt:lpstr>Issue &amp; Risk Attachments </vt:lpstr>
      <vt:lpstr>PM Monthly Updates</vt:lpstr>
      <vt:lpstr>Additional PM Monthly Updates </vt:lpstr>
      <vt:lpstr>Required Project Schedule Data</vt:lpstr>
      <vt:lpstr>Schedule &amp; Budget Data Entry in GEMS</vt:lpstr>
      <vt:lpstr>Project Schedule - Attachments</vt:lpstr>
      <vt:lpstr>Critical Panel Requirements</vt:lpstr>
      <vt:lpstr> APO - Dashboards</vt:lpstr>
      <vt:lpstr>GEMS APO - Dashboards</vt:lpstr>
      <vt:lpstr>My Projects</vt:lpstr>
      <vt:lpstr>Apply Filters</vt:lpstr>
      <vt:lpstr>Select Project</vt:lpstr>
      <vt:lpstr>Overview of Project</vt:lpstr>
      <vt:lpstr>Apply Project Filters</vt:lpstr>
      <vt:lpstr>Project Overview</vt:lpstr>
      <vt:lpstr>Tab Options</vt:lpstr>
      <vt:lpstr>Human Feedback Tab</vt:lpstr>
      <vt:lpstr>Operational Data Tab</vt:lpstr>
      <vt:lpstr>Operational Data Tab</vt:lpstr>
      <vt:lpstr>Operational Data Tab</vt:lpstr>
      <vt:lpstr>Participation Tab</vt:lpstr>
      <vt:lpstr>Question Analysis Tab</vt:lpstr>
      <vt:lpstr>Diary Tab</vt:lpstr>
      <vt:lpstr>Reports Tab</vt:lpstr>
      <vt:lpstr>Reports Tab - Select Filter Criteria</vt:lpstr>
      <vt:lpstr>Reports Tab - Save Filter &amp; Execute</vt:lpstr>
      <vt:lpstr>Reports Tab - Print Options</vt:lpstr>
      <vt:lpstr>Reports Tab – Error Message</vt:lpstr>
      <vt:lpstr>Reports Tab – Error Message</vt:lpstr>
      <vt:lpstr>Monitor Questionnaire Responses</vt:lpstr>
      <vt:lpstr>Key Performance Indicators</vt:lpstr>
      <vt:lpstr>Key Performance Indicators</vt:lpstr>
      <vt:lpstr>Key Performance Indicators</vt:lpstr>
      <vt:lpstr>Critical Panel View</vt:lpstr>
      <vt:lpstr>PowerPoint Presentation</vt:lpstr>
      <vt:lpstr>Critical Panel Timeline (Approximate) </vt:lpstr>
      <vt:lpstr>GEMS Quality Control</vt:lpstr>
      <vt:lpstr>Additional GEMS AMI Help</vt:lpstr>
      <vt:lpstr>Additional GEMS AMI Help</vt:lpstr>
      <vt:lpstr>AMI Video Tutorials</vt:lpstr>
      <vt:lpstr>Additional GEMS APO Help</vt:lpstr>
      <vt:lpstr>Additional GEMS APO Help</vt:lpstr>
      <vt:lpstr>GEMS Support</vt:lpstr>
      <vt:lpstr>Questions</vt:lpstr>
      <vt:lpstr>PowerPoint Presentation</vt:lpstr>
    </vt:vector>
  </TitlesOfParts>
  <Company>GDEcD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GTA's PowerPoint Template</dc:title>
  <dc:creator>Marketing and Communications</dc:creator>
  <cp:lastModifiedBy>Calhoun, Paula</cp:lastModifiedBy>
  <cp:revision>2651</cp:revision>
  <cp:lastPrinted>2018-03-12T11:58:51Z</cp:lastPrinted>
  <dcterms:created xsi:type="dcterms:W3CDTF">2005-11-10T15:45:06Z</dcterms:created>
  <dcterms:modified xsi:type="dcterms:W3CDTF">2018-03-20T18:03:48Z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PSDescription">
    <vt:lpwstr>Template for GTA PowerPoint presentations.  If you have questions about its usage, contact GTA Communications at gtainfo@gta.ga.gov.</vt:lpwstr>
  </property>
  <property fmtid="{D5CDD505-2E9C-101B-9397-08002B2CF9AE}" pid="3" name="Owner">
    <vt:lpwstr/>
  </property>
  <property fmtid="{D5CDD505-2E9C-101B-9397-08002B2CF9AE}" pid="4" name="ContentType">
    <vt:lpwstr>Document</vt:lpwstr>
  </property>
  <property fmtid="{D5CDD505-2E9C-101B-9397-08002B2CF9AE}" pid="5" name="Status">
    <vt:lpwstr>Final</vt:lpwstr>
  </property>
  <property fmtid="{D5CDD505-2E9C-101B-9397-08002B2CF9AE}" pid="6" name="Type Forms">
    <vt:lpwstr>Communications</vt:lpwstr>
  </property>
  <property fmtid="{D5CDD505-2E9C-101B-9397-08002B2CF9AE}" pid="7" name="ContentTypeId">
    <vt:lpwstr>0x010100D0C68243C10BC849A80E41F4C8ED6479</vt:lpwstr>
  </property>
</Properties>
</file>