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9" r:id="rId2"/>
    <p:sldMasterId id="2147483775" r:id="rId3"/>
  </p:sldMasterIdLst>
  <p:notesMasterIdLst>
    <p:notesMasterId r:id="rId20"/>
  </p:notesMasterIdLst>
  <p:handoutMasterIdLst>
    <p:handoutMasterId r:id="rId21"/>
  </p:handoutMasterIdLst>
  <p:sldIdLst>
    <p:sldId id="1078" r:id="rId4"/>
    <p:sldId id="909" r:id="rId5"/>
    <p:sldId id="857" r:id="rId6"/>
    <p:sldId id="1079" r:id="rId7"/>
    <p:sldId id="1073" r:id="rId8"/>
    <p:sldId id="1046" r:id="rId9"/>
    <p:sldId id="1074" r:id="rId10"/>
    <p:sldId id="1075" r:id="rId11"/>
    <p:sldId id="1080" r:id="rId12"/>
    <p:sldId id="1063" r:id="rId13"/>
    <p:sldId id="874" r:id="rId14"/>
    <p:sldId id="1076" r:id="rId15"/>
    <p:sldId id="985" r:id="rId16"/>
    <p:sldId id="1077" r:id="rId17"/>
    <p:sldId id="1081" r:id="rId18"/>
    <p:sldId id="905" r:id="rId19"/>
  </p:sldIdLst>
  <p:sldSz cx="9144000" cy="6858000" type="screen4x3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rt Albertson" initials="KA" lastIdx="1" clrIdx="0">
    <p:extLst>
      <p:ext uri="{19B8F6BF-5375-455C-9EA6-DF929625EA0E}">
        <p15:presenceInfo xmlns:p15="http://schemas.microsoft.com/office/powerpoint/2012/main" userId="00493006479c561e" providerId="Windows Live"/>
      </p:ext>
    </p:extLst>
  </p:cmAuthor>
  <p:cmAuthor id="2" name="Denson, Beverly" initials="DB" lastIdx="16" clrIdx="1">
    <p:extLst>
      <p:ext uri="{19B8F6BF-5375-455C-9EA6-DF929625EA0E}">
        <p15:presenceInfo xmlns:p15="http://schemas.microsoft.com/office/powerpoint/2012/main" userId="Denson, Beverl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D60093"/>
    <a:srgbClr val="008000"/>
    <a:srgbClr val="FFFF00"/>
    <a:srgbClr val="FF9B03"/>
    <a:srgbClr val="000066"/>
    <a:srgbClr val="370AA6"/>
    <a:srgbClr val="808080"/>
    <a:srgbClr val="84B440"/>
    <a:srgbClr val="135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54" autoAdjust="0"/>
    <p:restoredTop sz="91594" autoAdjust="0"/>
  </p:normalViewPr>
  <p:slideViewPr>
    <p:cSldViewPr snapToGrid="0">
      <p:cViewPr varScale="1">
        <p:scale>
          <a:sx n="71" d="100"/>
          <a:sy n="71" d="100"/>
        </p:scale>
        <p:origin x="1248" y="60"/>
      </p:cViewPr>
      <p:guideLst>
        <p:guide orient="horz" pos="3996"/>
        <p:guide pos="2880"/>
      </p:guideLst>
    </p:cSldViewPr>
  </p:slideViewPr>
  <p:outlineViewPr>
    <p:cViewPr>
      <p:scale>
        <a:sx n="33" d="100"/>
        <a:sy n="33" d="100"/>
      </p:scale>
      <p:origin x="0" y="241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48"/>
    </p:cViewPr>
  </p:sorterViewPr>
  <p:notesViewPr>
    <p:cSldViewPr snapToGrid="0">
      <p:cViewPr varScale="1">
        <p:scale>
          <a:sx n="57" d="100"/>
          <a:sy n="57" d="100"/>
        </p:scale>
        <p:origin x="-178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Peer</c:v>
                </c:pt>
              </c:strCache>
            </c:strRef>
          </c:tx>
          <c:spPr>
            <a:solidFill>
              <a:srgbClr val="84B440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Regulatory compliance</c:v>
                </c:pt>
                <c:pt idx="1">
                  <c:v>New business generation / revenue uplift (non-innovation related)</c:v>
                </c:pt>
                <c:pt idx="2">
                  <c:v>Reliability</c:v>
                </c:pt>
                <c:pt idx="3">
                  <c:v>Cost /price reduction</c:v>
                </c:pt>
                <c:pt idx="4">
                  <c:v>Quality</c:v>
                </c:pt>
                <c:pt idx="5">
                  <c:v>Flexibility</c:v>
                </c:pt>
                <c:pt idx="6">
                  <c:v>Supply Assurance and Risk Mitigation</c:v>
                </c:pt>
                <c:pt idx="7">
                  <c:v>Innovation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0.34615384615384631</c:v>
                </c:pt>
                <c:pt idx="1">
                  <c:v>0.5</c:v>
                </c:pt>
                <c:pt idx="2">
                  <c:v>0.46153846153846234</c:v>
                </c:pt>
                <c:pt idx="3">
                  <c:v>0.5</c:v>
                </c:pt>
                <c:pt idx="4">
                  <c:v>0.61538461538461564</c:v>
                </c:pt>
                <c:pt idx="5">
                  <c:v>0.34615384615384631</c:v>
                </c:pt>
                <c:pt idx="6">
                  <c:v>0.67307692307692313</c:v>
                </c:pt>
                <c:pt idx="7">
                  <c:v>0.84615384615384803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Top Performer</c:v>
                </c:pt>
              </c:strCache>
            </c:strRef>
          </c:tx>
          <c:spPr>
            <a:solidFill>
              <a:srgbClr val="008080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Regulatory compliance</c:v>
                </c:pt>
                <c:pt idx="1">
                  <c:v>New business generation / revenue uplift (non-innovation related)</c:v>
                </c:pt>
                <c:pt idx="2">
                  <c:v>Reliability</c:v>
                </c:pt>
                <c:pt idx="3">
                  <c:v>Cost /price reduction</c:v>
                </c:pt>
                <c:pt idx="4">
                  <c:v>Quality</c:v>
                </c:pt>
                <c:pt idx="5">
                  <c:v>Flexibility</c:v>
                </c:pt>
                <c:pt idx="6">
                  <c:v>Supply Assurance and Risk Mitigation</c:v>
                </c:pt>
                <c:pt idx="7">
                  <c:v>Innovation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0.30000000000000032</c:v>
                </c:pt>
                <c:pt idx="1">
                  <c:v>0.30000000000000032</c:v>
                </c:pt>
                <c:pt idx="2">
                  <c:v>0.5</c:v>
                </c:pt>
                <c:pt idx="3">
                  <c:v>0.60000000000000064</c:v>
                </c:pt>
                <c:pt idx="4">
                  <c:v>0.60000000000000064</c:v>
                </c:pt>
                <c:pt idx="5">
                  <c:v>0.60000000000000064</c:v>
                </c:pt>
                <c:pt idx="6">
                  <c:v>0.4</c:v>
                </c:pt>
                <c:pt idx="7">
                  <c:v>0.60000000000000064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277205488"/>
        <c:axId val="277205880"/>
      </c:barChart>
      <c:catAx>
        <c:axId val="277205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77205880"/>
        <c:crosses val="autoZero"/>
        <c:auto val="1"/>
        <c:lblAlgn val="ctr"/>
        <c:lblOffset val="100"/>
        <c:noMultiLvlLbl val="0"/>
      </c:catAx>
      <c:valAx>
        <c:axId val="2772058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77205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323165449498561E-2"/>
          <c:y val="7.1973207128454689E-2"/>
          <c:w val="0.6748299242120952"/>
          <c:h val="0.840835639615721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Cost Savings/Avoidance from SRM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Peer Group</c:v>
                </c:pt>
                <c:pt idx="1">
                  <c:v>Top Performer</c:v>
                </c:pt>
                <c:pt idx="2">
                  <c:v>Peer Group</c:v>
                </c:pt>
                <c:pt idx="3">
                  <c:v>Top Performer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1.2E-2</c:v>
                </c:pt>
                <c:pt idx="1">
                  <c:v>2.4799999999999999E-2</c:v>
                </c:pt>
                <c:pt idx="2">
                  <c:v>1.9300000000000223E-2</c:v>
                </c:pt>
                <c:pt idx="3">
                  <c:v>2.9000000000000001E-2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Growth-Related Benefits (SRM)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Peer Group</c:v>
                </c:pt>
                <c:pt idx="1">
                  <c:v>Top Performer</c:v>
                </c:pt>
                <c:pt idx="2">
                  <c:v>Peer Group</c:v>
                </c:pt>
                <c:pt idx="3">
                  <c:v>Top Performer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5.3000000000000104E-3</c:v>
                </c:pt>
                <c:pt idx="1">
                  <c:v>9.5000000000000067E-3</c:v>
                </c:pt>
                <c:pt idx="2">
                  <c:v>1.1400000000000162E-2</c:v>
                </c:pt>
                <c:pt idx="3">
                  <c:v>1.1599999999999996E-2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39867000"/>
        <c:axId val="339867392"/>
      </c:barChart>
      <c:catAx>
        <c:axId val="339867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75">
            <a:solidFill>
              <a:prstClr val="white">
                <a:lumMod val="50000"/>
              </a:prstClr>
            </a:solidFill>
          </a:ln>
        </c:spPr>
        <c:crossAx val="339867392"/>
        <c:crosses val="autoZero"/>
        <c:auto val="1"/>
        <c:lblAlgn val="ctr"/>
        <c:lblOffset val="100"/>
        <c:noMultiLvlLbl val="0"/>
      </c:catAx>
      <c:valAx>
        <c:axId val="33986739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339867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091947081144522"/>
          <c:y val="0.22951520649972201"/>
          <c:w val="0.29963148238886922"/>
          <c:h val="0.6169109139930708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Peer</c:v>
                </c:pt>
              </c:strCache>
            </c:strRef>
          </c:tx>
          <c:spPr>
            <a:solidFill>
              <a:srgbClr val="84B440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Other</c:v>
                </c:pt>
                <c:pt idx="1">
                  <c:v>Supplier Performance</c:v>
                </c:pt>
                <c:pt idx="2">
                  <c:v>Revenue factors (suppliers tied to major new product/service development)</c:v>
                </c:pt>
                <c:pt idx="3">
                  <c:v>Value opportunity identified/suspected; willingness to partner</c:v>
                </c:pt>
                <c:pt idx="4">
                  <c:v>Buyer-Supplier dependency</c:v>
                </c:pt>
                <c:pt idx="5">
                  <c:v>Spend magnitude</c:v>
                </c:pt>
                <c:pt idx="6">
                  <c:v>Risk Factors (e.g., sole/single sourced, tied to critical products/services, etc.)</c:v>
                </c:pt>
                <c:pt idx="7">
                  <c:v>Relationship complexity / Integration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9.5238095238095247E-2</c:v>
                </c:pt>
                <c:pt idx="1">
                  <c:v>0.38095238095238237</c:v>
                </c:pt>
                <c:pt idx="2">
                  <c:v>0.33333333333333337</c:v>
                </c:pt>
                <c:pt idx="3">
                  <c:v>0.52380952380952384</c:v>
                </c:pt>
                <c:pt idx="4">
                  <c:v>0.52380952380952384</c:v>
                </c:pt>
                <c:pt idx="5">
                  <c:v>0.95238095238095244</c:v>
                </c:pt>
                <c:pt idx="6">
                  <c:v>0.76190476190476186</c:v>
                </c:pt>
                <c:pt idx="7">
                  <c:v>0.52380952380952384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Top Performer</c:v>
                </c:pt>
              </c:strCache>
            </c:strRef>
          </c:tx>
          <c:spPr>
            <a:solidFill>
              <a:srgbClr val="008080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Other</c:v>
                </c:pt>
                <c:pt idx="1">
                  <c:v>Supplier Performance</c:v>
                </c:pt>
                <c:pt idx="2">
                  <c:v>Revenue factors (suppliers tied to major new product/service development)</c:v>
                </c:pt>
                <c:pt idx="3">
                  <c:v>Value opportunity identified/suspected; willingness to partner</c:v>
                </c:pt>
                <c:pt idx="4">
                  <c:v>Buyer-Supplier dependency</c:v>
                </c:pt>
                <c:pt idx="5">
                  <c:v>Spend magnitude</c:v>
                </c:pt>
                <c:pt idx="6">
                  <c:v>Risk Factors (e.g., sole/single sourced, tied to critical products/services, etc.)</c:v>
                </c:pt>
                <c:pt idx="7">
                  <c:v>Relationship complexity / Integration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0.22222222222222221</c:v>
                </c:pt>
                <c:pt idx="1">
                  <c:v>0.44444444444444442</c:v>
                </c:pt>
                <c:pt idx="2">
                  <c:v>0.66666666666666674</c:v>
                </c:pt>
                <c:pt idx="3">
                  <c:v>0.66666666666666674</c:v>
                </c:pt>
                <c:pt idx="4">
                  <c:v>0.66666666666666674</c:v>
                </c:pt>
                <c:pt idx="5">
                  <c:v>0.88888888888888884</c:v>
                </c:pt>
                <c:pt idx="6">
                  <c:v>0.88888888888888884</c:v>
                </c:pt>
                <c:pt idx="7">
                  <c:v>0.88888888888888884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341636928"/>
        <c:axId val="341637320"/>
      </c:barChart>
      <c:catAx>
        <c:axId val="3416369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341637320"/>
        <c:crosses val="autoZero"/>
        <c:auto val="1"/>
        <c:lblAlgn val="ctr"/>
        <c:lblOffset val="100"/>
        <c:noMultiLvlLbl val="0"/>
      </c:catAx>
      <c:valAx>
        <c:axId val="34163732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3416369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33A124-905A-4C25-9365-413149B3FA8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6CD9BC5-62DF-42B1-AD75-5103A05326BF}">
      <dgm:prSet/>
      <dgm:spPr>
        <a:solidFill>
          <a:schemeClr val="accent2"/>
        </a:solidFill>
      </dgm:spPr>
      <dgm:t>
        <a:bodyPr/>
        <a:lstStyle/>
        <a:p>
          <a:endParaRPr lang="en-GB" dirty="0"/>
        </a:p>
      </dgm:t>
    </dgm:pt>
    <dgm:pt modelId="{7B531134-E7E6-47F7-9383-ABB91118C915}" type="parTrans" cxnId="{18F94AD1-339C-499D-8FDF-5A4962476229}">
      <dgm:prSet/>
      <dgm:spPr/>
      <dgm:t>
        <a:bodyPr/>
        <a:lstStyle/>
        <a:p>
          <a:endParaRPr lang="en-GB"/>
        </a:p>
      </dgm:t>
    </dgm:pt>
    <dgm:pt modelId="{2A3A8408-079C-44B8-B496-85F28D3F2F2B}" type="sibTrans" cxnId="{18F94AD1-339C-499D-8FDF-5A4962476229}">
      <dgm:prSet/>
      <dgm:spPr/>
      <dgm:t>
        <a:bodyPr/>
        <a:lstStyle/>
        <a:p>
          <a:endParaRPr lang="en-GB"/>
        </a:p>
      </dgm:t>
    </dgm:pt>
    <dgm:pt modelId="{714D8746-FD94-40F2-B4BB-731B481334D9}">
      <dgm:prSet/>
      <dgm:spPr>
        <a:solidFill>
          <a:schemeClr val="accent1"/>
        </a:solidFill>
      </dgm:spPr>
      <dgm:t>
        <a:bodyPr/>
        <a:lstStyle/>
        <a:p>
          <a:endParaRPr lang="en-GB" dirty="0"/>
        </a:p>
      </dgm:t>
    </dgm:pt>
    <dgm:pt modelId="{9A88FB8A-1E5A-4EA5-AA1A-BA1F05D67D7E}" type="parTrans" cxnId="{922FB444-1327-457C-8925-93258D73404D}">
      <dgm:prSet/>
      <dgm:spPr/>
      <dgm:t>
        <a:bodyPr/>
        <a:lstStyle/>
        <a:p>
          <a:endParaRPr lang="en-GB"/>
        </a:p>
      </dgm:t>
    </dgm:pt>
    <dgm:pt modelId="{86609677-FAE6-41F7-8480-7ED30F35024D}" type="sibTrans" cxnId="{922FB444-1327-457C-8925-93258D73404D}">
      <dgm:prSet/>
      <dgm:spPr/>
      <dgm:t>
        <a:bodyPr/>
        <a:lstStyle/>
        <a:p>
          <a:endParaRPr lang="en-GB"/>
        </a:p>
      </dgm:t>
    </dgm:pt>
    <dgm:pt modelId="{902A7D98-AD20-4DB1-92E5-4BFEE2B678EB}">
      <dgm:prSet/>
      <dgm:spPr>
        <a:solidFill>
          <a:schemeClr val="accent4"/>
        </a:solidFill>
      </dgm:spPr>
      <dgm:t>
        <a:bodyPr/>
        <a:lstStyle/>
        <a:p>
          <a:endParaRPr lang="en-GB" cap="all" dirty="0"/>
        </a:p>
      </dgm:t>
    </dgm:pt>
    <dgm:pt modelId="{FE009A1A-08B9-438C-BF4F-1AA47A4B365C}" type="parTrans" cxnId="{B0873331-95BD-4C1D-B56B-410A3C2D5B24}">
      <dgm:prSet/>
      <dgm:spPr/>
      <dgm:t>
        <a:bodyPr/>
        <a:lstStyle/>
        <a:p>
          <a:endParaRPr lang="en-GB"/>
        </a:p>
      </dgm:t>
    </dgm:pt>
    <dgm:pt modelId="{1DE88F7E-7247-4333-8690-3F0FCB6B8745}" type="sibTrans" cxnId="{B0873331-95BD-4C1D-B56B-410A3C2D5B24}">
      <dgm:prSet/>
      <dgm:spPr/>
      <dgm:t>
        <a:bodyPr/>
        <a:lstStyle/>
        <a:p>
          <a:endParaRPr lang="en-GB"/>
        </a:p>
      </dgm:t>
    </dgm:pt>
    <dgm:pt modelId="{AB25B1F0-8BFE-42F9-B415-66215F497E32}">
      <dgm:prSet/>
      <dgm:spPr>
        <a:solidFill>
          <a:schemeClr val="accent3"/>
        </a:solidFill>
      </dgm:spPr>
      <dgm:t>
        <a:bodyPr/>
        <a:lstStyle/>
        <a:p>
          <a:endParaRPr lang="en-GB" dirty="0">
            <a:solidFill>
              <a:schemeClr val="tx1"/>
            </a:solidFill>
          </a:endParaRPr>
        </a:p>
      </dgm:t>
    </dgm:pt>
    <dgm:pt modelId="{2E321691-9103-4905-B510-5422BC928E77}" type="parTrans" cxnId="{5A183376-13B8-46BC-9114-9D7740CDFEBF}">
      <dgm:prSet/>
      <dgm:spPr/>
      <dgm:t>
        <a:bodyPr/>
        <a:lstStyle/>
        <a:p>
          <a:endParaRPr lang="en-GB"/>
        </a:p>
      </dgm:t>
    </dgm:pt>
    <dgm:pt modelId="{188DB270-307B-4F5D-B2F4-06BD8E43E8EA}" type="sibTrans" cxnId="{5A183376-13B8-46BC-9114-9D7740CDFEBF}">
      <dgm:prSet/>
      <dgm:spPr/>
      <dgm:t>
        <a:bodyPr/>
        <a:lstStyle/>
        <a:p>
          <a:endParaRPr lang="en-GB"/>
        </a:p>
      </dgm:t>
    </dgm:pt>
    <dgm:pt modelId="{7B4F40C6-7FD6-4D82-84C5-63F9DE92581F}">
      <dgm:prSet/>
      <dgm:spPr>
        <a:solidFill>
          <a:schemeClr val="accent2"/>
        </a:solidFill>
      </dgm:spPr>
      <dgm:t>
        <a:bodyPr/>
        <a:lstStyle/>
        <a:p>
          <a:endParaRPr lang="en-GB" dirty="0"/>
        </a:p>
      </dgm:t>
    </dgm:pt>
    <dgm:pt modelId="{8772C5E1-FAE1-45AE-81CA-56E9F9A157F2}" type="parTrans" cxnId="{BB01E120-860D-4C45-BDEA-04B1E3BD2614}">
      <dgm:prSet/>
      <dgm:spPr/>
      <dgm:t>
        <a:bodyPr/>
        <a:lstStyle/>
        <a:p>
          <a:endParaRPr lang="en-GB"/>
        </a:p>
      </dgm:t>
    </dgm:pt>
    <dgm:pt modelId="{F364E98F-14C6-4ED2-9315-7936EFFF3D0A}" type="sibTrans" cxnId="{BB01E120-860D-4C45-BDEA-04B1E3BD2614}">
      <dgm:prSet/>
      <dgm:spPr/>
      <dgm:t>
        <a:bodyPr/>
        <a:lstStyle/>
        <a:p>
          <a:endParaRPr lang="en-GB"/>
        </a:p>
      </dgm:t>
    </dgm:pt>
    <dgm:pt modelId="{DEA6BFBA-ACEC-4FD6-A9CE-1B9C311667B8}" type="pres">
      <dgm:prSet presAssocID="{DE33A124-905A-4C25-9365-413149B3FA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8430B70-03B7-4F17-BFA9-522E20645DDB}" type="pres">
      <dgm:prSet presAssocID="{902A7D98-AD20-4DB1-92E5-4BFEE2B678EB}" presName="Name8" presStyleCnt="0"/>
      <dgm:spPr/>
    </dgm:pt>
    <dgm:pt modelId="{4DF373C4-E9F7-455E-B6D9-C1E03A51D785}" type="pres">
      <dgm:prSet presAssocID="{902A7D98-AD20-4DB1-92E5-4BFEE2B678EB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57C2B3-A1B7-42B4-934D-35496AB42E57}" type="pres">
      <dgm:prSet presAssocID="{902A7D98-AD20-4DB1-92E5-4BFEE2B678E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3DF120-A9BA-46D8-ADB2-0D9DFCC5E05F}" type="pres">
      <dgm:prSet presAssocID="{AB25B1F0-8BFE-42F9-B415-66215F497E32}" presName="Name8" presStyleCnt="0"/>
      <dgm:spPr/>
    </dgm:pt>
    <dgm:pt modelId="{A63DB579-953D-473F-BF4A-0739196127A7}" type="pres">
      <dgm:prSet presAssocID="{AB25B1F0-8BFE-42F9-B415-66215F497E32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B8034B-A21F-4E10-BEAF-AD57D784ED0E}" type="pres">
      <dgm:prSet presAssocID="{AB25B1F0-8BFE-42F9-B415-66215F497E3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B5F2DB-4710-4238-AC43-74A02FFBAE31}" type="pres">
      <dgm:prSet presAssocID="{7B4F40C6-7FD6-4D82-84C5-63F9DE92581F}" presName="Name8" presStyleCnt="0"/>
      <dgm:spPr/>
    </dgm:pt>
    <dgm:pt modelId="{1D2A5440-C73F-43C1-9099-A4F77E5B2AD9}" type="pres">
      <dgm:prSet presAssocID="{7B4F40C6-7FD6-4D82-84C5-63F9DE92581F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0EE9E6-6B01-4B9D-B0D2-4C6A967AC3FA}" type="pres">
      <dgm:prSet presAssocID="{7B4F40C6-7FD6-4D82-84C5-63F9DE92581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5EFC6B-FEA1-4294-A0C3-50539AF6B99C}" type="pres">
      <dgm:prSet presAssocID="{46CD9BC5-62DF-42B1-AD75-5103A05326BF}" presName="Name8" presStyleCnt="0"/>
      <dgm:spPr/>
    </dgm:pt>
    <dgm:pt modelId="{18ED6884-7C50-4114-B254-1D1542BF6631}" type="pres">
      <dgm:prSet presAssocID="{46CD9BC5-62DF-42B1-AD75-5103A05326BF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699ACC-27EF-46A9-835F-2FDB8560D1CD}" type="pres">
      <dgm:prSet presAssocID="{46CD9BC5-62DF-42B1-AD75-5103A05326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8B8E88-5E4B-4B5A-9A0F-8D5E20589916}" type="pres">
      <dgm:prSet presAssocID="{714D8746-FD94-40F2-B4BB-731B481334D9}" presName="Name8" presStyleCnt="0"/>
      <dgm:spPr/>
    </dgm:pt>
    <dgm:pt modelId="{3B091ABE-F0EA-4349-9D04-F2A245F30D27}" type="pres">
      <dgm:prSet presAssocID="{714D8746-FD94-40F2-B4BB-731B481334D9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A75EC5-BB39-4CE6-96DD-B3DA64E3A35A}" type="pres">
      <dgm:prSet presAssocID="{714D8746-FD94-40F2-B4BB-731B481334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E4A6B9B-D7F6-4473-839B-D9E307CB41C9}" type="presOf" srcId="{902A7D98-AD20-4DB1-92E5-4BFEE2B678EB}" destId="{DA57C2B3-A1B7-42B4-934D-35496AB42E57}" srcOrd="1" destOrd="0" presId="urn:microsoft.com/office/officeart/2005/8/layout/pyramid1"/>
    <dgm:cxn modelId="{39FA059E-22DB-4520-A88D-B97AE715955A}" type="presOf" srcId="{714D8746-FD94-40F2-B4BB-731B481334D9}" destId="{7FA75EC5-BB39-4CE6-96DD-B3DA64E3A35A}" srcOrd="1" destOrd="0" presId="urn:microsoft.com/office/officeart/2005/8/layout/pyramid1"/>
    <dgm:cxn modelId="{18F94AD1-339C-499D-8FDF-5A4962476229}" srcId="{DE33A124-905A-4C25-9365-413149B3FA86}" destId="{46CD9BC5-62DF-42B1-AD75-5103A05326BF}" srcOrd="3" destOrd="0" parTransId="{7B531134-E7E6-47F7-9383-ABB91118C915}" sibTransId="{2A3A8408-079C-44B8-B496-85F28D3F2F2B}"/>
    <dgm:cxn modelId="{C195FE81-70C2-46AA-8363-89A1DE292EB2}" type="presOf" srcId="{7B4F40C6-7FD6-4D82-84C5-63F9DE92581F}" destId="{1D2A5440-C73F-43C1-9099-A4F77E5B2AD9}" srcOrd="0" destOrd="0" presId="urn:microsoft.com/office/officeart/2005/8/layout/pyramid1"/>
    <dgm:cxn modelId="{922FB444-1327-457C-8925-93258D73404D}" srcId="{DE33A124-905A-4C25-9365-413149B3FA86}" destId="{714D8746-FD94-40F2-B4BB-731B481334D9}" srcOrd="4" destOrd="0" parTransId="{9A88FB8A-1E5A-4EA5-AA1A-BA1F05D67D7E}" sibTransId="{86609677-FAE6-41F7-8480-7ED30F35024D}"/>
    <dgm:cxn modelId="{A8ACDEB3-F9FE-4DD7-8FB7-BD28E7B3D129}" type="presOf" srcId="{AB25B1F0-8BFE-42F9-B415-66215F497E32}" destId="{6CB8034B-A21F-4E10-BEAF-AD57D784ED0E}" srcOrd="1" destOrd="0" presId="urn:microsoft.com/office/officeart/2005/8/layout/pyramid1"/>
    <dgm:cxn modelId="{B0873331-95BD-4C1D-B56B-410A3C2D5B24}" srcId="{DE33A124-905A-4C25-9365-413149B3FA86}" destId="{902A7D98-AD20-4DB1-92E5-4BFEE2B678EB}" srcOrd="0" destOrd="0" parTransId="{FE009A1A-08B9-438C-BF4F-1AA47A4B365C}" sibTransId="{1DE88F7E-7247-4333-8690-3F0FCB6B8745}"/>
    <dgm:cxn modelId="{BC9D38EF-9A13-4FA0-9E64-693D31AFD01C}" type="presOf" srcId="{DE33A124-905A-4C25-9365-413149B3FA86}" destId="{DEA6BFBA-ACEC-4FD6-A9CE-1B9C311667B8}" srcOrd="0" destOrd="0" presId="urn:microsoft.com/office/officeart/2005/8/layout/pyramid1"/>
    <dgm:cxn modelId="{BB01E120-860D-4C45-BDEA-04B1E3BD2614}" srcId="{DE33A124-905A-4C25-9365-413149B3FA86}" destId="{7B4F40C6-7FD6-4D82-84C5-63F9DE92581F}" srcOrd="2" destOrd="0" parTransId="{8772C5E1-FAE1-45AE-81CA-56E9F9A157F2}" sibTransId="{F364E98F-14C6-4ED2-9315-7936EFFF3D0A}"/>
    <dgm:cxn modelId="{AC6B14C8-C96F-4FA3-9F9C-FBE0BFC15424}" type="presOf" srcId="{46CD9BC5-62DF-42B1-AD75-5103A05326BF}" destId="{18ED6884-7C50-4114-B254-1D1542BF6631}" srcOrd="0" destOrd="0" presId="urn:microsoft.com/office/officeart/2005/8/layout/pyramid1"/>
    <dgm:cxn modelId="{AA4BB273-9D62-41BE-B61A-5CCFCF440BF0}" type="presOf" srcId="{902A7D98-AD20-4DB1-92E5-4BFEE2B678EB}" destId="{4DF373C4-E9F7-455E-B6D9-C1E03A51D785}" srcOrd="0" destOrd="0" presId="urn:microsoft.com/office/officeart/2005/8/layout/pyramid1"/>
    <dgm:cxn modelId="{8F10D3A0-14E6-48DC-A381-878AD8418156}" type="presOf" srcId="{46CD9BC5-62DF-42B1-AD75-5103A05326BF}" destId="{54699ACC-27EF-46A9-835F-2FDB8560D1CD}" srcOrd="1" destOrd="0" presId="urn:microsoft.com/office/officeart/2005/8/layout/pyramid1"/>
    <dgm:cxn modelId="{5A183376-13B8-46BC-9114-9D7740CDFEBF}" srcId="{DE33A124-905A-4C25-9365-413149B3FA86}" destId="{AB25B1F0-8BFE-42F9-B415-66215F497E32}" srcOrd="1" destOrd="0" parTransId="{2E321691-9103-4905-B510-5422BC928E77}" sibTransId="{188DB270-307B-4F5D-B2F4-06BD8E43E8EA}"/>
    <dgm:cxn modelId="{5A414AD7-9905-4D41-89D7-DF61BACA1CEC}" type="presOf" srcId="{714D8746-FD94-40F2-B4BB-731B481334D9}" destId="{3B091ABE-F0EA-4349-9D04-F2A245F30D27}" srcOrd="0" destOrd="0" presId="urn:microsoft.com/office/officeart/2005/8/layout/pyramid1"/>
    <dgm:cxn modelId="{015E6A8E-5010-4C33-9DEF-36D74D01545C}" type="presOf" srcId="{AB25B1F0-8BFE-42F9-B415-66215F497E32}" destId="{A63DB579-953D-473F-BF4A-0739196127A7}" srcOrd="0" destOrd="0" presId="urn:microsoft.com/office/officeart/2005/8/layout/pyramid1"/>
    <dgm:cxn modelId="{78819B3F-DB35-477C-8C85-89B2E26B76DF}" type="presOf" srcId="{7B4F40C6-7FD6-4D82-84C5-63F9DE92581F}" destId="{450EE9E6-6B01-4B9D-B0D2-4C6A967AC3FA}" srcOrd="1" destOrd="0" presId="urn:microsoft.com/office/officeart/2005/8/layout/pyramid1"/>
    <dgm:cxn modelId="{8EB799A5-9C00-47EF-BCBC-5F79CCF7AD73}" type="presParOf" srcId="{DEA6BFBA-ACEC-4FD6-A9CE-1B9C311667B8}" destId="{48430B70-03B7-4F17-BFA9-522E20645DDB}" srcOrd="0" destOrd="0" presId="urn:microsoft.com/office/officeart/2005/8/layout/pyramid1"/>
    <dgm:cxn modelId="{CF9A2654-5DF7-4C6A-AD6F-813916C601BD}" type="presParOf" srcId="{48430B70-03B7-4F17-BFA9-522E20645DDB}" destId="{4DF373C4-E9F7-455E-B6D9-C1E03A51D785}" srcOrd="0" destOrd="0" presId="urn:microsoft.com/office/officeart/2005/8/layout/pyramid1"/>
    <dgm:cxn modelId="{AEE47406-45B1-4C88-BF77-7A4205BA0B0E}" type="presParOf" srcId="{48430B70-03B7-4F17-BFA9-522E20645DDB}" destId="{DA57C2B3-A1B7-42B4-934D-35496AB42E57}" srcOrd="1" destOrd="0" presId="urn:microsoft.com/office/officeart/2005/8/layout/pyramid1"/>
    <dgm:cxn modelId="{E1B875C7-0B3E-4736-859E-AF3E1C204925}" type="presParOf" srcId="{DEA6BFBA-ACEC-4FD6-A9CE-1B9C311667B8}" destId="{B53DF120-A9BA-46D8-ADB2-0D9DFCC5E05F}" srcOrd="1" destOrd="0" presId="urn:microsoft.com/office/officeart/2005/8/layout/pyramid1"/>
    <dgm:cxn modelId="{957125BA-9F23-4BAB-A25F-353157160FB5}" type="presParOf" srcId="{B53DF120-A9BA-46D8-ADB2-0D9DFCC5E05F}" destId="{A63DB579-953D-473F-BF4A-0739196127A7}" srcOrd="0" destOrd="0" presId="urn:microsoft.com/office/officeart/2005/8/layout/pyramid1"/>
    <dgm:cxn modelId="{74C72547-E0FD-4C67-996B-280995A76DBE}" type="presParOf" srcId="{B53DF120-A9BA-46D8-ADB2-0D9DFCC5E05F}" destId="{6CB8034B-A21F-4E10-BEAF-AD57D784ED0E}" srcOrd="1" destOrd="0" presId="urn:microsoft.com/office/officeart/2005/8/layout/pyramid1"/>
    <dgm:cxn modelId="{A4756DAA-5B62-4BF8-8814-6AB6C2525B01}" type="presParOf" srcId="{DEA6BFBA-ACEC-4FD6-A9CE-1B9C311667B8}" destId="{9EB5F2DB-4710-4238-AC43-74A02FFBAE31}" srcOrd="2" destOrd="0" presId="urn:microsoft.com/office/officeart/2005/8/layout/pyramid1"/>
    <dgm:cxn modelId="{9BF86E6A-996C-4E9D-9305-DDE58DC11933}" type="presParOf" srcId="{9EB5F2DB-4710-4238-AC43-74A02FFBAE31}" destId="{1D2A5440-C73F-43C1-9099-A4F77E5B2AD9}" srcOrd="0" destOrd="0" presId="urn:microsoft.com/office/officeart/2005/8/layout/pyramid1"/>
    <dgm:cxn modelId="{2184D5B5-23E9-4230-956B-3CA885D7A2DA}" type="presParOf" srcId="{9EB5F2DB-4710-4238-AC43-74A02FFBAE31}" destId="{450EE9E6-6B01-4B9D-B0D2-4C6A967AC3FA}" srcOrd="1" destOrd="0" presId="urn:microsoft.com/office/officeart/2005/8/layout/pyramid1"/>
    <dgm:cxn modelId="{6B83B4B8-8D3E-4AD6-8399-F17E0681B0C0}" type="presParOf" srcId="{DEA6BFBA-ACEC-4FD6-A9CE-1B9C311667B8}" destId="{045EFC6B-FEA1-4294-A0C3-50539AF6B99C}" srcOrd="3" destOrd="0" presId="urn:microsoft.com/office/officeart/2005/8/layout/pyramid1"/>
    <dgm:cxn modelId="{0BDD90BA-4992-4113-91C6-2C89488BDFF1}" type="presParOf" srcId="{045EFC6B-FEA1-4294-A0C3-50539AF6B99C}" destId="{18ED6884-7C50-4114-B254-1D1542BF6631}" srcOrd="0" destOrd="0" presId="urn:microsoft.com/office/officeart/2005/8/layout/pyramid1"/>
    <dgm:cxn modelId="{3704CFA3-8015-450E-939A-C60EDF238664}" type="presParOf" srcId="{045EFC6B-FEA1-4294-A0C3-50539AF6B99C}" destId="{54699ACC-27EF-46A9-835F-2FDB8560D1CD}" srcOrd="1" destOrd="0" presId="urn:microsoft.com/office/officeart/2005/8/layout/pyramid1"/>
    <dgm:cxn modelId="{4C970151-66B5-47DC-B2B5-9638C932C3BE}" type="presParOf" srcId="{DEA6BFBA-ACEC-4FD6-A9CE-1B9C311667B8}" destId="{688B8E88-5E4B-4B5A-9A0F-8D5E20589916}" srcOrd="4" destOrd="0" presId="urn:microsoft.com/office/officeart/2005/8/layout/pyramid1"/>
    <dgm:cxn modelId="{D541D223-CA2E-4717-987D-1B90298F2C70}" type="presParOf" srcId="{688B8E88-5E4B-4B5A-9A0F-8D5E20589916}" destId="{3B091ABE-F0EA-4349-9D04-F2A245F30D27}" srcOrd="0" destOrd="0" presId="urn:microsoft.com/office/officeart/2005/8/layout/pyramid1"/>
    <dgm:cxn modelId="{D3363460-290B-4486-8ABD-AD39CEEABCC8}" type="presParOf" srcId="{688B8E88-5E4B-4B5A-9A0F-8D5E20589916}" destId="{7FA75EC5-BB39-4CE6-96DD-B3DA64E3A35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D2C5017-299C-481A-9183-3E11BDC8A5F1}" type="datetimeFigureOut">
              <a:rPr lang="en-US"/>
              <a:pPr>
                <a:defRPr/>
              </a:pPr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D68A3C6-6832-4055-9CFB-F0E3BE22B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595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C92D59-6635-4CA5-9EFE-6B88D68643FA}" type="datetimeFigureOut">
              <a:rPr lang="en-US"/>
              <a:pPr>
                <a:defRPr/>
              </a:pPr>
              <a:t>5/6/2016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4F500A-8B15-4334-A3B5-904F0E2AB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136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FA9F9C-6B70-4DE9-AAF9-5E4A304087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8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Combined supply assurance</a:t>
            </a:r>
            <a:r>
              <a:rPr lang="en-US" baseline="0" dirty="0" smtClean="0"/>
              <a:t> and supplier risk 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FA9F9C-6B70-4DE9-AAF9-5E4A3040870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75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D652B-5B66-416F-8367-3CDC5C52EB2E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41850" cy="3482975"/>
          </a:xfrm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867" y="4417635"/>
            <a:ext cx="5606190" cy="417938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62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734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*Assumes same overall Supply-Side value delivery and applies anticipated mix shift from study</a:t>
            </a:r>
          </a:p>
          <a:p>
            <a:pPr defTabSz="912734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Big changes planned.  Shift from sourcing to SRM.  TPs will hit inflection point</a:t>
            </a:r>
            <a:endParaRPr lang="en-US" dirty="0" smtClean="0">
              <a:latin typeface="+mn-lt"/>
            </a:endParaRPr>
          </a:p>
          <a:p>
            <a:pPr defTabSz="912734"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F500A-8B15-4334-A3B5-904F0E2ABD7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11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928AE-192A-475D-A441-E25116D84B12}" type="slidenum">
              <a:rPr lang="en-US" altLang="en-US" smtClean="0">
                <a:latin typeface="Arial" charset="0"/>
              </a:rPr>
              <a:pPr/>
              <a:t>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0412" cy="34290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35" y="4345517"/>
            <a:ext cx="5028732" cy="4112683"/>
          </a:xfrm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85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D4B74-2523-4B8F-A4B9-159F43108453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12</a:t>
            </a:fld>
            <a:endParaRPr lang="en-US" altLang="en-US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103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928AE-192A-475D-A441-E25116D84B12}" type="slidenum">
              <a:rPr lang="en-US" altLang="en-US" smtClean="0">
                <a:latin typeface="Arial" charset="0"/>
              </a:rPr>
              <a:pPr/>
              <a:t>13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0412" cy="34290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35" y="4345517"/>
            <a:ext cx="5028732" cy="4112683"/>
          </a:xfrm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518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928AE-192A-475D-A441-E25116D84B12}" type="slidenum">
              <a:rPr lang="en-US" altLang="en-US" smtClean="0">
                <a:latin typeface="Arial" charset="0"/>
              </a:rPr>
              <a:pPr/>
              <a:t>15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0412" cy="34290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35" y="4345517"/>
            <a:ext cx="5028732" cy="4112683"/>
          </a:xfrm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45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4416"/>
            <a:fld id="{CEA6019D-CB8D-435E-A50B-6AB243104CA8}" type="slidenum">
              <a:rPr lang="en-US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 defTabSz="874416"/>
              <a:t>16</a:t>
            </a:fld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0587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47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b="1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8" name="Picture 9" descr="Annual Report cover design cop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3625"/>
            <a:ext cx="9144000" cy="579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5964238"/>
            <a:ext cx="9144000" cy="904875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b="1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10" name="Picture 12" descr="THG_2010_white.png"/>
          <p:cNvPicPr>
            <a:picLocks noChangeAspect="1"/>
          </p:cNvPicPr>
          <p:nvPr/>
        </p:nvPicPr>
        <p:blipFill>
          <a:blip r:embed="rId3" cstate="print"/>
          <a:srcRect l="1897" t="3346" r="6476" b="3835"/>
          <a:stretch>
            <a:fillRect/>
          </a:stretch>
        </p:blipFill>
        <p:spPr bwMode="auto">
          <a:xfrm>
            <a:off x="0" y="215900"/>
            <a:ext cx="3636963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0" y="3292459"/>
            <a:ext cx="4206875" cy="1558925"/>
          </a:xfrm>
          <a:solidFill>
            <a:srgbClr val="FFFFFF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lIns="274320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dirty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04973" y="4291913"/>
            <a:ext cx="3937000" cy="484187"/>
          </a:xfrm>
        </p:spPr>
        <p:txBody>
          <a:bodyPr/>
          <a:lstStyle>
            <a:lvl1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1pPr>
            <a:lvl2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2pPr>
            <a:lvl3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3pPr>
            <a:lvl4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4pPr>
            <a:lvl5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dirty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28"/>
          <p:cNvSpPr>
            <a:spLocks noGrp="1"/>
          </p:cNvSpPr>
          <p:nvPr>
            <p:ph type="body" sz="quarter" idx="15"/>
          </p:nvPr>
        </p:nvSpPr>
        <p:spPr>
          <a:xfrm>
            <a:off x="152400" y="5968716"/>
            <a:ext cx="7937500" cy="265043"/>
          </a:xfrm>
        </p:spPr>
        <p:txBody>
          <a:bodyPr/>
          <a:lstStyle>
            <a:lvl1pPr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None/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0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152400" y="6271858"/>
            <a:ext cx="7937500" cy="254000"/>
          </a:xfrm>
        </p:spPr>
        <p:txBody>
          <a:bodyPr/>
          <a:lstStyle>
            <a:lvl1pPr>
              <a:buNone/>
              <a:defRPr sz="1400" b="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None/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1" name="Text Placeholder 28"/>
          <p:cNvSpPr>
            <a:spLocks noGrp="1"/>
          </p:cNvSpPr>
          <p:nvPr>
            <p:ph type="body" sz="quarter" idx="17"/>
          </p:nvPr>
        </p:nvSpPr>
        <p:spPr>
          <a:xfrm>
            <a:off x="152400" y="6563958"/>
            <a:ext cx="7937500" cy="254000"/>
          </a:xfrm>
        </p:spPr>
        <p:txBody>
          <a:bodyPr/>
          <a:lstStyle>
            <a:lvl1pPr>
              <a:buNone/>
              <a:defRPr sz="1400" b="1" baseline="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None/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17500" y="1104900"/>
            <a:ext cx="8547100" cy="4991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17501" y="1104900"/>
            <a:ext cx="4089400" cy="4991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1"/>
          </p:nvPr>
        </p:nvSpPr>
        <p:spPr>
          <a:xfrm>
            <a:off x="4724400" y="1092200"/>
            <a:ext cx="4076700" cy="49784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52950" y="0"/>
            <a:ext cx="4591050" cy="6858000"/>
          </a:xfrm>
          <a:prstGeom prst="rect">
            <a:avLst/>
          </a:prstGeom>
          <a:solidFill>
            <a:srgbClr val="001C3A"/>
          </a:solidFill>
          <a:ln w="9525">
            <a:solidFill>
              <a:srgbClr val="001C3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b="1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321300" y="1104900"/>
            <a:ext cx="2654300" cy="2654300"/>
          </a:xfrm>
        </p:spPr>
        <p:txBody>
          <a:bodyPr anchor="ctr"/>
          <a:lstStyle>
            <a:lvl1pPr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283201" y="3975100"/>
            <a:ext cx="3479800" cy="7112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600" b="0" baseline="0">
                <a:solidFill>
                  <a:schemeClr val="bg1"/>
                </a:solidFill>
              </a:defRPr>
            </a:lvl1pPr>
            <a:lvl2pPr>
              <a:buNone/>
              <a:defRPr sz="2000">
                <a:solidFill>
                  <a:schemeClr val="bg1"/>
                </a:solidFill>
              </a:defRPr>
            </a:lvl2pPr>
            <a:lvl3pPr>
              <a:buNone/>
              <a:defRPr sz="1800">
                <a:solidFill>
                  <a:schemeClr val="bg1"/>
                </a:solidFill>
              </a:defRPr>
            </a:lvl3pPr>
            <a:lvl4pPr>
              <a:buNone/>
              <a:defRPr sz="1800">
                <a:solidFill>
                  <a:schemeClr val="bg1"/>
                </a:solidFill>
              </a:defRPr>
            </a:lvl4pPr>
            <a:lvl5pPr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283200" y="4724400"/>
            <a:ext cx="2882900" cy="99060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749300" y="1930400"/>
            <a:ext cx="2997200" cy="299720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4591050" cy="6858000"/>
          </a:xfrm>
          <a:prstGeom prst="rect">
            <a:avLst/>
          </a:prstGeom>
          <a:solidFill>
            <a:srgbClr val="001C3A"/>
          </a:solidFill>
          <a:ln w="9525">
            <a:solidFill>
              <a:srgbClr val="001C3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b="1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68350" y="1104900"/>
            <a:ext cx="2654300" cy="2654300"/>
          </a:xfrm>
        </p:spPr>
        <p:txBody>
          <a:bodyPr anchor="ctr"/>
          <a:lstStyle>
            <a:lvl1pPr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730251" y="3975100"/>
            <a:ext cx="3479800" cy="7112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600" b="0" baseline="0">
                <a:solidFill>
                  <a:schemeClr val="bg1"/>
                </a:solidFill>
              </a:defRPr>
            </a:lvl1pPr>
            <a:lvl2pPr>
              <a:buNone/>
              <a:defRPr sz="2000">
                <a:solidFill>
                  <a:schemeClr val="bg1"/>
                </a:solidFill>
              </a:defRPr>
            </a:lvl2pPr>
            <a:lvl3pPr>
              <a:buNone/>
              <a:defRPr sz="1800">
                <a:solidFill>
                  <a:schemeClr val="bg1"/>
                </a:solidFill>
              </a:defRPr>
            </a:lvl3pPr>
            <a:lvl4pPr>
              <a:buNone/>
              <a:defRPr sz="1800">
                <a:solidFill>
                  <a:schemeClr val="bg1"/>
                </a:solidFill>
              </a:defRPr>
            </a:lvl4pPr>
            <a:lvl5pPr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730250" y="4724400"/>
            <a:ext cx="2882900" cy="99060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5418119" y="1930400"/>
            <a:ext cx="2997200" cy="299720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 defTabSz="912813">
              <a:defRPr/>
            </a:pPr>
            <a:endParaRPr lang="en-US" sz="1800" b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714876" y="1219200"/>
            <a:ext cx="4000500" cy="48895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473076" y="1219200"/>
            <a:ext cx="4000500" cy="48895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090646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8 Conector recto"/>
          <p:cNvCxnSpPr/>
          <p:nvPr userDrawn="1"/>
        </p:nvCxnSpPr>
        <p:spPr>
          <a:xfrm rot="5400000">
            <a:off x="3017413" y="5609008"/>
            <a:ext cx="1735984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8"/>
          <p:cNvSpPr>
            <a:spLocks noGrp="1"/>
          </p:cNvSpPr>
          <p:nvPr>
            <p:ph type="body" sz="quarter" idx="15" hasCustomPrompt="1"/>
          </p:nvPr>
        </p:nvSpPr>
        <p:spPr>
          <a:xfrm>
            <a:off x="4114798" y="6271510"/>
            <a:ext cx="4854408" cy="285985"/>
          </a:xfrm>
        </p:spPr>
        <p:txBody>
          <a:bodyPr vert="horz" lIns="0" tIns="0" rIns="0" bIns="0" rtlCol="0" anchor="t" anchorCtr="0">
            <a:normAutofit/>
          </a:bodyPr>
          <a:lstStyle>
            <a:lvl1pPr marL="285750" indent="-285750">
              <a:buFont typeface="Arial" panose="020B0604020202020204" pitchFamily="34" charset="0"/>
              <a:buNone/>
              <a:defRPr kumimoji="0" lang="en-US" sz="1400" b="1" u="none" strike="noStrike" kern="1200" cap="none" spc="0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/>
              </a:defRPr>
            </a:lvl1pPr>
          </a:lstStyle>
          <a:p>
            <a:pPr marL="0" marR="0" lvl="0" indent="0" defTabSz="1221456" fontAlgn="auto" latinLnBrk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2"/>
              </a:buClr>
              <a:buSzPct val="110000"/>
              <a:tabLst/>
            </a:pPr>
            <a:r>
              <a:rPr lang="en-US" dirty="0" smtClean="0"/>
              <a:t>Date</a:t>
            </a:r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532800" y="5792400"/>
            <a:ext cx="2955600" cy="500400"/>
          </a:xfrm>
        </p:spPr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10"/>
          <a:stretch/>
        </p:blipFill>
        <p:spPr>
          <a:xfrm>
            <a:off x="1143" y="0"/>
            <a:ext cx="9142857" cy="42444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2" y="4796481"/>
            <a:ext cx="2971800" cy="483007"/>
          </a:xfrm>
          <a:prstGeom prst="rect">
            <a:avLst/>
          </a:prstGeom>
        </p:spPr>
      </p:pic>
      <p:sp>
        <p:nvSpPr>
          <p:cNvPr id="14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114798" y="5543561"/>
            <a:ext cx="4844886" cy="66655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>
            <a:lvl1pPr marL="169863" indent="-169863">
              <a:spcBef>
                <a:spcPts val="0"/>
              </a:spcBef>
              <a:buNone/>
              <a:defRPr lang="en-US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defTabSz="1221456" fontAlgn="auto" latinLnBrk="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Name, Title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 hasCustomPrompt="1"/>
          </p:nvPr>
        </p:nvSpPr>
        <p:spPr>
          <a:xfrm>
            <a:off x="4114798" y="4756121"/>
            <a:ext cx="4848728" cy="67710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</a:lstStyle>
          <a:p>
            <a:pPr marL="0" marR="0" lvl="0" indent="0" defTabSz="1221456" fontAlgn="auto" latinLnBrk="0"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dirty="0" smtClean="0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97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/>
          <a:lstStyle>
            <a:lvl1pPr>
              <a:defRPr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1925" y="1028700"/>
            <a:ext cx="8734425" cy="5172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714876" y="1219200"/>
            <a:ext cx="4000500" cy="48895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473076" y="1219200"/>
            <a:ext cx="4000500" cy="48895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687388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b="1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979488"/>
            <a:ext cx="9144000" cy="5878512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b="1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0" y="6858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48640" rIns="457200" anchor="ctr"/>
          <a:lstStyle/>
          <a:p>
            <a:pPr algn="r" eaLnBrk="0" hangingPunct="0">
              <a:defRPr/>
            </a:pPr>
            <a:endParaRPr lang="en-US" b="1" dirty="0">
              <a:solidFill>
                <a:prstClr val="white"/>
              </a:solidFill>
              <a:latin typeface="Univers" pitchFamily="34" charset="0"/>
            </a:endParaRPr>
          </a:p>
        </p:txBody>
      </p:sp>
      <p:pic>
        <p:nvPicPr>
          <p:cNvPr id="5" name="Picture 12" descr="THG_2010_white.png"/>
          <p:cNvPicPr>
            <a:picLocks noChangeAspect="1"/>
          </p:cNvPicPr>
          <p:nvPr/>
        </p:nvPicPr>
        <p:blipFill>
          <a:blip r:embed="rId2" cstate="print"/>
          <a:srcRect b="20404"/>
          <a:stretch>
            <a:fillRect/>
          </a:stretch>
        </p:blipFill>
        <p:spPr bwMode="auto">
          <a:xfrm>
            <a:off x="252413" y="177800"/>
            <a:ext cx="31527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231776" y="1219200"/>
            <a:ext cx="2536824" cy="49784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0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3035300" y="1219200"/>
            <a:ext cx="2832100" cy="49784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2" name="Chart Placeholder 3"/>
          <p:cNvSpPr>
            <a:spLocks noGrp="1"/>
          </p:cNvSpPr>
          <p:nvPr>
            <p:ph type="chart" sz="quarter" idx="13"/>
          </p:nvPr>
        </p:nvSpPr>
        <p:spPr>
          <a:xfrm>
            <a:off x="6096000" y="1219200"/>
            <a:ext cx="2832100" cy="49784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473076" y="1219200"/>
            <a:ext cx="4000500" cy="2298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6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473076" y="3822700"/>
            <a:ext cx="4000500" cy="2298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3"/>
          </p:nvPr>
        </p:nvSpPr>
        <p:spPr>
          <a:xfrm>
            <a:off x="4778376" y="1219200"/>
            <a:ext cx="4000500" cy="2298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8" name="Chart Placeholder 3"/>
          <p:cNvSpPr>
            <a:spLocks noGrp="1"/>
          </p:cNvSpPr>
          <p:nvPr>
            <p:ph type="chart" sz="quarter" idx="14"/>
          </p:nvPr>
        </p:nvSpPr>
        <p:spPr>
          <a:xfrm>
            <a:off x="4778376" y="3822700"/>
            <a:ext cx="4000500" cy="2298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0"/>
          </p:nvPr>
        </p:nvSpPr>
        <p:spPr>
          <a:xfrm>
            <a:off x="495300" y="1016000"/>
            <a:ext cx="7962900" cy="5232400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17500" y="1104900"/>
            <a:ext cx="4089400" cy="4991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5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749800" y="1104900"/>
            <a:ext cx="4089400" cy="4991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17500" y="1104900"/>
            <a:ext cx="8547100" cy="4991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17500" y="1104900"/>
            <a:ext cx="4089400" cy="4991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1"/>
          </p:nvPr>
        </p:nvSpPr>
        <p:spPr>
          <a:xfrm>
            <a:off x="4724400" y="1092200"/>
            <a:ext cx="4076700" cy="49784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25" y="323850"/>
            <a:ext cx="8858250" cy="460502"/>
          </a:xfrm>
        </p:spPr>
        <p:txBody>
          <a:bodyPr/>
          <a:lstStyle>
            <a:lvl1pPr>
              <a:defRPr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25" y="323850"/>
            <a:ext cx="8858250" cy="460502"/>
          </a:xfrm>
        </p:spPr>
        <p:txBody>
          <a:bodyPr/>
          <a:lstStyle>
            <a:lvl1pPr>
              <a:defRPr>
                <a:solidFill>
                  <a:srgbClr val="001C3A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" y="952500"/>
            <a:ext cx="4057650" cy="489585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952500"/>
            <a:ext cx="4057650" cy="489585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6873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b="1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46163"/>
            <a:ext cx="9144000" cy="58118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b="1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0" y="685800"/>
            <a:ext cx="9144000" cy="381000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lIns="548640" rIns="457200" anchor="ctr"/>
          <a:lstStyle/>
          <a:p>
            <a:pPr algn="r" eaLnBrk="0" hangingPunct="0">
              <a:defRPr/>
            </a:pPr>
            <a:endParaRPr lang="en-US" b="1" dirty="0">
              <a:solidFill>
                <a:prstClr val="white"/>
              </a:solidFill>
              <a:latin typeface="Univers" pitchFamily="34" charset="0"/>
            </a:endParaRPr>
          </a:p>
        </p:txBody>
      </p:sp>
      <p:pic>
        <p:nvPicPr>
          <p:cNvPr id="5" name="Picture 12" descr="THG_2010_white.png"/>
          <p:cNvPicPr>
            <a:picLocks noChangeAspect="1"/>
          </p:cNvPicPr>
          <p:nvPr/>
        </p:nvPicPr>
        <p:blipFill>
          <a:blip r:embed="rId2" cstate="print"/>
          <a:srcRect b="20404"/>
          <a:stretch>
            <a:fillRect/>
          </a:stretch>
        </p:blipFill>
        <p:spPr bwMode="auto">
          <a:xfrm>
            <a:off x="252413" y="177800"/>
            <a:ext cx="31527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400" eaLnBrk="0" hangingPunct="0"/>
            <a:endParaRPr lang="en-US" sz="1400" b="1" dirty="0">
              <a:solidFill>
                <a:prstClr val="black"/>
              </a:solidFill>
              <a:cs typeface="+mn-cs"/>
            </a:endParaRPr>
          </a:p>
        </p:txBody>
      </p:sp>
      <p:pic>
        <p:nvPicPr>
          <p:cNvPr id="10" name="Picture 9" descr="Annual Report cover design copy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0" y="1063365"/>
            <a:ext cx="9144000" cy="57946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292459"/>
            <a:ext cx="4206875" cy="1558925"/>
          </a:xfrm>
          <a:solidFill>
            <a:srgbClr val="FFFFFF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27432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2400" b="1" kern="1200" cap="all" baseline="0" dirty="0" smtClean="0">
                <a:solidFill>
                  <a:srgbClr val="001C3A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204973" y="4291913"/>
            <a:ext cx="3937000" cy="484187"/>
          </a:xfrm>
        </p:spPr>
        <p:txBody>
          <a:bodyPr/>
          <a:lstStyle>
            <a:lvl1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1pPr>
            <a:lvl2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2pPr>
            <a:lvl3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3pPr>
            <a:lvl4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4pPr>
            <a:lvl5pPr marL="0" indent="0" algn="l" rtl="0" eaLnBrk="1" fontAlgn="base" hangingPunct="1">
              <a:spcBef>
                <a:spcPct val="35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  <a:defRPr lang="en-US" sz="1400" b="1" kern="0" dirty="0" smtClean="0">
                <a:solidFill>
                  <a:srgbClr val="135789"/>
                </a:solidFill>
                <a:latin typeface="Arial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Subtitle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5963885"/>
            <a:ext cx="9144000" cy="904875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400" eaLnBrk="0" hangingPunct="0"/>
            <a:endParaRPr lang="en-US" sz="1400" b="1">
              <a:solidFill>
                <a:prstClr val="black"/>
              </a:solidFill>
              <a:cs typeface="+mn-cs"/>
            </a:endParaRPr>
          </a:p>
        </p:txBody>
      </p:sp>
      <p:sp>
        <p:nvSpPr>
          <p:cNvPr id="19" name="Text Placeholder 28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" y="5968716"/>
            <a:ext cx="7937500" cy="265043"/>
          </a:xfrm>
        </p:spPr>
        <p:txBody>
          <a:bodyPr/>
          <a:lstStyle>
            <a:lvl1pPr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None/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Speaker Name</a:t>
            </a:r>
          </a:p>
          <a:p>
            <a:pPr lvl="0"/>
            <a:endParaRPr lang="en-US" dirty="0" smtClean="0"/>
          </a:p>
        </p:txBody>
      </p:sp>
      <p:sp>
        <p:nvSpPr>
          <p:cNvPr id="20" name="Text Placeholder 28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6271858"/>
            <a:ext cx="7937500" cy="254000"/>
          </a:xfrm>
        </p:spPr>
        <p:txBody>
          <a:bodyPr/>
          <a:lstStyle>
            <a:lvl1pPr>
              <a:buNone/>
              <a:defRPr sz="1400" b="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None/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Title</a:t>
            </a:r>
          </a:p>
          <a:p>
            <a:pPr lvl="0"/>
            <a:endParaRPr lang="en-US" dirty="0" smtClean="0"/>
          </a:p>
        </p:txBody>
      </p:sp>
      <p:sp>
        <p:nvSpPr>
          <p:cNvPr id="21" name="Text Placeholder 28"/>
          <p:cNvSpPr>
            <a:spLocks noGrp="1"/>
          </p:cNvSpPr>
          <p:nvPr>
            <p:ph type="body" sz="quarter" idx="17" hasCustomPrompt="1"/>
          </p:nvPr>
        </p:nvSpPr>
        <p:spPr>
          <a:xfrm>
            <a:off x="152400" y="6563958"/>
            <a:ext cx="7937500" cy="254000"/>
          </a:xfrm>
        </p:spPr>
        <p:txBody>
          <a:bodyPr/>
          <a:lstStyle>
            <a:lvl1pPr>
              <a:buNone/>
              <a:defRPr sz="1400" b="1" baseline="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None/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Company Name</a:t>
            </a:r>
          </a:p>
          <a:p>
            <a:pPr lvl="0"/>
            <a:endParaRPr lang="en-US" dirty="0" smtClean="0"/>
          </a:p>
        </p:txBody>
      </p:sp>
      <p:pic>
        <p:nvPicPr>
          <p:cNvPr id="16" name="Picture 15" descr="THG_2010_white.png"/>
          <p:cNvPicPr>
            <a:picLocks noChangeAspect="1"/>
          </p:cNvPicPr>
          <p:nvPr/>
        </p:nvPicPr>
        <p:blipFill>
          <a:blip r:embed="rId3" cstate="print"/>
          <a:srcRect l="1897" t="3347" r="6476" b="3834"/>
          <a:stretch>
            <a:fillRect/>
          </a:stretch>
        </p:blipFill>
        <p:spPr>
          <a:xfrm>
            <a:off x="0" y="215153"/>
            <a:ext cx="3637204" cy="6381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-1"/>
            <a:ext cx="9144000" cy="688182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400" eaLnBrk="0" hangingPunct="0"/>
            <a:endParaRPr lang="en-US" sz="1400" b="1">
              <a:solidFill>
                <a:prstClr val="black"/>
              </a:solidFill>
              <a:cs typeface="+mn-cs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978946"/>
            <a:ext cx="9144000" cy="5879054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400" eaLnBrk="0" hangingPunct="0"/>
            <a:endParaRPr lang="en-US" sz="1400" b="1">
              <a:solidFill>
                <a:prstClr val="black"/>
              </a:solidFill>
              <a:cs typeface="+mn-cs"/>
            </a:endParaRPr>
          </a:p>
        </p:txBody>
      </p:sp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0" y="6858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548640" rIns="457200" anchor="ctr"/>
          <a:lstStyle/>
          <a:p>
            <a:pPr algn="r" defTabSz="914400" eaLnBrk="0" hangingPunct="0">
              <a:defRPr/>
            </a:pPr>
            <a:endParaRPr lang="en-US" b="1" dirty="0">
              <a:solidFill>
                <a:prstClr val="white"/>
              </a:solidFill>
              <a:latin typeface="Univers" pitchFamily="34" charset="0"/>
            </a:endParaRPr>
          </a:p>
        </p:txBody>
      </p:sp>
      <p:pic>
        <p:nvPicPr>
          <p:cNvPr id="8" name="Picture 7" descr="THG_2010_white.png"/>
          <p:cNvPicPr>
            <a:picLocks noChangeAspect="1"/>
          </p:cNvPicPr>
          <p:nvPr/>
        </p:nvPicPr>
        <p:blipFill>
          <a:blip r:embed="rId2" cstate="print"/>
          <a:srcRect b="20404"/>
          <a:stretch>
            <a:fillRect/>
          </a:stretch>
        </p:blipFill>
        <p:spPr>
          <a:xfrm>
            <a:off x="253109" y="177943"/>
            <a:ext cx="3151959" cy="4410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-1"/>
            <a:ext cx="9144000" cy="6881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400" eaLnBrk="0" hangingPunct="0"/>
            <a:endParaRPr lang="en-US" sz="1400" b="1">
              <a:solidFill>
                <a:prstClr val="black"/>
              </a:solidFill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46602"/>
            <a:ext cx="9144000" cy="581139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400" eaLnBrk="0" hangingPunct="0"/>
            <a:endParaRPr lang="en-US" sz="1400" b="1">
              <a:solidFill>
                <a:prstClr val="black"/>
              </a:solidFill>
              <a:cs typeface="+mn-cs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685800"/>
            <a:ext cx="9144000" cy="381000"/>
          </a:xfrm>
          <a:prstGeom prst="rect">
            <a:avLst/>
          </a:prstGeom>
          <a:solidFill>
            <a:srgbClr val="001C3A"/>
          </a:solidFill>
          <a:ln w="9525">
            <a:noFill/>
            <a:miter lim="800000"/>
            <a:headEnd/>
            <a:tailEnd/>
          </a:ln>
        </p:spPr>
        <p:txBody>
          <a:bodyPr wrap="none" lIns="548640" rIns="457200" anchor="ctr"/>
          <a:lstStyle/>
          <a:p>
            <a:pPr algn="r" defTabSz="914400" eaLnBrk="0" hangingPunct="0">
              <a:defRPr/>
            </a:pPr>
            <a:endParaRPr lang="en-US" b="1" dirty="0">
              <a:solidFill>
                <a:prstClr val="white"/>
              </a:solidFill>
              <a:latin typeface="Univers" pitchFamily="34" charset="0"/>
            </a:endParaRPr>
          </a:p>
        </p:txBody>
      </p:sp>
      <p:pic>
        <p:nvPicPr>
          <p:cNvPr id="9" name="Picture 8" descr="THG_2010_white.png"/>
          <p:cNvPicPr>
            <a:picLocks noChangeAspect="1"/>
          </p:cNvPicPr>
          <p:nvPr/>
        </p:nvPicPr>
        <p:blipFill>
          <a:blip r:embed="rId2" cstate="print"/>
          <a:srcRect b="20404"/>
          <a:stretch>
            <a:fillRect/>
          </a:stretch>
        </p:blipFill>
        <p:spPr>
          <a:xfrm>
            <a:off x="253109" y="177943"/>
            <a:ext cx="3151959" cy="4410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 anchor="b" anchorCtr="0"/>
          <a:lstStyle>
            <a:lvl1pPr>
              <a:defRPr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1925" y="1028702"/>
            <a:ext cx="8734425" cy="5172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 wrap="square" anchor="b" anchorCtr="0"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714876" y="1219200"/>
            <a:ext cx="4000500" cy="48895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473076" y="1219200"/>
            <a:ext cx="4000500" cy="48895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 wrap="square" anchor="b" anchorCtr="0"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231776" y="1219200"/>
            <a:ext cx="2536824" cy="49784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10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3035300" y="1219200"/>
            <a:ext cx="2832100" cy="49784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12" name="Chart Placeholder 3"/>
          <p:cNvSpPr>
            <a:spLocks noGrp="1"/>
          </p:cNvSpPr>
          <p:nvPr>
            <p:ph type="chart" sz="quarter" idx="13"/>
          </p:nvPr>
        </p:nvSpPr>
        <p:spPr>
          <a:xfrm>
            <a:off x="6096000" y="1219200"/>
            <a:ext cx="2832100" cy="49784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 wrap="square" anchor="b" anchorCtr="0"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473076" y="1219200"/>
            <a:ext cx="4000500" cy="22987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6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473076" y="3822700"/>
            <a:ext cx="4000500" cy="22987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3"/>
          </p:nvPr>
        </p:nvSpPr>
        <p:spPr>
          <a:xfrm>
            <a:off x="4778376" y="1219200"/>
            <a:ext cx="4000500" cy="22987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8" name="Chart Placeholder 3"/>
          <p:cNvSpPr>
            <a:spLocks noGrp="1"/>
          </p:cNvSpPr>
          <p:nvPr>
            <p:ph type="chart" sz="quarter" idx="14"/>
          </p:nvPr>
        </p:nvSpPr>
        <p:spPr>
          <a:xfrm>
            <a:off x="4778376" y="3822700"/>
            <a:ext cx="4000500" cy="22987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0"/>
          </p:nvPr>
        </p:nvSpPr>
        <p:spPr>
          <a:xfrm>
            <a:off x="495300" y="1016000"/>
            <a:ext cx="7962900" cy="52324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17501" y="1104900"/>
            <a:ext cx="4089400" cy="49911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5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749801" y="1104900"/>
            <a:ext cx="4089400" cy="49911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17500" y="1104900"/>
            <a:ext cx="8547100" cy="49911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181600" y="6477000"/>
            <a:ext cx="37338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00" dirty="0"/>
              <a:t>The Hackett Group Procurement Benchmark-2011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/>
          <a:lstStyle>
            <a:lvl1pPr>
              <a:defRPr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1925" y="1028702"/>
            <a:ext cx="8734425" cy="5172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17501" y="1104900"/>
            <a:ext cx="4089400" cy="49911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1"/>
          </p:nvPr>
        </p:nvSpPr>
        <p:spPr>
          <a:xfrm>
            <a:off x="4724400" y="1092200"/>
            <a:ext cx="4076700" cy="49784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552950" y="0"/>
            <a:ext cx="4591051" cy="6858000"/>
          </a:xfrm>
          <a:prstGeom prst="rect">
            <a:avLst/>
          </a:prstGeom>
          <a:solidFill>
            <a:srgbClr val="001C3A"/>
          </a:solidFill>
          <a:ln w="9525">
            <a:solidFill>
              <a:srgbClr val="001C3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 eaLnBrk="0" hangingPunct="0"/>
            <a:endParaRPr lang="en-US" sz="1400" b="1">
              <a:solidFill>
                <a:prstClr val="black"/>
              </a:solidFill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5321300" y="1104900"/>
            <a:ext cx="2654300" cy="2654300"/>
          </a:xfrm>
        </p:spPr>
        <p:txBody>
          <a:bodyPr anchor="ctr"/>
          <a:lstStyle>
            <a:lvl1pPr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Speaker Headshot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283201" y="3975100"/>
            <a:ext cx="3479800" cy="711200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3600" b="0" baseline="0">
                <a:solidFill>
                  <a:schemeClr val="bg1"/>
                </a:solidFill>
              </a:defRPr>
            </a:lvl1pPr>
            <a:lvl2pPr>
              <a:buNone/>
              <a:defRPr sz="2000">
                <a:solidFill>
                  <a:schemeClr val="bg1"/>
                </a:solidFill>
              </a:defRPr>
            </a:lvl2pPr>
            <a:lvl3pPr>
              <a:buNone/>
              <a:defRPr sz="1800">
                <a:solidFill>
                  <a:schemeClr val="bg1"/>
                </a:solidFill>
              </a:defRPr>
            </a:lvl3pPr>
            <a:lvl4pPr>
              <a:buNone/>
              <a:defRPr sz="1800">
                <a:solidFill>
                  <a:schemeClr val="bg1"/>
                </a:solidFill>
              </a:defRPr>
            </a:lvl4pPr>
            <a:lvl5pPr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5283200" y="4724400"/>
            <a:ext cx="2882900" cy="99060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2200" b="0" dirty="0" smtClean="0">
                <a:solidFill>
                  <a:schemeClr val="bg1"/>
                </a:solidFill>
              </a:rPr>
              <a:t>Title, Company Name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749300" y="1930400"/>
            <a:ext cx="2997200" cy="299720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4591051" cy="6858000"/>
          </a:xfrm>
          <a:prstGeom prst="rect">
            <a:avLst/>
          </a:prstGeom>
          <a:solidFill>
            <a:srgbClr val="001C3A"/>
          </a:solidFill>
          <a:ln w="9525">
            <a:solidFill>
              <a:srgbClr val="001C3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 eaLnBrk="0" hangingPunct="0"/>
            <a:endParaRPr lang="en-US" sz="1400" b="1">
              <a:solidFill>
                <a:prstClr val="black"/>
              </a:solidFill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768350" y="1104900"/>
            <a:ext cx="2654300" cy="2654300"/>
          </a:xfrm>
        </p:spPr>
        <p:txBody>
          <a:bodyPr anchor="ctr"/>
          <a:lstStyle>
            <a:lvl1pPr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Speaker Headshot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30251" y="3975100"/>
            <a:ext cx="3479800" cy="711200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3600" b="0" baseline="0">
                <a:solidFill>
                  <a:schemeClr val="bg1"/>
                </a:solidFill>
              </a:defRPr>
            </a:lvl1pPr>
            <a:lvl2pPr>
              <a:buNone/>
              <a:defRPr sz="2000">
                <a:solidFill>
                  <a:schemeClr val="bg1"/>
                </a:solidFill>
              </a:defRPr>
            </a:lvl2pPr>
            <a:lvl3pPr>
              <a:buNone/>
              <a:defRPr sz="1800">
                <a:solidFill>
                  <a:schemeClr val="bg1"/>
                </a:solidFill>
              </a:defRPr>
            </a:lvl3pPr>
            <a:lvl4pPr>
              <a:buNone/>
              <a:defRPr sz="1800">
                <a:solidFill>
                  <a:schemeClr val="bg1"/>
                </a:solidFill>
              </a:defRPr>
            </a:lvl4pPr>
            <a:lvl5pPr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730250" y="4724400"/>
            <a:ext cx="2882900" cy="99060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2200" b="0" dirty="0" smtClean="0">
                <a:solidFill>
                  <a:schemeClr val="bg1"/>
                </a:solidFill>
              </a:rPr>
              <a:t>Title, Company Name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18119" y="1930400"/>
            <a:ext cx="2997200" cy="299720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4349751" y="782643"/>
            <a:ext cx="4815416" cy="6075358"/>
          </a:xfrm>
          <a:prstGeom prst="rect">
            <a:avLst/>
          </a:prstGeom>
          <a:solidFill>
            <a:srgbClr val="001C3A"/>
          </a:solidFill>
          <a:ln w="9525">
            <a:noFill/>
            <a:round/>
            <a:headEnd/>
            <a:tailEnd/>
          </a:ln>
        </p:spPr>
        <p:txBody>
          <a:bodyPr wrap="none" rtlCol="0" anchor="ctr"/>
          <a:lstStyle/>
          <a:p>
            <a:pPr algn="ctr" defTabSz="914400" eaLnBrk="0" hangingPunct="0"/>
            <a:endParaRPr lang="en-US" sz="1400" b="1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783772"/>
            <a:ext cx="4476750" cy="6074228"/>
          </a:xfrm>
          <a:prstGeom prst="rect">
            <a:avLst/>
          </a:prstGeom>
          <a:solidFill>
            <a:srgbClr val="6390B1"/>
          </a:solidFill>
          <a:ln w="9525">
            <a:noFill/>
            <a:round/>
            <a:headEnd/>
            <a:tailEnd/>
          </a:ln>
        </p:spPr>
        <p:txBody>
          <a:bodyPr wrap="none" rtlCol="0" anchor="ctr"/>
          <a:lstStyle/>
          <a:p>
            <a:pPr algn="ctr" defTabSz="914400" eaLnBrk="0" hangingPunct="0"/>
            <a:r>
              <a:rPr lang="en-US" sz="1400" b="1" dirty="0" smtClean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endParaRPr lang="en-US" sz="1400" b="1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4" name="Text Placeholder 2"/>
          <p:cNvSpPr>
            <a:spLocks noGrp="1"/>
          </p:cNvSpPr>
          <p:nvPr userDrawn="1">
            <p:ph type="body" sz="quarter" idx="4294967295" hasCustomPrompt="1"/>
          </p:nvPr>
        </p:nvSpPr>
        <p:spPr>
          <a:xfrm>
            <a:off x="660400" y="1463211"/>
            <a:ext cx="3780971" cy="2279744"/>
          </a:xfrm>
        </p:spPr>
        <p:txBody>
          <a:bodyPr wrap="none" numCol="2"/>
          <a:lstStyle>
            <a:lvl1pPr>
              <a:defRPr b="0">
                <a:latin typeface="+mn-lt"/>
              </a:defRPr>
            </a:lvl1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1C3A"/>
                </a:solidFill>
                <a:latin typeface="Arial"/>
                <a:cs typeface="Arial"/>
              </a:rPr>
              <a:t>Myth: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>
              <a:solidFill>
                <a:schemeClr val="bg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My organization </a:t>
            </a:r>
            <a:br>
              <a:rPr lang="en-US" sz="2400" dirty="0" smtClean="0">
                <a:solidFill>
                  <a:schemeClr val="bg1"/>
                </a:solidFill>
                <a:latin typeface="+mn-lt"/>
              </a:rPr>
            </a:b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is unique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3363" y="285750"/>
            <a:ext cx="8526882" cy="51765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 userDrawn="1">
            <p:ph type="body" sz="quarter" idx="4294967295" hasCustomPrompt="1"/>
          </p:nvPr>
        </p:nvSpPr>
        <p:spPr>
          <a:xfrm>
            <a:off x="4818740" y="1463211"/>
            <a:ext cx="3813629" cy="2279744"/>
          </a:xfrm>
        </p:spPr>
        <p:txBody>
          <a:bodyPr wrap="none" numCol="2"/>
          <a:lstStyle>
            <a:lvl1pPr>
              <a:defRPr b="0">
                <a:solidFill>
                  <a:srgbClr val="6390B1"/>
                </a:solidFill>
                <a:latin typeface="+mn-lt"/>
              </a:defRPr>
            </a:lvl1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1C3A"/>
                </a:solidFill>
                <a:latin typeface="Arial"/>
                <a:cs typeface="Arial"/>
              </a:rPr>
              <a:t>Myth: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>
              <a:solidFill>
                <a:schemeClr val="bg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My organization </a:t>
            </a:r>
            <a:br>
              <a:rPr lang="en-US" sz="2400" dirty="0" smtClean="0">
                <a:solidFill>
                  <a:schemeClr val="bg1"/>
                </a:solidFill>
                <a:latin typeface="+mn-lt"/>
              </a:rPr>
            </a:b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is unique</a:t>
            </a: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4349751" y="782643"/>
            <a:ext cx="4815416" cy="6075358"/>
          </a:xfrm>
          <a:prstGeom prst="rect">
            <a:avLst/>
          </a:prstGeom>
          <a:solidFill>
            <a:srgbClr val="001C3A"/>
          </a:solidFill>
          <a:ln w="9525">
            <a:noFill/>
            <a:round/>
            <a:headEnd/>
            <a:tailEnd/>
          </a:ln>
        </p:spPr>
        <p:txBody>
          <a:bodyPr wrap="none" rtlCol="0" anchor="ctr"/>
          <a:lstStyle/>
          <a:p>
            <a:pPr algn="ctr" defTabSz="914400" eaLnBrk="0" hangingPunct="0"/>
            <a:endParaRPr lang="en-US" sz="1400" b="1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783772"/>
            <a:ext cx="4476750" cy="6074228"/>
          </a:xfrm>
          <a:prstGeom prst="rect">
            <a:avLst/>
          </a:prstGeom>
          <a:solidFill>
            <a:srgbClr val="6390B1"/>
          </a:solidFill>
          <a:ln w="9525">
            <a:noFill/>
            <a:round/>
            <a:headEnd/>
            <a:tailEnd/>
          </a:ln>
        </p:spPr>
        <p:txBody>
          <a:bodyPr wrap="none" rtlCol="0" anchor="ctr"/>
          <a:lstStyle/>
          <a:p>
            <a:pPr algn="ctr" defTabSz="914400" eaLnBrk="0" hangingPunct="0"/>
            <a:r>
              <a:rPr lang="en-US" sz="1400" b="1" dirty="0" smtClean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endParaRPr lang="en-US" sz="1400" b="1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4" name="Text Placeholder 2"/>
          <p:cNvSpPr>
            <a:spLocks noGrp="1"/>
          </p:cNvSpPr>
          <p:nvPr userDrawn="1">
            <p:ph type="body" sz="quarter" idx="4294967295" hasCustomPrompt="1"/>
          </p:nvPr>
        </p:nvSpPr>
        <p:spPr>
          <a:xfrm>
            <a:off x="660400" y="1463211"/>
            <a:ext cx="3780971" cy="2279744"/>
          </a:xfrm>
        </p:spPr>
        <p:txBody>
          <a:bodyPr wrap="none" numCol="2"/>
          <a:lstStyle>
            <a:lvl1pPr>
              <a:defRPr b="0">
                <a:latin typeface="+mn-lt"/>
              </a:defRPr>
            </a:lvl1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1C3A"/>
                </a:solidFill>
                <a:latin typeface="Arial"/>
                <a:cs typeface="Arial"/>
              </a:rPr>
              <a:t>Myth: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>
              <a:solidFill>
                <a:schemeClr val="bg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My organization </a:t>
            </a:r>
            <a:br>
              <a:rPr lang="en-US" sz="2400" dirty="0" smtClean="0">
                <a:solidFill>
                  <a:schemeClr val="bg1"/>
                </a:solidFill>
                <a:latin typeface="+mn-lt"/>
              </a:rPr>
            </a:b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is unique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3363" y="285750"/>
            <a:ext cx="8526882" cy="51765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 userDrawn="1">
            <p:ph type="body" sz="quarter" idx="4294967295" hasCustomPrompt="1"/>
          </p:nvPr>
        </p:nvSpPr>
        <p:spPr>
          <a:xfrm>
            <a:off x="4818740" y="1463211"/>
            <a:ext cx="3813629" cy="2279744"/>
          </a:xfrm>
        </p:spPr>
        <p:txBody>
          <a:bodyPr wrap="none" numCol="2"/>
          <a:lstStyle>
            <a:lvl1pPr>
              <a:defRPr b="0">
                <a:solidFill>
                  <a:srgbClr val="6390B1"/>
                </a:solidFill>
                <a:latin typeface="+mn-lt"/>
              </a:defRPr>
            </a:lvl1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1C3A"/>
                </a:solidFill>
                <a:latin typeface="Arial"/>
                <a:cs typeface="Arial"/>
              </a:rPr>
              <a:t>Myth: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>
              <a:solidFill>
                <a:schemeClr val="bg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My organization </a:t>
            </a:r>
            <a:br>
              <a:rPr lang="en-US" sz="2400" dirty="0" smtClean="0">
                <a:solidFill>
                  <a:schemeClr val="bg1"/>
                </a:solidFill>
                <a:latin typeface="+mn-lt"/>
              </a:rPr>
            </a:b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is unique</a:t>
            </a:r>
          </a:p>
        </p:txBody>
      </p:sp>
    </p:spTree>
    <p:extLst>
      <p:ext uri="{BB962C8B-B14F-4D97-AF65-F5344CB8AC3E}">
        <p14:creationId xmlns:p14="http://schemas.microsoft.com/office/powerpoint/2010/main" val="419036859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 anchor="b" anchorCtr="0"/>
          <a:lstStyle>
            <a:lvl1pPr>
              <a:defRPr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1925" y="1028701"/>
            <a:ext cx="8734425" cy="44323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87325" y="5587999"/>
            <a:ext cx="8734425" cy="546101"/>
          </a:xfrm>
          <a:solidFill>
            <a:schemeClr val="bg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rtlCol="0" anchor="ctr"/>
          <a:lstStyle>
            <a:lvl1pPr algn="ctr">
              <a:buNone/>
              <a:defRPr lang="en-GB" sz="1400" b="1" i="1" kern="1200" dirty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714876" y="1219200"/>
            <a:ext cx="4000500" cy="48895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473076" y="1219200"/>
            <a:ext cx="4000500" cy="48895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231776" y="1219200"/>
            <a:ext cx="2536824" cy="49784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0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3035300" y="1219200"/>
            <a:ext cx="2832100" cy="49784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2" name="Chart Placeholder 3"/>
          <p:cNvSpPr>
            <a:spLocks noGrp="1"/>
          </p:cNvSpPr>
          <p:nvPr>
            <p:ph type="chart" sz="quarter" idx="13"/>
          </p:nvPr>
        </p:nvSpPr>
        <p:spPr>
          <a:xfrm>
            <a:off x="6096000" y="1219200"/>
            <a:ext cx="2832100" cy="49784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0" y="333375"/>
            <a:ext cx="8858250" cy="460502"/>
          </a:xfrm>
        </p:spPr>
        <p:txBody>
          <a:bodyPr>
            <a:noAutofit/>
          </a:bodyPr>
          <a:lstStyle>
            <a:lvl1pPr>
              <a:defRPr b="1">
                <a:solidFill>
                  <a:srgbClr val="001C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473076" y="1219200"/>
            <a:ext cx="4000500" cy="2298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6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473076" y="3822700"/>
            <a:ext cx="4000500" cy="2298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3"/>
          </p:nvPr>
        </p:nvSpPr>
        <p:spPr>
          <a:xfrm>
            <a:off x="4778376" y="1219200"/>
            <a:ext cx="4000500" cy="2298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8" name="Chart Placeholder 3"/>
          <p:cNvSpPr>
            <a:spLocks noGrp="1"/>
          </p:cNvSpPr>
          <p:nvPr>
            <p:ph type="chart" sz="quarter" idx="14"/>
          </p:nvPr>
        </p:nvSpPr>
        <p:spPr>
          <a:xfrm>
            <a:off x="4778376" y="3822700"/>
            <a:ext cx="4000500" cy="2298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0"/>
          </p:nvPr>
        </p:nvSpPr>
        <p:spPr>
          <a:xfrm>
            <a:off x="495300" y="1016000"/>
            <a:ext cx="7962900" cy="5232400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17501" y="1104900"/>
            <a:ext cx="4089400" cy="4991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5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749801" y="1104900"/>
            <a:ext cx="4089400" cy="4991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7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2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23825" y="285750"/>
            <a:ext cx="88582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200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5"/>
          <p:cNvSpPr>
            <a:spLocks noGrp="1" noChangeArrowheads="1"/>
          </p:cNvSpPr>
          <p:nvPr>
            <p:ph type="body" idx="1"/>
          </p:nvPr>
        </p:nvSpPr>
        <p:spPr bwMode="gray">
          <a:xfrm>
            <a:off x="161925" y="1019175"/>
            <a:ext cx="8734425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" name="Text Box 115"/>
          <p:cNvSpPr txBox="1">
            <a:spLocks noChangeArrowheads="1"/>
          </p:cNvSpPr>
          <p:nvPr/>
        </p:nvSpPr>
        <p:spPr bwMode="auto">
          <a:xfrm>
            <a:off x="106363" y="6654800"/>
            <a:ext cx="56181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500" dirty="0">
                <a:solidFill>
                  <a:srgbClr val="001C3A"/>
                </a:solidFill>
                <a:latin typeface="+mn-lt"/>
                <a:cs typeface="+mn-cs"/>
              </a:rPr>
              <a:t>© 2011 The Hackett Group, Inc.  All rights reserved. Reproduction of this document or any portion thereof without prior written consent is prohibited.</a:t>
            </a:r>
          </a:p>
        </p:txBody>
      </p:sp>
      <p:cxnSp>
        <p:nvCxnSpPr>
          <p:cNvPr id="1029" name="Straight Connector 6"/>
          <p:cNvCxnSpPr>
            <a:cxnSpLocks noChangeShapeType="1"/>
          </p:cNvCxnSpPr>
          <p:nvPr/>
        </p:nvCxnSpPr>
        <p:spPr bwMode="auto">
          <a:xfrm>
            <a:off x="219075" y="790575"/>
            <a:ext cx="8677275" cy="1588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1030" name="Picture 8" descr="THG_low-res_no-tag.jp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57163" y="6340013"/>
            <a:ext cx="19954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68" r:id="rId12"/>
    <p:sldLayoutId id="2147483769" r:id="rId13"/>
    <p:sldLayoutId id="2147483752" r:id="rId14"/>
    <p:sldLayoutId id="2147483798" r:id="rId15"/>
    <p:sldLayoutId id="2147483799" r:id="rId16"/>
    <p:sldLayoutId id="2147483800" r:id="rId17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2400" b="1">
          <a:solidFill>
            <a:srgbClr val="001C3A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1C3A"/>
          </a:solidFill>
          <a:latin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1C3A"/>
          </a:solidFill>
          <a:latin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1C3A"/>
          </a:solidFill>
          <a:latin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1C3A"/>
          </a:solidFill>
          <a:latin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9pPr>
    </p:titleStyle>
    <p:bodyStyle>
      <a:lvl1pPr marL="169863" indent="-169863" algn="l" rtl="0" eaLnBrk="0" fontAlgn="base" hangingPunct="0"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15938" indent="-2317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2pPr>
      <a:lvl3pPr marL="803275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"/>
        <a:defRPr sz="1400">
          <a:solidFill>
            <a:schemeClr val="tx1"/>
          </a:solidFill>
          <a:latin typeface="+mn-lt"/>
        </a:defRPr>
      </a:lvl3pPr>
      <a:lvl4pPr marL="1084263" indent="-1666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</a:defRPr>
      </a:lvl4pPr>
      <a:lvl5pPr marL="1371600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</a:defRPr>
      </a:lvl5pPr>
      <a:lvl6pPr marL="18288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6pPr>
      <a:lvl7pPr marL="22860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7pPr>
      <a:lvl8pPr marL="27432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8pPr>
      <a:lvl9pPr marL="32004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23825" y="285750"/>
            <a:ext cx="88582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200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105"/>
          <p:cNvSpPr>
            <a:spLocks noGrp="1" noChangeArrowheads="1"/>
          </p:cNvSpPr>
          <p:nvPr>
            <p:ph type="body" idx="1"/>
          </p:nvPr>
        </p:nvSpPr>
        <p:spPr bwMode="gray">
          <a:xfrm>
            <a:off x="161925" y="1019175"/>
            <a:ext cx="8734425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" name="Text Box 115"/>
          <p:cNvSpPr txBox="1">
            <a:spLocks noChangeArrowheads="1"/>
          </p:cNvSpPr>
          <p:nvPr/>
        </p:nvSpPr>
        <p:spPr bwMode="auto">
          <a:xfrm>
            <a:off x="106363" y="6654800"/>
            <a:ext cx="56181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500" dirty="0">
                <a:solidFill>
                  <a:srgbClr val="001C3A"/>
                </a:solidFill>
                <a:latin typeface="+mn-lt"/>
                <a:cs typeface="+mn-cs"/>
              </a:rPr>
              <a:t>© </a:t>
            </a:r>
            <a:r>
              <a:rPr lang="en-GB" sz="500" dirty="0" smtClean="0">
                <a:solidFill>
                  <a:srgbClr val="001C3A"/>
                </a:solidFill>
                <a:latin typeface="+mn-lt"/>
                <a:cs typeface="+mn-cs"/>
              </a:rPr>
              <a:t>2011 The </a:t>
            </a:r>
            <a:r>
              <a:rPr lang="en-GB" sz="500" dirty="0">
                <a:solidFill>
                  <a:srgbClr val="001C3A"/>
                </a:solidFill>
                <a:latin typeface="+mn-lt"/>
                <a:cs typeface="+mn-cs"/>
              </a:rPr>
              <a:t>Hackett Group, Inc.  All rights reserved. Reproduction of this document or any portion thereof without prior written consent is prohibited.</a:t>
            </a:r>
          </a:p>
        </p:txBody>
      </p:sp>
      <p:cxnSp>
        <p:nvCxnSpPr>
          <p:cNvPr id="2053" name="Straight Connector 6"/>
          <p:cNvCxnSpPr>
            <a:cxnSpLocks noChangeShapeType="1"/>
          </p:cNvCxnSpPr>
          <p:nvPr/>
        </p:nvCxnSpPr>
        <p:spPr bwMode="auto">
          <a:xfrm>
            <a:off x="219075" y="790575"/>
            <a:ext cx="8677275" cy="1588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2054" name="Picture 9" descr="THG_PPT_logo_notag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075" y="6343650"/>
            <a:ext cx="1943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74" r:id="rId11"/>
    <p:sldLayoutId id="2147483763" r:id="rId12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2400" b="1">
          <a:solidFill>
            <a:srgbClr val="001C3A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1C3A"/>
          </a:solidFill>
          <a:latin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1C3A"/>
          </a:solidFill>
          <a:latin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1C3A"/>
          </a:solidFill>
          <a:latin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1C3A"/>
          </a:solidFill>
          <a:latin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9pPr>
    </p:titleStyle>
    <p:bodyStyle>
      <a:lvl1pPr marL="169863" indent="-169863" algn="l" rtl="0" eaLnBrk="0" fontAlgn="base" hangingPunct="0"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15938" indent="-2317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2pPr>
      <a:lvl3pPr marL="803275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"/>
        <a:defRPr sz="1400">
          <a:solidFill>
            <a:schemeClr val="tx1"/>
          </a:solidFill>
          <a:latin typeface="+mn-lt"/>
        </a:defRPr>
      </a:lvl3pPr>
      <a:lvl4pPr marL="1084263" indent="-1666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</a:defRPr>
      </a:lvl4pPr>
      <a:lvl5pPr marL="1371600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</a:defRPr>
      </a:lvl5pPr>
      <a:lvl6pPr marL="18288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6pPr>
      <a:lvl7pPr marL="22860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7pPr>
      <a:lvl8pPr marL="27432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8pPr>
      <a:lvl9pPr marL="32004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23825" y="285750"/>
            <a:ext cx="8858250" cy="51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2000" bIns="3600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319" name="Rectangle 105"/>
          <p:cNvSpPr>
            <a:spLocks noGrp="1" noChangeArrowheads="1"/>
          </p:cNvSpPr>
          <p:nvPr>
            <p:ph type="body" idx="1"/>
          </p:nvPr>
        </p:nvSpPr>
        <p:spPr bwMode="gray">
          <a:xfrm>
            <a:off x="161923" y="1019177"/>
            <a:ext cx="8734427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" name="Text Box 115"/>
          <p:cNvSpPr txBox="1">
            <a:spLocks noChangeArrowheads="1"/>
          </p:cNvSpPr>
          <p:nvPr/>
        </p:nvSpPr>
        <p:spPr bwMode="auto">
          <a:xfrm>
            <a:off x="106363" y="6654544"/>
            <a:ext cx="56181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 eaLnBrk="0" hangingPunct="0">
              <a:defRPr/>
            </a:pPr>
            <a:r>
              <a:rPr lang="en-GB" sz="500" dirty="0" smtClean="0">
                <a:solidFill>
                  <a:srgbClr val="001C3A"/>
                </a:solidFill>
                <a:latin typeface="Arial"/>
                <a:cs typeface="+mn-cs"/>
              </a:rPr>
              <a:t>© 2011 The Hackett Group, Inc.  All </a:t>
            </a:r>
            <a:r>
              <a:rPr lang="en-GB" sz="500" dirty="0">
                <a:solidFill>
                  <a:srgbClr val="001C3A"/>
                </a:solidFill>
                <a:latin typeface="Arial"/>
                <a:cs typeface="+mn-cs"/>
              </a:rPr>
              <a:t>rights reserved. Reproduction of this document or any portion thereof without prior written consent is prohibited.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19076" y="791135"/>
            <a:ext cx="8677275" cy="1588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8" descr="THG_low-res_no-tag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56752" y="6317090"/>
            <a:ext cx="1995702" cy="3428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  <p:sldLayoutId id="2147483794" r:id="rId18"/>
    <p:sldLayoutId id="2147483797" r:id="rId19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2400" b="1" smtClean="0">
          <a:solidFill>
            <a:srgbClr val="001C3A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Arial Narrow" pitchFamily="34" charset="0"/>
        </a:defRPr>
      </a:lvl9pPr>
    </p:titleStyle>
    <p:bodyStyle>
      <a:lvl1pPr marL="169863" indent="-169863" algn="l" rtl="0" eaLnBrk="1" fontAlgn="base" hangingPunct="1"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515938" indent="-2317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2pPr>
      <a:lvl3pPr marL="803275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"/>
        <a:defRPr sz="1400">
          <a:solidFill>
            <a:schemeClr val="tx1"/>
          </a:solidFill>
          <a:latin typeface="+mn-lt"/>
        </a:defRPr>
      </a:lvl3pPr>
      <a:lvl4pPr marL="1084263" indent="-1666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</a:defRPr>
      </a:lvl4pPr>
      <a:lvl5pPr marL="13716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</a:defRPr>
      </a:lvl5pPr>
      <a:lvl6pPr marL="18288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6pPr>
      <a:lvl7pPr marL="22860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7pPr>
      <a:lvl8pPr marL="27432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8pPr>
      <a:lvl9pPr marL="3200400" indent="-1730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8.xml"/><Relationship Id="rId5" Type="http://schemas.openxmlformats.org/officeDocument/2006/relationships/hyperlink" Target="mailto:advisor@thehackettgroup.com" TargetMode="External"/><Relationship Id="rId4" Type="http://schemas.openxmlformats.org/officeDocument/2006/relationships/hyperlink" Target="mailto:kalbertson@thehackettgroup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8"/>
          <p:cNvSpPr txBox="1">
            <a:spLocks/>
          </p:cNvSpPr>
          <p:nvPr/>
        </p:nvSpPr>
        <p:spPr>
          <a:xfrm>
            <a:off x="152400" y="6528257"/>
            <a:ext cx="7937500" cy="254000"/>
          </a:xfrm>
          <a:prstGeom prst="rect">
            <a:avLst/>
          </a:prstGeom>
        </p:spPr>
        <p:txBody>
          <a:bodyPr/>
          <a:lstStyle>
            <a:lvl1pPr>
              <a:buNone/>
              <a:defRPr sz="1400" b="1" baseline="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None/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marL="169863" indent="-169863" algn="l" eaLnBrk="1" hangingPunct="1">
              <a:spcBef>
                <a:spcPct val="35000"/>
              </a:spcBef>
              <a:buClr>
                <a:prstClr val="black"/>
              </a:buClr>
              <a:buFont typeface="Wingdings" pitchFamily="2" charset="2"/>
              <a:buNone/>
              <a:defRPr/>
            </a:pPr>
            <a:endParaRPr lang="en-US" kern="0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109118" y="5743686"/>
            <a:ext cx="4854408" cy="285985"/>
          </a:xfrm>
        </p:spPr>
        <p:txBody>
          <a:bodyPr>
            <a:normAutofit/>
          </a:bodyPr>
          <a:lstStyle/>
          <a:p>
            <a:pPr marL="0" indent="0"/>
            <a:r>
              <a:rPr lang="en-US" sz="1800" kern="0" dirty="0" smtClean="0">
                <a:latin typeface="Arial Narrow" panose="020B0606020202030204" pitchFamily="34" charset="0"/>
              </a:rPr>
              <a:t>May 9</a:t>
            </a:r>
            <a:r>
              <a:rPr lang="en-US" sz="1800" kern="0" baseline="30000" dirty="0" smtClean="0">
                <a:latin typeface="Arial Narrow" panose="020B0606020202030204" pitchFamily="34" charset="0"/>
              </a:rPr>
              <a:t>th</a:t>
            </a:r>
            <a:r>
              <a:rPr lang="en-US" sz="1800" kern="0" dirty="0" smtClean="0">
                <a:latin typeface="Arial Narrow" panose="020B0606020202030204" pitchFamily="34" charset="0"/>
              </a:rPr>
              <a:t>, 2016</a:t>
            </a:r>
            <a:endParaRPr lang="en-US" sz="1800" kern="0" dirty="0">
              <a:latin typeface="Arial Narrow" panose="020B0606020202030204" pitchFamily="34" charset="0"/>
            </a:endParaRPr>
          </a:p>
          <a:p>
            <a:pPr marL="0" indent="0"/>
            <a:endParaRPr lang="en-US" sz="1800" dirty="0"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Supplier </a:t>
            </a:r>
            <a:r>
              <a:rPr lang="en-US" smtClean="0"/>
              <a:t>Relationship Management</a:t>
            </a:r>
            <a:endParaRPr lang="en-US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 bwMode="gray">
          <a:xfrm>
            <a:off x="152400" y="5696392"/>
            <a:ext cx="3829050" cy="666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 marL="169863" indent="-169863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lang="en-US" sz="20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j-ea"/>
                <a:cs typeface="Arial"/>
              </a:defRPr>
            </a:lvl1pPr>
            <a:lvl2pPr marL="515938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3275" indent="-1730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8426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-1730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28800" indent="-1730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286000" indent="-1730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743200" indent="-1730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200400" indent="-1730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400"/>
              </a:spcBef>
            </a:pPr>
            <a:r>
              <a:rPr lang="en-US" sz="1800" dirty="0" smtClean="0"/>
              <a:t>Kurt Albertson</a:t>
            </a:r>
          </a:p>
          <a:p>
            <a:pPr>
              <a:spcBef>
                <a:spcPts val="400"/>
              </a:spcBef>
            </a:pPr>
            <a:r>
              <a:rPr lang="en-US" sz="1800" dirty="0" smtClean="0"/>
              <a:t>Principal, Procurement Advisory</a:t>
            </a:r>
          </a:p>
        </p:txBody>
      </p:sp>
    </p:spTree>
    <p:extLst>
      <p:ext uri="{BB962C8B-B14F-4D97-AF65-F5344CB8AC3E}">
        <p14:creationId xmlns:p14="http://schemas.microsoft.com/office/powerpoint/2010/main" val="153430374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Typical supplier classification hierarchy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reeform 114"/>
          <p:cNvSpPr>
            <a:spLocks/>
          </p:cNvSpPr>
          <p:nvPr/>
        </p:nvSpPr>
        <p:spPr bwMode="auto">
          <a:xfrm>
            <a:off x="496888" y="4673600"/>
            <a:ext cx="4108450" cy="987425"/>
          </a:xfrm>
          <a:custGeom>
            <a:avLst/>
            <a:gdLst/>
            <a:ahLst/>
            <a:cxnLst>
              <a:cxn ang="0">
                <a:pos x="0" y="622"/>
              </a:cxn>
              <a:cxn ang="0">
                <a:pos x="2588" y="622"/>
              </a:cxn>
              <a:cxn ang="0">
                <a:pos x="2264" y="0"/>
              </a:cxn>
              <a:cxn ang="0">
                <a:pos x="324" y="0"/>
              </a:cxn>
              <a:cxn ang="0">
                <a:pos x="0" y="622"/>
              </a:cxn>
            </a:cxnLst>
            <a:rect l="0" t="0" r="r" b="b"/>
            <a:pathLst>
              <a:path w="2588" h="622">
                <a:moveTo>
                  <a:pt x="0" y="622"/>
                </a:moveTo>
                <a:lnTo>
                  <a:pt x="2588" y="622"/>
                </a:lnTo>
                <a:lnTo>
                  <a:pt x="2264" y="0"/>
                </a:lnTo>
                <a:lnTo>
                  <a:pt x="324" y="0"/>
                </a:lnTo>
                <a:lnTo>
                  <a:pt x="0" y="622"/>
                </a:lnTo>
                <a:close/>
              </a:path>
            </a:pathLst>
          </a:custGeom>
          <a:solidFill>
            <a:srgbClr val="65036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10035" name="Freeform 115"/>
          <p:cNvSpPr>
            <a:spLocks/>
          </p:cNvSpPr>
          <p:nvPr/>
        </p:nvSpPr>
        <p:spPr bwMode="auto">
          <a:xfrm>
            <a:off x="1011238" y="3678238"/>
            <a:ext cx="3079750" cy="995363"/>
          </a:xfrm>
          <a:custGeom>
            <a:avLst/>
            <a:gdLst/>
            <a:ahLst/>
            <a:cxnLst>
              <a:cxn ang="0">
                <a:pos x="0" y="627"/>
              </a:cxn>
              <a:cxn ang="0">
                <a:pos x="1940" y="627"/>
              </a:cxn>
              <a:cxn ang="0">
                <a:pos x="1616" y="0"/>
              </a:cxn>
              <a:cxn ang="0">
                <a:pos x="324" y="0"/>
              </a:cxn>
              <a:cxn ang="0">
                <a:pos x="0" y="627"/>
              </a:cxn>
            </a:cxnLst>
            <a:rect l="0" t="0" r="r" b="b"/>
            <a:pathLst>
              <a:path w="1940" h="627">
                <a:moveTo>
                  <a:pt x="0" y="627"/>
                </a:moveTo>
                <a:lnTo>
                  <a:pt x="1940" y="627"/>
                </a:lnTo>
                <a:lnTo>
                  <a:pt x="1616" y="0"/>
                </a:lnTo>
                <a:lnTo>
                  <a:pt x="324" y="0"/>
                </a:lnTo>
                <a:lnTo>
                  <a:pt x="0" y="627"/>
                </a:lnTo>
                <a:close/>
              </a:path>
            </a:pathLst>
          </a:custGeom>
          <a:solidFill>
            <a:srgbClr val="00857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" name="Freeform 116"/>
          <p:cNvSpPr>
            <a:spLocks/>
          </p:cNvSpPr>
          <p:nvPr/>
        </p:nvSpPr>
        <p:spPr bwMode="auto">
          <a:xfrm>
            <a:off x="1525588" y="2682875"/>
            <a:ext cx="2051050" cy="995363"/>
          </a:xfrm>
          <a:custGeom>
            <a:avLst/>
            <a:gdLst/>
            <a:ahLst/>
            <a:cxnLst>
              <a:cxn ang="0">
                <a:pos x="0" y="627"/>
              </a:cxn>
              <a:cxn ang="0">
                <a:pos x="1292" y="627"/>
              </a:cxn>
              <a:cxn ang="0">
                <a:pos x="968" y="0"/>
              </a:cxn>
              <a:cxn ang="0">
                <a:pos x="325" y="0"/>
              </a:cxn>
              <a:cxn ang="0">
                <a:pos x="0" y="627"/>
              </a:cxn>
            </a:cxnLst>
            <a:rect l="0" t="0" r="r" b="b"/>
            <a:pathLst>
              <a:path w="1292" h="627">
                <a:moveTo>
                  <a:pt x="0" y="627"/>
                </a:moveTo>
                <a:lnTo>
                  <a:pt x="1292" y="627"/>
                </a:lnTo>
                <a:lnTo>
                  <a:pt x="968" y="0"/>
                </a:lnTo>
                <a:lnTo>
                  <a:pt x="325" y="0"/>
                </a:lnTo>
                <a:lnTo>
                  <a:pt x="0" y="627"/>
                </a:lnTo>
                <a:close/>
              </a:path>
            </a:pathLst>
          </a:custGeom>
          <a:solidFill>
            <a:srgbClr val="002B5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" name="Freeform 117"/>
          <p:cNvSpPr>
            <a:spLocks/>
          </p:cNvSpPr>
          <p:nvPr/>
        </p:nvSpPr>
        <p:spPr bwMode="auto">
          <a:xfrm>
            <a:off x="2041525" y="1695450"/>
            <a:ext cx="1020762" cy="987425"/>
          </a:xfrm>
          <a:custGeom>
            <a:avLst/>
            <a:gdLst/>
            <a:ahLst/>
            <a:cxnLst>
              <a:cxn ang="0">
                <a:pos x="319" y="0"/>
              </a:cxn>
              <a:cxn ang="0">
                <a:pos x="0" y="622"/>
              </a:cxn>
              <a:cxn ang="0">
                <a:pos x="643" y="622"/>
              </a:cxn>
              <a:cxn ang="0">
                <a:pos x="319" y="0"/>
              </a:cxn>
            </a:cxnLst>
            <a:rect l="0" t="0" r="r" b="b"/>
            <a:pathLst>
              <a:path w="643" h="622">
                <a:moveTo>
                  <a:pt x="319" y="0"/>
                </a:moveTo>
                <a:lnTo>
                  <a:pt x="0" y="622"/>
                </a:lnTo>
                <a:lnTo>
                  <a:pt x="643" y="622"/>
                </a:lnTo>
                <a:lnTo>
                  <a:pt x="319" y="0"/>
                </a:lnTo>
                <a:close/>
              </a:path>
            </a:pathLst>
          </a:custGeom>
          <a:solidFill>
            <a:srgbClr val="B32317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Rectangle 118"/>
          <p:cNvSpPr>
            <a:spLocks noChangeArrowheads="1"/>
          </p:cNvSpPr>
          <p:nvPr/>
        </p:nvSpPr>
        <p:spPr bwMode="auto">
          <a:xfrm>
            <a:off x="2233862" y="5029200"/>
            <a:ext cx="65191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en-IN" sz="1400" b="1" dirty="0" smtClean="0">
                <a:solidFill>
                  <a:schemeClr val="bg1"/>
                </a:solidFill>
              </a:rPr>
              <a:t>Tactical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10039" name="Rectangle 119"/>
          <p:cNvSpPr>
            <a:spLocks noChangeArrowheads="1"/>
          </p:cNvSpPr>
          <p:nvPr/>
        </p:nvSpPr>
        <p:spPr bwMode="auto">
          <a:xfrm>
            <a:off x="2147043" y="4032250"/>
            <a:ext cx="8255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en-IN" sz="1400" b="1" dirty="0" smtClean="0">
                <a:solidFill>
                  <a:schemeClr val="bg1"/>
                </a:solidFill>
              </a:rPr>
              <a:t>Important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2" name="Rectangle 120"/>
          <p:cNvSpPr>
            <a:spLocks noChangeArrowheads="1"/>
          </p:cNvSpPr>
          <p:nvPr/>
        </p:nvSpPr>
        <p:spPr bwMode="auto">
          <a:xfrm>
            <a:off x="2256049" y="2936875"/>
            <a:ext cx="6075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400" b="1" dirty="0" smtClean="0">
                <a:solidFill>
                  <a:schemeClr val="bg1"/>
                </a:solidFill>
              </a:rPr>
              <a:t>Critical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3" name="Freeform 121"/>
          <p:cNvSpPr>
            <a:spLocks/>
          </p:cNvSpPr>
          <p:nvPr/>
        </p:nvSpPr>
        <p:spPr bwMode="auto">
          <a:xfrm>
            <a:off x="2547938" y="1695450"/>
            <a:ext cx="539750" cy="987425"/>
          </a:xfrm>
          <a:custGeom>
            <a:avLst/>
            <a:gdLst/>
            <a:ahLst/>
            <a:cxnLst>
              <a:cxn ang="0">
                <a:pos x="324" y="622"/>
              </a:cxn>
              <a:cxn ang="0">
                <a:pos x="340" y="595"/>
              </a:cxn>
              <a:cxn ang="0">
                <a:pos x="0" y="0"/>
              </a:cxn>
              <a:cxn ang="0">
                <a:pos x="324" y="622"/>
              </a:cxn>
              <a:cxn ang="0">
                <a:pos x="324" y="622"/>
              </a:cxn>
            </a:cxnLst>
            <a:rect l="0" t="0" r="r" b="b"/>
            <a:pathLst>
              <a:path w="340" h="622">
                <a:moveTo>
                  <a:pt x="324" y="622"/>
                </a:moveTo>
                <a:lnTo>
                  <a:pt x="340" y="595"/>
                </a:lnTo>
                <a:lnTo>
                  <a:pt x="0" y="0"/>
                </a:lnTo>
                <a:lnTo>
                  <a:pt x="324" y="622"/>
                </a:lnTo>
                <a:lnTo>
                  <a:pt x="324" y="622"/>
                </a:lnTo>
                <a:close/>
              </a:path>
            </a:pathLst>
          </a:custGeom>
          <a:solidFill>
            <a:srgbClr val="70131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10042" name="Freeform 122"/>
          <p:cNvSpPr>
            <a:spLocks/>
          </p:cNvSpPr>
          <p:nvPr/>
        </p:nvSpPr>
        <p:spPr bwMode="auto">
          <a:xfrm>
            <a:off x="3062288" y="2640013"/>
            <a:ext cx="565150" cy="1030288"/>
          </a:xfrm>
          <a:custGeom>
            <a:avLst/>
            <a:gdLst/>
            <a:ahLst/>
            <a:cxnLst>
              <a:cxn ang="0">
                <a:pos x="319" y="649"/>
              </a:cxn>
              <a:cxn ang="0">
                <a:pos x="356" y="596"/>
              </a:cxn>
              <a:cxn ang="0">
                <a:pos x="16" y="0"/>
              </a:cxn>
              <a:cxn ang="0">
                <a:pos x="0" y="27"/>
              </a:cxn>
              <a:cxn ang="0">
                <a:pos x="0" y="27"/>
              </a:cxn>
              <a:cxn ang="0">
                <a:pos x="319" y="649"/>
              </a:cxn>
            </a:cxnLst>
            <a:rect l="0" t="0" r="r" b="b"/>
            <a:pathLst>
              <a:path w="356" h="649">
                <a:moveTo>
                  <a:pt x="319" y="649"/>
                </a:moveTo>
                <a:lnTo>
                  <a:pt x="356" y="596"/>
                </a:lnTo>
                <a:lnTo>
                  <a:pt x="16" y="0"/>
                </a:lnTo>
                <a:lnTo>
                  <a:pt x="0" y="27"/>
                </a:lnTo>
                <a:lnTo>
                  <a:pt x="0" y="27"/>
                </a:lnTo>
                <a:lnTo>
                  <a:pt x="319" y="649"/>
                </a:lnTo>
                <a:close/>
              </a:path>
            </a:pathLst>
          </a:custGeom>
          <a:solidFill>
            <a:srgbClr val="00103E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4" name="Freeform 123"/>
          <p:cNvSpPr>
            <a:spLocks/>
          </p:cNvSpPr>
          <p:nvPr/>
        </p:nvSpPr>
        <p:spPr bwMode="auto">
          <a:xfrm>
            <a:off x="3568700" y="3586163"/>
            <a:ext cx="615950" cy="1079500"/>
          </a:xfrm>
          <a:custGeom>
            <a:avLst/>
            <a:gdLst/>
            <a:ahLst/>
            <a:cxnLst>
              <a:cxn ang="0">
                <a:pos x="0" y="53"/>
              </a:cxn>
              <a:cxn ang="0">
                <a:pos x="324" y="680"/>
              </a:cxn>
              <a:cxn ang="0">
                <a:pos x="388" y="605"/>
              </a:cxn>
              <a:cxn ang="0">
                <a:pos x="37" y="0"/>
              </a:cxn>
              <a:cxn ang="0">
                <a:pos x="0" y="53"/>
              </a:cxn>
            </a:cxnLst>
            <a:rect l="0" t="0" r="r" b="b"/>
            <a:pathLst>
              <a:path w="388" h="680">
                <a:moveTo>
                  <a:pt x="0" y="53"/>
                </a:moveTo>
                <a:lnTo>
                  <a:pt x="324" y="680"/>
                </a:lnTo>
                <a:lnTo>
                  <a:pt x="388" y="605"/>
                </a:lnTo>
                <a:lnTo>
                  <a:pt x="37" y="0"/>
                </a:lnTo>
                <a:lnTo>
                  <a:pt x="0" y="53"/>
                </a:lnTo>
                <a:close/>
              </a:path>
            </a:pathLst>
          </a:custGeom>
          <a:solidFill>
            <a:srgbClr val="00695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5" name="Freeform 124"/>
          <p:cNvSpPr>
            <a:spLocks/>
          </p:cNvSpPr>
          <p:nvPr/>
        </p:nvSpPr>
        <p:spPr bwMode="auto">
          <a:xfrm>
            <a:off x="4083050" y="4546600"/>
            <a:ext cx="590550" cy="1114425"/>
          </a:xfrm>
          <a:custGeom>
            <a:avLst/>
            <a:gdLst/>
            <a:ahLst/>
            <a:cxnLst>
              <a:cxn ang="0">
                <a:pos x="64" y="0"/>
              </a:cxn>
              <a:cxn ang="0">
                <a:pos x="0" y="75"/>
              </a:cxn>
              <a:cxn ang="0">
                <a:pos x="329" y="702"/>
              </a:cxn>
              <a:cxn ang="0">
                <a:pos x="372" y="543"/>
              </a:cxn>
              <a:cxn ang="0">
                <a:pos x="64" y="0"/>
              </a:cxn>
            </a:cxnLst>
            <a:rect l="0" t="0" r="r" b="b"/>
            <a:pathLst>
              <a:path w="372" h="702">
                <a:moveTo>
                  <a:pt x="64" y="0"/>
                </a:moveTo>
                <a:lnTo>
                  <a:pt x="0" y="75"/>
                </a:lnTo>
                <a:lnTo>
                  <a:pt x="329" y="702"/>
                </a:lnTo>
                <a:lnTo>
                  <a:pt x="372" y="543"/>
                </a:lnTo>
                <a:lnTo>
                  <a:pt x="64" y="0"/>
                </a:lnTo>
                <a:close/>
              </a:path>
            </a:pathLst>
          </a:custGeom>
          <a:solidFill>
            <a:srgbClr val="4E164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6" name="Rectangle 125"/>
          <p:cNvSpPr>
            <a:spLocks noChangeArrowheads="1"/>
          </p:cNvSpPr>
          <p:nvPr/>
        </p:nvSpPr>
        <p:spPr bwMode="auto">
          <a:xfrm>
            <a:off x="2176700" y="2227263"/>
            <a:ext cx="76623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400" b="1" dirty="0" smtClean="0">
                <a:solidFill>
                  <a:schemeClr val="bg1"/>
                </a:solidFill>
              </a:rPr>
              <a:t>Strategic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75300" y="1207454"/>
            <a:ext cx="3332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i="1" dirty="0" smtClean="0"/>
              <a:t>Supplier </a:t>
            </a:r>
            <a:r>
              <a:rPr lang="en-IN" sz="1400" b="1" i="1" dirty="0"/>
              <a:t>c</a:t>
            </a:r>
            <a:r>
              <a:rPr lang="en-IN" sz="1400" b="1" i="1" dirty="0" smtClean="0"/>
              <a:t>haracteristics</a:t>
            </a:r>
            <a:endParaRPr lang="en-US" sz="1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03700" y="1009650"/>
            <a:ext cx="166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i="1" dirty="0" smtClean="0"/>
              <a:t>Percent of</a:t>
            </a:r>
          </a:p>
          <a:p>
            <a:pPr algn="ctr"/>
            <a:r>
              <a:rPr lang="en-IN" sz="1400" b="1" i="1" dirty="0" smtClean="0"/>
              <a:t>active suppliers</a:t>
            </a:r>
            <a:endParaRPr lang="en-US" sz="1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19300" y="1009650"/>
            <a:ext cx="111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i="1" dirty="0" smtClean="0"/>
              <a:t>Supplier</a:t>
            </a:r>
          </a:p>
          <a:p>
            <a:pPr algn="ctr"/>
            <a:r>
              <a:rPr lang="en-IN" sz="1400" b="1" i="1" dirty="0" smtClean="0"/>
              <a:t>classes</a:t>
            </a:r>
            <a:endParaRPr lang="en-US" sz="1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81361" y="2012721"/>
            <a:ext cx="10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/>
              <a:t>0.1-0.6%</a:t>
            </a:r>
            <a:endParaRPr lang="en-US" sz="1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59300" y="2800350"/>
            <a:ext cx="10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/>
              <a:t>0.5-3%</a:t>
            </a:r>
            <a:endParaRPr lang="en-US" sz="1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59300" y="3892550"/>
            <a:ext cx="10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/>
              <a:t>2.5-7%</a:t>
            </a:r>
            <a:endParaRPr lang="en-US" sz="1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59300" y="5010150"/>
            <a:ext cx="115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/>
              <a:t>89-97%</a:t>
            </a:r>
            <a:endParaRPr lang="en-US" sz="1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 rot="16200000">
            <a:off x="-279400" y="2838450"/>
            <a:ext cx="1079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1400" i="1" dirty="0" smtClean="0"/>
              <a:t>80% spend</a:t>
            </a:r>
            <a:endParaRPr lang="en-US" sz="1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 rot="16200000">
            <a:off x="-279400" y="5073650"/>
            <a:ext cx="1079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1400" i="1" dirty="0" smtClean="0"/>
              <a:t>20% spend</a:t>
            </a:r>
            <a:endParaRPr lang="en-US" sz="1400" b="1" i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rot="5400000" flipH="1" flipV="1">
            <a:off x="-38100" y="5168900"/>
            <a:ext cx="990600" cy="1588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rot="5400000" flipH="1" flipV="1">
            <a:off x="-1018800" y="3152400"/>
            <a:ext cx="2952000" cy="1588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3500" y="5894388"/>
            <a:ext cx="2089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00" dirty="0" smtClean="0"/>
              <a:t>Source: The Hackett Group, 2012</a:t>
            </a:r>
            <a:endParaRPr lang="en-US" sz="1000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5727700" y="1752972"/>
            <a:ext cx="33956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Strategic in nature; high impact to business</a:t>
            </a:r>
          </a:p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Critical to achieving long-term goals</a:t>
            </a:r>
          </a:p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Require significant resources</a:t>
            </a:r>
          </a:p>
          <a:p>
            <a:pPr marL="144000" indent="-144000">
              <a:buFont typeface="Arial" pitchFamily="34" charset="0"/>
              <a:buChar char="•"/>
            </a:pPr>
            <a:endParaRPr lang="en-IN" sz="1400" b="1" dirty="0" smtClean="0">
              <a:solidFill>
                <a:srgbClr val="001C3A"/>
              </a:solidFill>
            </a:endParaRPr>
          </a:p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Key to category operations </a:t>
            </a:r>
          </a:p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Potential incremental value from developing ongoing relationships</a:t>
            </a:r>
          </a:p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Difficult to replace</a:t>
            </a:r>
          </a:p>
          <a:p>
            <a:pPr marL="144000" indent="-144000">
              <a:buFont typeface="Arial" pitchFamily="34" charset="0"/>
              <a:buChar char="•"/>
            </a:pPr>
            <a:endParaRPr lang="en-IN" sz="1400" b="1" dirty="0" smtClean="0">
              <a:solidFill>
                <a:srgbClr val="008080"/>
              </a:solidFill>
            </a:endParaRPr>
          </a:p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Short-term relationships</a:t>
            </a:r>
          </a:p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More commodity-centric</a:t>
            </a:r>
          </a:p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Largely cost/delivery-driven</a:t>
            </a:r>
          </a:p>
          <a:p>
            <a:pPr marL="144000" indent="-144000">
              <a:buFont typeface="Arial" pitchFamily="34" charset="0"/>
              <a:buChar char="•"/>
            </a:pPr>
            <a:endParaRPr lang="en-IN" sz="1400" b="1" dirty="0" smtClean="0">
              <a:solidFill>
                <a:srgbClr val="531950"/>
              </a:solidFill>
            </a:endParaRPr>
          </a:p>
          <a:p>
            <a:pPr marL="144000" indent="-144000">
              <a:buFont typeface="Arial" pitchFamily="34" charset="0"/>
              <a:buChar char="•"/>
            </a:pPr>
            <a:r>
              <a:rPr lang="en-IN" sz="1400" dirty="0" smtClean="0"/>
              <a:t>Short-term, one-off, transactional relationships</a:t>
            </a:r>
            <a:endParaRPr lang="en-IN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Supplier segmentation criteria should be aligned with objectives of Supplier Relationship Management program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026542"/>
              </p:ext>
            </p:extLst>
          </p:nvPr>
        </p:nvGraphicFramePr>
        <p:xfrm>
          <a:off x="0" y="1283154"/>
          <a:ext cx="8767482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206827" y="869407"/>
            <a:ext cx="8668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Please select the segmentation criteria that you formally use in your supplier segmentation/tiering criteria?</a:t>
            </a:r>
          </a:p>
          <a:p>
            <a:pPr algn="ctr"/>
            <a:r>
              <a:rPr lang="en-US" sz="1400" dirty="0" smtClean="0"/>
              <a:t>(% of respondents – multiple selection allowed)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SRM expectations by tier</a:t>
            </a:r>
          </a:p>
        </p:txBody>
      </p:sp>
      <p:graphicFrame>
        <p:nvGraphicFramePr>
          <p:cNvPr id="1985570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498966"/>
              </p:ext>
            </p:extLst>
          </p:nvPr>
        </p:nvGraphicFramePr>
        <p:xfrm>
          <a:off x="164166" y="889789"/>
          <a:ext cx="8858249" cy="4993748"/>
        </p:xfrm>
        <a:graphic>
          <a:graphicData uri="http://schemas.openxmlformats.org/drawingml/2006/table">
            <a:tbl>
              <a:tblPr/>
              <a:tblGrid>
                <a:gridCol w="1522511"/>
                <a:gridCol w="7335738"/>
              </a:tblGrid>
              <a:tr h="360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Tiers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Expectations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Strategic Company-Wide Partners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F7FE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Dedicated cross-functional account team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Formal joint objective and goal planning process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Active joint identification of opportunities to expand relationship across the Company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Aggressive pursuit of joint value opportunities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Executive-to-executive relationships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Formal multi-level governance process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Experienced Supplier Relationship Managers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F7FE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Strategic Suppliers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B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Dedicated account team with cross-functional participation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Active joint identification of opportunities to expand relationship within Function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Aggressive pursuit of joint value opportunities within Function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Formal multi-level governance process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Experienced Supplier Relationship Managers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BFF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Core Suppliers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C6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Formal account management process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Communication of objective to suppliers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Formal governance process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Limited supplier relationship management investment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C6FF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Basic Suppliers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Governance process consists of ad hoc escalations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Interaction limited to operational and transactional events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Limited plans for future business</a:t>
                      </a:r>
                    </a:p>
                    <a:p>
                      <a:pPr marL="114300" marR="0" lvl="1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Require re-approval annually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9693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16675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79412" y="-36977"/>
            <a:ext cx="8231187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lnSpc>
                <a:spcPct val="90000"/>
              </a:lnSpc>
            </a:pPr>
            <a:r>
              <a:rPr lang="en-US" sz="2400" b="1" dirty="0">
                <a:solidFill>
                  <a:srgbClr val="001C3A"/>
                </a:solidFill>
                <a:latin typeface="+mn-lt"/>
                <a:ea typeface="+mj-ea"/>
                <a:cs typeface="+mj-cs"/>
              </a:rPr>
              <a:t>SRM Governance provides the tools and structure required consistently manage supplier relationships</a:t>
            </a:r>
          </a:p>
        </p:txBody>
      </p:sp>
      <p:sp>
        <p:nvSpPr>
          <p:cNvPr id="32773" name="AutoShape 4"/>
          <p:cNvSpPr>
            <a:spLocks noChangeArrowheads="1"/>
          </p:cNvSpPr>
          <p:nvPr/>
        </p:nvSpPr>
        <p:spPr bwMode="blackWhite">
          <a:xfrm>
            <a:off x="5705381" y="2533556"/>
            <a:ext cx="2929732" cy="1946275"/>
          </a:xfrm>
          <a:prstGeom prst="homePlate">
            <a:avLst>
              <a:gd name="adj" fmla="val 18752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0" rIns="182880"/>
          <a:lstStyle/>
          <a:p>
            <a:pPr marL="169863">
              <a:lnSpc>
                <a:spcPct val="850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  Performance</a:t>
            </a:r>
            <a:r>
              <a:rPr lang="en-US" sz="1600" dirty="0">
                <a:solidFill>
                  <a:schemeClr val="bg1"/>
                </a:solidFill>
              </a:rPr>
              <a:t/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  Management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2774" name="AutoShape 5"/>
          <p:cNvSpPr>
            <a:spLocks noChangeArrowheads="1"/>
          </p:cNvSpPr>
          <p:nvPr/>
        </p:nvSpPr>
        <p:spPr bwMode="blackWhite">
          <a:xfrm>
            <a:off x="3094833" y="2531037"/>
            <a:ext cx="2996686" cy="1946275"/>
          </a:xfrm>
          <a:prstGeom prst="homePlate">
            <a:avLst>
              <a:gd name="adj" fmla="val 18765"/>
            </a:avLst>
          </a:prstGeom>
          <a:solidFill>
            <a:schemeClr val="tx2">
              <a:lumMod val="50000"/>
            </a:schemeClr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0" rIns="182880"/>
          <a:lstStyle/>
          <a:p>
            <a:pPr marL="169863">
              <a:lnSpc>
                <a:spcPct val="850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  SRM</a:t>
            </a:r>
            <a:endParaRPr lang="en-US" sz="1600" dirty="0">
              <a:solidFill>
                <a:schemeClr val="bg1"/>
              </a:solidFill>
            </a:endParaRPr>
          </a:p>
          <a:p>
            <a:pPr marL="169863">
              <a:lnSpc>
                <a:spcPct val="850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  Governance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2775" name="AutoShape 6"/>
          <p:cNvSpPr>
            <a:spLocks noChangeArrowheads="1"/>
          </p:cNvSpPr>
          <p:nvPr/>
        </p:nvSpPr>
        <p:spPr bwMode="blackWhite">
          <a:xfrm>
            <a:off x="550863" y="2547938"/>
            <a:ext cx="2927443" cy="1946275"/>
          </a:xfrm>
          <a:prstGeom prst="homePlate">
            <a:avLst>
              <a:gd name="adj" fmla="val 18765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0" rIns="182880"/>
          <a:lstStyle/>
          <a:p>
            <a:pPr marL="169863">
              <a:lnSpc>
                <a:spcPct val="85000"/>
              </a:lnSpc>
            </a:pPr>
            <a:r>
              <a:rPr lang="en-US" sz="1600">
                <a:solidFill>
                  <a:schemeClr val="bg1"/>
                </a:solidFill>
              </a:rPr>
              <a:t>Supplier</a:t>
            </a:r>
          </a:p>
          <a:p>
            <a:pPr marL="169863">
              <a:lnSpc>
                <a:spcPct val="85000"/>
              </a:lnSpc>
            </a:pPr>
            <a:r>
              <a:rPr lang="en-US" sz="1600">
                <a:solidFill>
                  <a:schemeClr val="bg1"/>
                </a:solidFill>
              </a:rPr>
              <a:t>Stratification</a:t>
            </a:r>
          </a:p>
        </p:txBody>
      </p:sp>
      <p:sp>
        <p:nvSpPr>
          <p:cNvPr id="32776" name="Freeform 7"/>
          <p:cNvSpPr>
            <a:spLocks/>
          </p:cNvSpPr>
          <p:nvPr/>
        </p:nvSpPr>
        <p:spPr bwMode="blackWhite">
          <a:xfrm>
            <a:off x="550863" y="1601788"/>
            <a:ext cx="7735887" cy="947737"/>
          </a:xfrm>
          <a:custGeom>
            <a:avLst/>
            <a:gdLst>
              <a:gd name="T0" fmla="*/ 0 w 5050"/>
              <a:gd name="T1" fmla="*/ 2147483647 h 387"/>
              <a:gd name="T2" fmla="*/ 0 w 5050"/>
              <a:gd name="T3" fmla="*/ 0 h 387"/>
              <a:gd name="T4" fmla="*/ 2147483647 w 5050"/>
              <a:gd name="T5" fmla="*/ 0 h 387"/>
              <a:gd name="T6" fmla="*/ 2147483647 w 5050"/>
              <a:gd name="T7" fmla="*/ 2147483647 h 387"/>
              <a:gd name="T8" fmla="*/ 0 w 5050"/>
              <a:gd name="T9" fmla="*/ 2147483647 h 3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50"/>
              <a:gd name="T16" fmla="*/ 0 h 387"/>
              <a:gd name="T17" fmla="*/ 5050 w 5050"/>
              <a:gd name="T18" fmla="*/ 387 h 3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50" h="387">
                <a:moveTo>
                  <a:pt x="0" y="387"/>
                </a:moveTo>
                <a:lnTo>
                  <a:pt x="0" y="0"/>
                </a:lnTo>
                <a:lnTo>
                  <a:pt x="4861" y="0"/>
                </a:lnTo>
                <a:lnTo>
                  <a:pt x="5050" y="387"/>
                </a:lnTo>
                <a:lnTo>
                  <a:pt x="0" y="387"/>
                </a:lnTo>
                <a:close/>
              </a:path>
            </a:pathLst>
          </a:custGeom>
          <a:solidFill>
            <a:srgbClr val="C0C0C0"/>
          </a:solidFill>
          <a:ln w="12700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rIns="182880"/>
          <a:lstStyle/>
          <a:p>
            <a:endParaRPr lang="en-US"/>
          </a:p>
        </p:txBody>
      </p:sp>
      <p:sp>
        <p:nvSpPr>
          <p:cNvPr id="32777" name="Rectangle 8"/>
          <p:cNvSpPr>
            <a:spLocks noChangeArrowheads="1"/>
          </p:cNvSpPr>
          <p:nvPr/>
        </p:nvSpPr>
        <p:spPr bwMode="auto">
          <a:xfrm>
            <a:off x="1870075" y="1720850"/>
            <a:ext cx="50482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solidFill>
                  <a:schemeClr val="bg1"/>
                </a:solidFill>
              </a:rPr>
              <a:t>SRM Definition and Best Practices</a:t>
            </a:r>
          </a:p>
        </p:txBody>
      </p:sp>
      <p:sp>
        <p:nvSpPr>
          <p:cNvPr id="32778" name="Freeform 9"/>
          <p:cNvSpPr>
            <a:spLocks/>
          </p:cNvSpPr>
          <p:nvPr/>
        </p:nvSpPr>
        <p:spPr bwMode="blackWhite">
          <a:xfrm flipV="1">
            <a:off x="557213" y="4492625"/>
            <a:ext cx="7732712" cy="947738"/>
          </a:xfrm>
          <a:custGeom>
            <a:avLst/>
            <a:gdLst>
              <a:gd name="T0" fmla="*/ 0 w 5050"/>
              <a:gd name="T1" fmla="*/ 2147483647 h 387"/>
              <a:gd name="T2" fmla="*/ 0 w 5050"/>
              <a:gd name="T3" fmla="*/ 0 h 387"/>
              <a:gd name="T4" fmla="*/ 2147483647 w 5050"/>
              <a:gd name="T5" fmla="*/ 0 h 387"/>
              <a:gd name="T6" fmla="*/ 2147483647 w 5050"/>
              <a:gd name="T7" fmla="*/ 2147483647 h 387"/>
              <a:gd name="T8" fmla="*/ 0 w 5050"/>
              <a:gd name="T9" fmla="*/ 2147483647 h 3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50"/>
              <a:gd name="T16" fmla="*/ 0 h 387"/>
              <a:gd name="T17" fmla="*/ 5050 w 5050"/>
              <a:gd name="T18" fmla="*/ 387 h 3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50" h="387">
                <a:moveTo>
                  <a:pt x="0" y="387"/>
                </a:moveTo>
                <a:lnTo>
                  <a:pt x="0" y="0"/>
                </a:lnTo>
                <a:lnTo>
                  <a:pt x="4861" y="0"/>
                </a:lnTo>
                <a:lnTo>
                  <a:pt x="5050" y="387"/>
                </a:lnTo>
                <a:lnTo>
                  <a:pt x="0" y="387"/>
                </a:lnTo>
                <a:close/>
              </a:path>
            </a:pathLst>
          </a:custGeom>
          <a:solidFill>
            <a:srgbClr val="C0C0C0"/>
          </a:solidFill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rIns="182880"/>
          <a:lstStyle/>
          <a:p>
            <a:endParaRPr lang="en-US"/>
          </a:p>
        </p:txBody>
      </p:sp>
      <p:sp>
        <p:nvSpPr>
          <p:cNvPr id="32779" name="Rectangle 10"/>
          <p:cNvSpPr>
            <a:spLocks noChangeArrowheads="1"/>
          </p:cNvSpPr>
          <p:nvPr/>
        </p:nvSpPr>
        <p:spPr bwMode="auto">
          <a:xfrm>
            <a:off x="1768475" y="4572000"/>
            <a:ext cx="536416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solidFill>
                  <a:schemeClr val="bg1"/>
                </a:solidFill>
              </a:rPr>
              <a:t>SRM Systems</a:t>
            </a:r>
          </a:p>
        </p:txBody>
      </p:sp>
      <p:sp>
        <p:nvSpPr>
          <p:cNvPr id="32780" name="Rectangle 11"/>
          <p:cNvSpPr>
            <a:spLocks noChangeArrowheads="1"/>
          </p:cNvSpPr>
          <p:nvPr/>
        </p:nvSpPr>
        <p:spPr bwMode="auto">
          <a:xfrm>
            <a:off x="579438" y="3092450"/>
            <a:ext cx="2062162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>
                <a:solidFill>
                  <a:schemeClr val="bg1"/>
                </a:solidFill>
              </a:rPr>
              <a:t>Supplier Stratification Definition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>
                <a:solidFill>
                  <a:schemeClr val="bg1"/>
                </a:solidFill>
              </a:rPr>
              <a:t>Supplier Stratification Expectations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>
                <a:solidFill>
                  <a:schemeClr val="bg1"/>
                </a:solidFill>
              </a:rPr>
              <a:t>Supplier Stratification Execution</a:t>
            </a:r>
          </a:p>
        </p:txBody>
      </p:sp>
      <p:sp>
        <p:nvSpPr>
          <p:cNvPr id="32781" name="Rectangle 12"/>
          <p:cNvSpPr>
            <a:spLocks noChangeArrowheads="1"/>
          </p:cNvSpPr>
          <p:nvPr/>
        </p:nvSpPr>
        <p:spPr bwMode="auto">
          <a:xfrm>
            <a:off x="1549400" y="4845050"/>
            <a:ext cx="19558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Systems Strategy </a:t>
            </a:r>
          </a:p>
        </p:txBody>
      </p:sp>
      <p:sp>
        <p:nvSpPr>
          <p:cNvPr id="32782" name="Rectangle 13"/>
          <p:cNvSpPr>
            <a:spLocks noChangeArrowheads="1"/>
          </p:cNvSpPr>
          <p:nvPr/>
        </p:nvSpPr>
        <p:spPr bwMode="auto">
          <a:xfrm>
            <a:off x="1692275" y="2017713"/>
            <a:ext cx="1660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SRM Model Definition</a:t>
            </a:r>
          </a:p>
        </p:txBody>
      </p:sp>
      <p:sp>
        <p:nvSpPr>
          <p:cNvPr id="32783" name="Rectangle 14"/>
          <p:cNvSpPr>
            <a:spLocks noChangeArrowheads="1"/>
          </p:cNvSpPr>
          <p:nvPr/>
        </p:nvSpPr>
        <p:spPr bwMode="auto">
          <a:xfrm>
            <a:off x="3538539" y="3092450"/>
            <a:ext cx="1757362" cy="1616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Teams, Roles and Competencies Definition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Ongoing Governance Management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SRM Adoption Management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endParaRPr lang="en-US" sz="1000" b="0" dirty="0">
              <a:solidFill>
                <a:schemeClr val="bg1"/>
              </a:solidFill>
            </a:endParaRP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endParaRPr lang="en-US" sz="1000" b="0" dirty="0">
              <a:solidFill>
                <a:schemeClr val="bg1"/>
              </a:solidFill>
            </a:endParaRPr>
          </a:p>
        </p:txBody>
      </p:sp>
      <p:sp>
        <p:nvSpPr>
          <p:cNvPr id="32784" name="Rectangle 15"/>
          <p:cNvSpPr>
            <a:spLocks noChangeArrowheads="1"/>
          </p:cNvSpPr>
          <p:nvPr/>
        </p:nvSpPr>
        <p:spPr bwMode="auto">
          <a:xfrm>
            <a:off x="6151752" y="3051922"/>
            <a:ext cx="1739900" cy="115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Performance Management Definition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Performance Management Tool Development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Ongoing Supplier Performance Management</a:t>
            </a:r>
          </a:p>
        </p:txBody>
      </p:sp>
      <p:sp>
        <p:nvSpPr>
          <p:cNvPr id="32786" name="Rectangle 17"/>
          <p:cNvSpPr>
            <a:spLocks noChangeArrowheads="1"/>
          </p:cNvSpPr>
          <p:nvPr/>
        </p:nvSpPr>
        <p:spPr bwMode="auto">
          <a:xfrm>
            <a:off x="5262563" y="4845050"/>
            <a:ext cx="220503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Systems Management</a:t>
            </a:r>
          </a:p>
        </p:txBody>
      </p:sp>
      <p:sp>
        <p:nvSpPr>
          <p:cNvPr id="32787" name="Rectangle 18"/>
          <p:cNvSpPr>
            <a:spLocks noChangeArrowheads="1"/>
          </p:cNvSpPr>
          <p:nvPr/>
        </p:nvSpPr>
        <p:spPr bwMode="auto">
          <a:xfrm>
            <a:off x="5481638" y="2017713"/>
            <a:ext cx="1604962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Best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SRM governance model:  Core team is critical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00916" y="4272181"/>
            <a:ext cx="3922713" cy="155877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tIns="91440" rIns="0" bIns="0"/>
          <a:lstStyle/>
          <a:p>
            <a:pPr algn="ctr" eaLnBrk="0" hangingPunct="0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5344" y="1259480"/>
            <a:ext cx="7975600" cy="624119"/>
          </a:xfrm>
          <a:prstGeom prst="rect">
            <a:avLst/>
          </a:prstGeom>
          <a:solidFill>
            <a:srgbClr val="C8C8C8"/>
          </a:solidFill>
          <a:ln w="19050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tIns="91440" rIns="0" bIns="0"/>
          <a:lstStyle/>
          <a:p>
            <a:pPr algn="ctr" eaLnBrk="0" hangingPunct="0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87044" y="4276791"/>
            <a:ext cx="4511675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Operational Management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32656" y="1396005"/>
            <a:ext cx="1762125" cy="4667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Executive Leadership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45344" y="4272181"/>
            <a:ext cx="3927475" cy="1554162"/>
          </a:xfrm>
          <a:prstGeom prst="rect">
            <a:avLst/>
          </a:prstGeom>
          <a:solidFill>
            <a:srgbClr val="FFFF9F"/>
          </a:solidFill>
          <a:ln w="19050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tIns="91440" rIns="0" bIns="0"/>
          <a:lstStyle/>
          <a:p>
            <a:pPr algn="ctr" eaLnBrk="0" hangingPunct="0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40594" y="4272181"/>
            <a:ext cx="2108200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Business Office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147256" y="5267543"/>
            <a:ext cx="1096963" cy="355600"/>
          </a:xfrm>
          <a:prstGeom prst="rect">
            <a:avLst/>
          </a:prstGeom>
          <a:solidFill>
            <a:srgbClr val="FF8001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Sales  Management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43781" y="4769068"/>
            <a:ext cx="1096963" cy="355600"/>
          </a:xfrm>
          <a:prstGeom prst="rect">
            <a:avLst/>
          </a:prstGeom>
          <a:solidFill>
            <a:srgbClr val="0E5BC2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75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Contracts Management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743781" y="5267543"/>
            <a:ext cx="1096963" cy="355600"/>
          </a:xfrm>
          <a:prstGeom prst="rect">
            <a:avLst/>
          </a:prstGeom>
          <a:solidFill>
            <a:srgbClr val="FF8001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Financial Performance Mgmt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945519" y="5267543"/>
            <a:ext cx="1096962" cy="355600"/>
          </a:xfrm>
          <a:prstGeom prst="rect">
            <a:avLst/>
          </a:prstGeom>
          <a:solidFill>
            <a:srgbClr val="FF8001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Legal and Audit Support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800941" y="5273741"/>
            <a:ext cx="1096963" cy="354012"/>
          </a:xfrm>
          <a:prstGeom prst="rect">
            <a:avLst/>
          </a:prstGeom>
          <a:solidFill>
            <a:srgbClr val="4B995C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Delivery Management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001091" y="5273741"/>
            <a:ext cx="1096963" cy="354012"/>
          </a:xfrm>
          <a:prstGeom prst="rect">
            <a:avLst/>
          </a:prstGeom>
          <a:solidFill>
            <a:srgbClr val="4B995C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Project Management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001091" y="4773678"/>
            <a:ext cx="1096963" cy="354013"/>
          </a:xfrm>
          <a:prstGeom prst="rect">
            <a:avLst/>
          </a:prstGeom>
          <a:solidFill>
            <a:srgbClr val="777777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Transition Management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800941" y="4773678"/>
            <a:ext cx="1096963" cy="354013"/>
          </a:xfrm>
          <a:prstGeom prst="rect">
            <a:avLst/>
          </a:prstGeom>
          <a:solidFill>
            <a:srgbClr val="4B995C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Performance Management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945519" y="4767481"/>
            <a:ext cx="1096962" cy="355600"/>
          </a:xfrm>
          <a:prstGeom prst="rect">
            <a:avLst/>
          </a:prstGeom>
          <a:solidFill>
            <a:srgbClr val="7F7F7F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Supplier Risk Management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7210766" y="5273741"/>
            <a:ext cx="1096963" cy="354012"/>
          </a:xfrm>
          <a:prstGeom prst="rect">
            <a:avLst/>
          </a:prstGeom>
          <a:solidFill>
            <a:srgbClr val="4B995C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Supplier Development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3977519" y="1451567"/>
            <a:ext cx="1096962" cy="320675"/>
          </a:xfrm>
          <a:prstGeom prst="rect">
            <a:avLst/>
          </a:prstGeom>
          <a:solidFill>
            <a:srgbClr val="4B995C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75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Executive   Sponsor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3147256" y="4767481"/>
            <a:ext cx="1096963" cy="355600"/>
          </a:xfrm>
          <a:prstGeom prst="rect">
            <a:avLst/>
          </a:prstGeom>
          <a:solidFill>
            <a:srgbClr val="777777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Technology Management</a:t>
            </a: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 rot="5400000">
            <a:off x="3365047" y="-904585"/>
            <a:ext cx="2336196" cy="7975602"/>
          </a:xfrm>
          <a:prstGeom prst="rect">
            <a:avLst/>
          </a:prstGeom>
          <a:solidFill>
            <a:srgbClr val="CCECFF"/>
          </a:solidFill>
          <a:ln w="19050" algn="ctr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tIns="91440" rIns="0" bIns="0"/>
          <a:lstStyle/>
          <a:p>
            <a:pPr algn="ctr" eaLnBrk="0" hangingPunct="0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40594" y="2032592"/>
            <a:ext cx="1182687" cy="4667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SRM Core  Team</a:t>
            </a: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4919736" y="3219283"/>
            <a:ext cx="2292569" cy="861055"/>
          </a:xfrm>
          <a:prstGeom prst="rect">
            <a:avLst/>
          </a:prstGeom>
          <a:solidFill>
            <a:srgbClr val="777777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Escalation Management</a:t>
            </a: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3905423" y="2029688"/>
            <a:ext cx="2109736" cy="868777"/>
          </a:xfrm>
          <a:prstGeom prst="rect">
            <a:avLst/>
          </a:prstGeom>
          <a:solidFill>
            <a:srgbClr val="4B995C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75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Operational Management Lead</a:t>
            </a: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6023268" y="2029649"/>
            <a:ext cx="2292569" cy="868777"/>
          </a:xfrm>
          <a:prstGeom prst="rect">
            <a:avLst/>
          </a:prstGeom>
          <a:solidFill>
            <a:srgbClr val="0E5BC2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75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Sourcing Lead</a:t>
            </a:r>
          </a:p>
        </p:txBody>
      </p:sp>
      <p:sp>
        <p:nvSpPr>
          <p:cNvPr id="47" name="Text Box 25"/>
          <p:cNvSpPr txBox="1">
            <a:spLocks noChangeArrowheads="1"/>
          </p:cNvSpPr>
          <p:nvPr/>
        </p:nvSpPr>
        <p:spPr bwMode="auto">
          <a:xfrm>
            <a:off x="1837349" y="2029649"/>
            <a:ext cx="2068074" cy="868777"/>
          </a:xfrm>
          <a:prstGeom prst="rect">
            <a:avLst/>
          </a:prstGeom>
          <a:solidFill>
            <a:srgbClr val="777777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75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SRM Lead</a:t>
            </a:r>
          </a:p>
        </p:txBody>
      </p:sp>
      <p:sp>
        <p:nvSpPr>
          <p:cNvPr id="48" name="Text Box 33"/>
          <p:cNvSpPr txBox="1">
            <a:spLocks noChangeArrowheads="1"/>
          </p:cNvSpPr>
          <p:nvPr/>
        </p:nvSpPr>
        <p:spPr bwMode="auto">
          <a:xfrm>
            <a:off x="834927" y="3154524"/>
            <a:ext cx="1068388" cy="1831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i="1" dirty="0" smtClean="0">
                <a:solidFill>
                  <a:srgbClr val="000000"/>
                </a:solidFill>
                <a:cs typeface="Arial" charset="0"/>
              </a:rPr>
              <a:t>Support</a:t>
            </a:r>
          </a:p>
        </p:txBody>
      </p:sp>
      <p:sp>
        <p:nvSpPr>
          <p:cNvPr id="49" name="Line 34"/>
          <p:cNvSpPr>
            <a:spLocks noChangeShapeType="1"/>
          </p:cNvSpPr>
          <p:nvPr/>
        </p:nvSpPr>
        <p:spPr bwMode="auto">
          <a:xfrm flipV="1">
            <a:off x="1481748" y="3035377"/>
            <a:ext cx="6128873" cy="4244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0" tIns="0" rIns="0" bIns="0" anchor="b"/>
          <a:lstStyle/>
          <a:p>
            <a:pPr algn="ctr" eaLnBrk="0" hangingPunct="0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50" name="Text Box 35"/>
          <p:cNvSpPr txBox="1">
            <a:spLocks noChangeArrowheads="1"/>
          </p:cNvSpPr>
          <p:nvPr/>
        </p:nvSpPr>
        <p:spPr bwMode="auto">
          <a:xfrm>
            <a:off x="841499" y="2837102"/>
            <a:ext cx="1068388" cy="1831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i="1" dirty="0" smtClean="0">
                <a:solidFill>
                  <a:srgbClr val="000000"/>
                </a:solidFill>
                <a:cs typeface="Arial" charset="0"/>
              </a:rPr>
              <a:t>Leadership</a:t>
            </a:r>
          </a:p>
        </p:txBody>
      </p:sp>
      <p:sp>
        <p:nvSpPr>
          <p:cNvPr id="51" name="Text Box 36"/>
          <p:cNvSpPr txBox="1">
            <a:spLocks noChangeArrowheads="1"/>
          </p:cNvSpPr>
          <p:nvPr/>
        </p:nvSpPr>
        <p:spPr bwMode="auto">
          <a:xfrm>
            <a:off x="2531775" y="3215423"/>
            <a:ext cx="2292569" cy="864915"/>
          </a:xfrm>
          <a:prstGeom prst="rect">
            <a:avLst/>
          </a:prstGeom>
          <a:solidFill>
            <a:srgbClr val="777777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Communications  Management</a:t>
            </a:r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3596029" y="6084885"/>
            <a:ext cx="1004887" cy="399857"/>
          </a:xfrm>
          <a:prstGeom prst="rect">
            <a:avLst/>
          </a:prstGeom>
          <a:solidFill>
            <a:srgbClr val="4B995C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Functional  Group Personnel</a:t>
            </a:r>
          </a:p>
        </p:txBody>
      </p:sp>
      <p:sp>
        <p:nvSpPr>
          <p:cNvPr id="53" name="Text Box 29"/>
          <p:cNvSpPr txBox="1">
            <a:spLocks noChangeArrowheads="1"/>
          </p:cNvSpPr>
          <p:nvPr/>
        </p:nvSpPr>
        <p:spPr bwMode="auto">
          <a:xfrm>
            <a:off x="2535579" y="6084885"/>
            <a:ext cx="1004887" cy="399857"/>
          </a:xfrm>
          <a:prstGeom prst="rect">
            <a:avLst/>
          </a:prstGeom>
          <a:solidFill>
            <a:srgbClr val="0E5BC2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Corporate Procurement Personnel</a:t>
            </a:r>
          </a:p>
        </p:txBody>
      </p:sp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5718516" y="6084885"/>
            <a:ext cx="1004888" cy="399857"/>
          </a:xfrm>
          <a:prstGeom prst="rect">
            <a:avLst/>
          </a:prstGeom>
          <a:solidFill>
            <a:srgbClr val="FF8001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Other Supporting Functions</a:t>
            </a:r>
          </a:p>
        </p:txBody>
      </p: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4656479" y="6091810"/>
            <a:ext cx="1004887" cy="399857"/>
          </a:xfrm>
          <a:prstGeom prst="rect">
            <a:avLst/>
          </a:prstGeom>
          <a:solidFill>
            <a:schemeClr val="bg2"/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Either GP or Client Personnel</a:t>
            </a: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4642629" y="6084885"/>
            <a:ext cx="1004887" cy="399857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indent="1588" algn="ctr" eaLnBrk="0" hangingPunct="0">
              <a:lnSpc>
                <a:spcPct val="80000"/>
              </a:lnSpc>
            </a:pPr>
            <a:r>
              <a:rPr lang="en-US" sz="1000" dirty="0" smtClean="0">
                <a:solidFill>
                  <a:srgbClr val="FFFFFF"/>
                </a:solidFill>
              </a:rPr>
              <a:t>Either CP or FG Personnel</a:t>
            </a:r>
          </a:p>
        </p:txBody>
      </p:sp>
    </p:spTree>
    <p:extLst>
      <p:ext uri="{BB962C8B-B14F-4D97-AF65-F5344CB8AC3E}">
        <p14:creationId xmlns:p14="http://schemas.microsoft.com/office/powerpoint/2010/main" val="94362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16675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79412" y="-36977"/>
            <a:ext cx="8231187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90000"/>
              </a:lnSpc>
            </a:pPr>
            <a:r>
              <a:rPr lang="en-US" sz="2200" b="1" dirty="0">
                <a:solidFill>
                  <a:srgbClr val="001C3A"/>
                </a:solidFill>
                <a:latin typeface="+mn-lt"/>
                <a:ea typeface="+mj-ea"/>
                <a:cs typeface="+mj-cs"/>
              </a:rPr>
              <a:t>Performance Management provides the </a:t>
            </a:r>
            <a:r>
              <a:rPr lang="en-US" sz="2200" b="1" dirty="0" smtClean="0">
                <a:solidFill>
                  <a:srgbClr val="001C3A"/>
                </a:solidFill>
                <a:latin typeface="+mn-lt"/>
                <a:ea typeface="+mj-ea"/>
                <a:cs typeface="+mj-cs"/>
              </a:rPr>
              <a:t>structure to </a:t>
            </a:r>
            <a:r>
              <a:rPr lang="en-US" sz="2200" b="1" dirty="0">
                <a:solidFill>
                  <a:srgbClr val="001C3A"/>
                </a:solidFill>
                <a:latin typeface="+mn-lt"/>
                <a:ea typeface="+mj-ea"/>
                <a:cs typeface="+mj-cs"/>
              </a:rPr>
              <a:t>maximize supplier </a:t>
            </a:r>
            <a:r>
              <a:rPr lang="en-US" sz="2200" b="1" dirty="0" smtClean="0">
                <a:solidFill>
                  <a:srgbClr val="001C3A"/>
                </a:solidFill>
                <a:latin typeface="+mn-lt"/>
                <a:ea typeface="+mj-ea"/>
                <a:cs typeface="+mj-cs"/>
              </a:rPr>
              <a:t>performance and </a:t>
            </a:r>
            <a:r>
              <a:rPr lang="en-US" sz="2200" b="1" dirty="0">
                <a:solidFill>
                  <a:srgbClr val="001C3A"/>
                </a:solidFill>
                <a:latin typeface="+mn-lt"/>
                <a:ea typeface="+mj-ea"/>
                <a:cs typeface="+mj-cs"/>
              </a:rPr>
              <a:t>drive continuous improvement</a:t>
            </a:r>
          </a:p>
        </p:txBody>
      </p:sp>
      <p:sp>
        <p:nvSpPr>
          <p:cNvPr id="32773" name="AutoShape 4"/>
          <p:cNvSpPr>
            <a:spLocks noChangeArrowheads="1"/>
          </p:cNvSpPr>
          <p:nvPr/>
        </p:nvSpPr>
        <p:spPr bwMode="blackWhite">
          <a:xfrm>
            <a:off x="5705381" y="2533556"/>
            <a:ext cx="2929732" cy="1946275"/>
          </a:xfrm>
          <a:prstGeom prst="homePlate">
            <a:avLst>
              <a:gd name="adj" fmla="val 18752"/>
            </a:avLst>
          </a:prstGeom>
          <a:solidFill>
            <a:schemeClr val="tx2">
              <a:lumMod val="50000"/>
            </a:schemeClr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0" rIns="182880"/>
          <a:lstStyle/>
          <a:p>
            <a:pPr marL="169863">
              <a:lnSpc>
                <a:spcPct val="85000"/>
              </a:lnSpc>
            </a:pPr>
            <a:r>
              <a:rPr lang="en-US" sz="1600" dirty="0">
                <a:solidFill>
                  <a:schemeClr val="bg1"/>
                </a:solidFill>
              </a:rPr>
              <a:t>  Performance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  Management</a:t>
            </a:r>
          </a:p>
        </p:txBody>
      </p:sp>
      <p:sp>
        <p:nvSpPr>
          <p:cNvPr id="32774" name="AutoShape 5"/>
          <p:cNvSpPr>
            <a:spLocks noChangeArrowheads="1"/>
          </p:cNvSpPr>
          <p:nvPr/>
        </p:nvSpPr>
        <p:spPr bwMode="blackWhite">
          <a:xfrm>
            <a:off x="3094833" y="2531037"/>
            <a:ext cx="2996686" cy="1946275"/>
          </a:xfrm>
          <a:prstGeom prst="homePlate">
            <a:avLst>
              <a:gd name="adj" fmla="val 18765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0" rIns="182880"/>
          <a:lstStyle/>
          <a:p>
            <a:pPr marL="169863">
              <a:lnSpc>
                <a:spcPct val="85000"/>
              </a:lnSpc>
            </a:pPr>
            <a:r>
              <a:rPr lang="en-US" sz="1600" dirty="0">
                <a:solidFill>
                  <a:schemeClr val="bg1"/>
                </a:solidFill>
              </a:rPr>
              <a:t>  SRM</a:t>
            </a:r>
          </a:p>
          <a:p>
            <a:pPr marL="169863">
              <a:lnSpc>
                <a:spcPct val="85000"/>
              </a:lnSpc>
            </a:pPr>
            <a:r>
              <a:rPr lang="en-US" sz="1600" dirty="0">
                <a:solidFill>
                  <a:schemeClr val="bg1"/>
                </a:solidFill>
              </a:rPr>
              <a:t>  Governance</a:t>
            </a:r>
          </a:p>
        </p:txBody>
      </p:sp>
      <p:sp>
        <p:nvSpPr>
          <p:cNvPr id="32775" name="AutoShape 6"/>
          <p:cNvSpPr>
            <a:spLocks noChangeArrowheads="1"/>
          </p:cNvSpPr>
          <p:nvPr/>
        </p:nvSpPr>
        <p:spPr bwMode="blackWhite">
          <a:xfrm>
            <a:off x="550863" y="2547938"/>
            <a:ext cx="2927443" cy="1946275"/>
          </a:xfrm>
          <a:prstGeom prst="homePlate">
            <a:avLst>
              <a:gd name="adj" fmla="val 18765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0" rIns="182880"/>
          <a:lstStyle/>
          <a:p>
            <a:pPr marL="169863">
              <a:lnSpc>
                <a:spcPct val="85000"/>
              </a:lnSpc>
            </a:pPr>
            <a:r>
              <a:rPr lang="en-US" sz="1600">
                <a:solidFill>
                  <a:schemeClr val="bg1"/>
                </a:solidFill>
              </a:rPr>
              <a:t>Supplier</a:t>
            </a:r>
          </a:p>
          <a:p>
            <a:pPr marL="169863">
              <a:lnSpc>
                <a:spcPct val="85000"/>
              </a:lnSpc>
            </a:pPr>
            <a:r>
              <a:rPr lang="en-US" sz="1600">
                <a:solidFill>
                  <a:schemeClr val="bg1"/>
                </a:solidFill>
              </a:rPr>
              <a:t>Stratification</a:t>
            </a:r>
          </a:p>
        </p:txBody>
      </p:sp>
      <p:sp>
        <p:nvSpPr>
          <p:cNvPr id="32776" name="Freeform 7"/>
          <p:cNvSpPr>
            <a:spLocks/>
          </p:cNvSpPr>
          <p:nvPr/>
        </p:nvSpPr>
        <p:spPr bwMode="blackWhite">
          <a:xfrm>
            <a:off x="550863" y="1601788"/>
            <a:ext cx="7735887" cy="947737"/>
          </a:xfrm>
          <a:custGeom>
            <a:avLst/>
            <a:gdLst>
              <a:gd name="T0" fmla="*/ 0 w 5050"/>
              <a:gd name="T1" fmla="*/ 2147483647 h 387"/>
              <a:gd name="T2" fmla="*/ 0 w 5050"/>
              <a:gd name="T3" fmla="*/ 0 h 387"/>
              <a:gd name="T4" fmla="*/ 2147483647 w 5050"/>
              <a:gd name="T5" fmla="*/ 0 h 387"/>
              <a:gd name="T6" fmla="*/ 2147483647 w 5050"/>
              <a:gd name="T7" fmla="*/ 2147483647 h 387"/>
              <a:gd name="T8" fmla="*/ 0 w 5050"/>
              <a:gd name="T9" fmla="*/ 2147483647 h 3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50"/>
              <a:gd name="T16" fmla="*/ 0 h 387"/>
              <a:gd name="T17" fmla="*/ 5050 w 5050"/>
              <a:gd name="T18" fmla="*/ 387 h 3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50" h="387">
                <a:moveTo>
                  <a:pt x="0" y="387"/>
                </a:moveTo>
                <a:lnTo>
                  <a:pt x="0" y="0"/>
                </a:lnTo>
                <a:lnTo>
                  <a:pt x="4861" y="0"/>
                </a:lnTo>
                <a:lnTo>
                  <a:pt x="5050" y="387"/>
                </a:lnTo>
                <a:lnTo>
                  <a:pt x="0" y="387"/>
                </a:lnTo>
                <a:close/>
              </a:path>
            </a:pathLst>
          </a:custGeom>
          <a:solidFill>
            <a:srgbClr val="C0C0C0"/>
          </a:solidFill>
          <a:ln w="12700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rIns="182880"/>
          <a:lstStyle/>
          <a:p>
            <a:endParaRPr lang="en-US"/>
          </a:p>
        </p:txBody>
      </p:sp>
      <p:sp>
        <p:nvSpPr>
          <p:cNvPr id="32777" name="Rectangle 8"/>
          <p:cNvSpPr>
            <a:spLocks noChangeArrowheads="1"/>
          </p:cNvSpPr>
          <p:nvPr/>
        </p:nvSpPr>
        <p:spPr bwMode="auto">
          <a:xfrm>
            <a:off x="1870075" y="1720850"/>
            <a:ext cx="50482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solidFill>
                  <a:schemeClr val="bg1"/>
                </a:solidFill>
              </a:rPr>
              <a:t>SRM Definition and Best Practices</a:t>
            </a:r>
          </a:p>
        </p:txBody>
      </p:sp>
      <p:sp>
        <p:nvSpPr>
          <p:cNvPr id="32778" name="Freeform 9"/>
          <p:cNvSpPr>
            <a:spLocks/>
          </p:cNvSpPr>
          <p:nvPr/>
        </p:nvSpPr>
        <p:spPr bwMode="blackWhite">
          <a:xfrm flipV="1">
            <a:off x="557213" y="4492625"/>
            <a:ext cx="7732712" cy="947738"/>
          </a:xfrm>
          <a:custGeom>
            <a:avLst/>
            <a:gdLst>
              <a:gd name="T0" fmla="*/ 0 w 5050"/>
              <a:gd name="T1" fmla="*/ 2147483647 h 387"/>
              <a:gd name="T2" fmla="*/ 0 w 5050"/>
              <a:gd name="T3" fmla="*/ 0 h 387"/>
              <a:gd name="T4" fmla="*/ 2147483647 w 5050"/>
              <a:gd name="T5" fmla="*/ 0 h 387"/>
              <a:gd name="T6" fmla="*/ 2147483647 w 5050"/>
              <a:gd name="T7" fmla="*/ 2147483647 h 387"/>
              <a:gd name="T8" fmla="*/ 0 w 5050"/>
              <a:gd name="T9" fmla="*/ 2147483647 h 3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50"/>
              <a:gd name="T16" fmla="*/ 0 h 387"/>
              <a:gd name="T17" fmla="*/ 5050 w 5050"/>
              <a:gd name="T18" fmla="*/ 387 h 3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50" h="387">
                <a:moveTo>
                  <a:pt x="0" y="387"/>
                </a:moveTo>
                <a:lnTo>
                  <a:pt x="0" y="0"/>
                </a:lnTo>
                <a:lnTo>
                  <a:pt x="4861" y="0"/>
                </a:lnTo>
                <a:lnTo>
                  <a:pt x="5050" y="387"/>
                </a:lnTo>
                <a:lnTo>
                  <a:pt x="0" y="387"/>
                </a:lnTo>
                <a:close/>
              </a:path>
            </a:pathLst>
          </a:custGeom>
          <a:solidFill>
            <a:srgbClr val="C0C0C0"/>
          </a:solidFill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rIns="182880"/>
          <a:lstStyle/>
          <a:p>
            <a:endParaRPr lang="en-US"/>
          </a:p>
        </p:txBody>
      </p:sp>
      <p:sp>
        <p:nvSpPr>
          <p:cNvPr id="32779" name="Rectangle 10"/>
          <p:cNvSpPr>
            <a:spLocks noChangeArrowheads="1"/>
          </p:cNvSpPr>
          <p:nvPr/>
        </p:nvSpPr>
        <p:spPr bwMode="auto">
          <a:xfrm>
            <a:off x="1768475" y="4572000"/>
            <a:ext cx="536416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solidFill>
                  <a:schemeClr val="bg1"/>
                </a:solidFill>
              </a:rPr>
              <a:t>SRM Systems</a:t>
            </a:r>
          </a:p>
        </p:txBody>
      </p:sp>
      <p:sp>
        <p:nvSpPr>
          <p:cNvPr id="32780" name="Rectangle 11"/>
          <p:cNvSpPr>
            <a:spLocks noChangeArrowheads="1"/>
          </p:cNvSpPr>
          <p:nvPr/>
        </p:nvSpPr>
        <p:spPr bwMode="auto">
          <a:xfrm>
            <a:off x="579438" y="3092450"/>
            <a:ext cx="2062162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>
                <a:solidFill>
                  <a:schemeClr val="bg1"/>
                </a:solidFill>
              </a:rPr>
              <a:t>Supplier Stratification Definition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>
                <a:solidFill>
                  <a:schemeClr val="bg1"/>
                </a:solidFill>
              </a:rPr>
              <a:t>Supplier Stratification Expectations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>
                <a:solidFill>
                  <a:schemeClr val="bg1"/>
                </a:solidFill>
              </a:rPr>
              <a:t>Supplier Stratification Execution</a:t>
            </a:r>
          </a:p>
        </p:txBody>
      </p:sp>
      <p:sp>
        <p:nvSpPr>
          <p:cNvPr id="32781" name="Rectangle 12"/>
          <p:cNvSpPr>
            <a:spLocks noChangeArrowheads="1"/>
          </p:cNvSpPr>
          <p:nvPr/>
        </p:nvSpPr>
        <p:spPr bwMode="auto">
          <a:xfrm>
            <a:off x="1549400" y="4845050"/>
            <a:ext cx="19558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Systems Strategy </a:t>
            </a:r>
          </a:p>
        </p:txBody>
      </p:sp>
      <p:sp>
        <p:nvSpPr>
          <p:cNvPr id="32782" name="Rectangle 13"/>
          <p:cNvSpPr>
            <a:spLocks noChangeArrowheads="1"/>
          </p:cNvSpPr>
          <p:nvPr/>
        </p:nvSpPr>
        <p:spPr bwMode="auto">
          <a:xfrm>
            <a:off x="1692275" y="2017713"/>
            <a:ext cx="1660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SRM Model Definition</a:t>
            </a:r>
          </a:p>
        </p:txBody>
      </p:sp>
      <p:sp>
        <p:nvSpPr>
          <p:cNvPr id="32783" name="Rectangle 14"/>
          <p:cNvSpPr>
            <a:spLocks noChangeArrowheads="1"/>
          </p:cNvSpPr>
          <p:nvPr/>
        </p:nvSpPr>
        <p:spPr bwMode="auto">
          <a:xfrm>
            <a:off x="3538539" y="3092450"/>
            <a:ext cx="1757362" cy="1616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Teams, Roles and Competencies Definition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Ongoing Governance Management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SRM Adoption Management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endParaRPr lang="en-US" sz="1000" b="0" dirty="0">
              <a:solidFill>
                <a:schemeClr val="bg1"/>
              </a:solidFill>
            </a:endParaRP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endParaRPr lang="en-US" sz="1000" b="0" dirty="0">
              <a:solidFill>
                <a:schemeClr val="bg1"/>
              </a:solidFill>
            </a:endParaRPr>
          </a:p>
        </p:txBody>
      </p:sp>
      <p:sp>
        <p:nvSpPr>
          <p:cNvPr id="32784" name="Rectangle 15"/>
          <p:cNvSpPr>
            <a:spLocks noChangeArrowheads="1"/>
          </p:cNvSpPr>
          <p:nvPr/>
        </p:nvSpPr>
        <p:spPr bwMode="auto">
          <a:xfrm>
            <a:off x="6151752" y="3051922"/>
            <a:ext cx="1739900" cy="115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Performance Management Definition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Performance Management Tool Development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Ongoing Supplier Performance Management</a:t>
            </a:r>
          </a:p>
        </p:txBody>
      </p:sp>
      <p:sp>
        <p:nvSpPr>
          <p:cNvPr id="32786" name="Rectangle 17"/>
          <p:cNvSpPr>
            <a:spLocks noChangeArrowheads="1"/>
          </p:cNvSpPr>
          <p:nvPr/>
        </p:nvSpPr>
        <p:spPr bwMode="auto">
          <a:xfrm>
            <a:off x="5262563" y="4845050"/>
            <a:ext cx="220503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Systems Management</a:t>
            </a:r>
          </a:p>
        </p:txBody>
      </p:sp>
      <p:sp>
        <p:nvSpPr>
          <p:cNvPr id="32787" name="Rectangle 18"/>
          <p:cNvSpPr>
            <a:spLocks noChangeArrowheads="1"/>
          </p:cNvSpPr>
          <p:nvPr/>
        </p:nvSpPr>
        <p:spPr bwMode="auto">
          <a:xfrm>
            <a:off x="5481638" y="2017713"/>
            <a:ext cx="1604962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131585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6" descr="Untitled-1 copy.jpg"/>
          <p:cNvPicPr>
            <a:picLocks noChangeAspect="1"/>
          </p:cNvPicPr>
          <p:nvPr/>
        </p:nvPicPr>
        <p:blipFill>
          <a:blip r:embed="rId3" cstate="print"/>
          <a:srcRect b="368"/>
          <a:stretch>
            <a:fillRect/>
          </a:stretch>
        </p:blipFill>
        <p:spPr bwMode="auto">
          <a:xfrm>
            <a:off x="0" y="908050"/>
            <a:ext cx="91440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Contact Information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363311" y="1073831"/>
            <a:ext cx="3100388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ct val="30000"/>
              </a:spcBef>
              <a:spcAft>
                <a:spcPct val="50000"/>
              </a:spcAft>
              <a:tabLst>
                <a:tab pos="798513" algn="l"/>
              </a:tabLst>
              <a:defRPr/>
            </a:pPr>
            <a:r>
              <a:rPr lang="en-US" sz="2000" b="1" dirty="0">
                <a:solidFill>
                  <a:srgbClr val="003366"/>
                </a:solidFill>
                <a:latin typeface="Arial Narrow" pitchFamily="34" charset="0"/>
                <a:cs typeface="+mn-cs"/>
              </a:rPr>
              <a:t>The Hackett Group</a:t>
            </a:r>
          </a:p>
          <a:p>
            <a:pPr eaLnBrk="0" hangingPunct="0">
              <a:buClr>
                <a:srgbClr val="000000"/>
              </a:buClr>
              <a:buSzPct val="105000"/>
              <a:buFont typeface="Wingdings" pitchFamily="2" charset="2"/>
              <a:buNone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Suite N500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1117 Perimeter Center West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Atlanta, GA  30338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Phone:	+1 770 225 3600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endParaRPr lang="en-US" sz="800" b="1" i="1" dirty="0">
              <a:solidFill>
                <a:srgbClr val="003366"/>
              </a:solidFill>
              <a:latin typeface="Arial Narrow" pitchFamily="34" charset="0"/>
              <a:cs typeface="+mn-cs"/>
            </a:endParaRPr>
          </a:p>
          <a:p>
            <a:pPr eaLnBrk="0" hangingPunct="0">
              <a:buClr>
                <a:srgbClr val="000000"/>
              </a:buClr>
              <a:buSzPct val="105000"/>
              <a:buFont typeface="Wingdings" pitchFamily="2" charset="2"/>
              <a:buNone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Martin House</a:t>
            </a:r>
          </a:p>
          <a:p>
            <a:pPr eaLnBrk="0" hangingPunct="0">
              <a:buClr>
                <a:srgbClr val="000000"/>
              </a:buClr>
              <a:buSzPct val="105000"/>
              <a:buFont typeface="Wingdings" pitchFamily="2" charset="2"/>
              <a:buNone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5 Martin Lane</a:t>
            </a:r>
          </a:p>
          <a:p>
            <a:pPr eaLnBrk="0" hangingPunct="0">
              <a:buClr>
                <a:srgbClr val="000000"/>
              </a:buClr>
              <a:buSzPct val="105000"/>
              <a:buFont typeface="Wingdings" pitchFamily="2" charset="2"/>
              <a:buNone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London   EC4R 0DP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Phone:	+44 207 398 9100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endParaRPr lang="en-US" sz="800" b="1" dirty="0">
              <a:solidFill>
                <a:srgbClr val="333333"/>
              </a:solidFill>
              <a:latin typeface="Arial Narrow" pitchFamily="34" charset="0"/>
              <a:cs typeface="+mn-cs"/>
            </a:endParaRP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Torhaus Westhafen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Speicherstrasse 59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60327 Frankfurt am Main, Germany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Phone:	+49 69 900217 0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endParaRPr lang="en-US" sz="800" b="1" dirty="0">
              <a:solidFill>
                <a:srgbClr val="333333"/>
              </a:solidFill>
              <a:latin typeface="Arial Narrow" pitchFamily="34" charset="0"/>
              <a:cs typeface="+mn-cs"/>
            </a:endParaRP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fr-FR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8, rue de Port Mahon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fr-FR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75002 Paris, France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fr-FR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Phone:</a:t>
            </a: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	+33 1 53 43 0400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endParaRPr lang="en-US" sz="800" b="1" dirty="0">
              <a:solidFill>
                <a:srgbClr val="333333"/>
              </a:solidFill>
              <a:latin typeface="Arial Narrow" pitchFamily="34" charset="0"/>
              <a:cs typeface="+mn-cs"/>
            </a:endParaRP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Strawinskylaan 3051G, 1077 ZX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Amsterdam, The Netherlands</a:t>
            </a:r>
          </a:p>
          <a:p>
            <a:pPr eaLnBrk="0" hangingPunct="0">
              <a:buClr>
                <a:srgbClr val="000000"/>
              </a:buClr>
              <a:buSzPct val="105000"/>
              <a:tabLst>
                <a:tab pos="798513" algn="l"/>
              </a:tabLst>
              <a:defRPr/>
            </a:pPr>
            <a:r>
              <a:rPr lang="en-US" sz="1400" b="1" dirty="0">
                <a:solidFill>
                  <a:srgbClr val="333333"/>
                </a:solidFill>
                <a:latin typeface="Arial Narrow" pitchFamily="34" charset="0"/>
                <a:cs typeface="+mn-cs"/>
              </a:rPr>
              <a:t>Phone:	+31 20 301 2210</a:t>
            </a:r>
          </a:p>
        </p:txBody>
      </p:sp>
      <p:sp>
        <p:nvSpPr>
          <p:cNvPr id="24581" name="Rectangle 8"/>
          <p:cNvSpPr>
            <a:spLocks noChangeArrowheads="1"/>
          </p:cNvSpPr>
          <p:nvPr/>
        </p:nvSpPr>
        <p:spPr bwMode="auto">
          <a:xfrm>
            <a:off x="4119562" y="1086301"/>
            <a:ext cx="479583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5000"/>
              <a:tabLst>
                <a:tab pos="914400" algn="l"/>
              </a:tabLst>
            </a:pPr>
            <a:r>
              <a:rPr lang="en-US" sz="2000" b="1" dirty="0" smtClean="0">
                <a:solidFill>
                  <a:srgbClr val="003366"/>
                </a:solidFill>
                <a:latin typeface="Arial Narrow" pitchFamily="34" charset="0"/>
              </a:rPr>
              <a:t>Kurt Albertson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5000"/>
              <a:tabLst>
                <a:tab pos="914400" algn="l"/>
              </a:tabLst>
            </a:pPr>
            <a:r>
              <a:rPr lang="en-US" sz="1600" b="1" dirty="0" smtClean="0">
                <a:solidFill>
                  <a:srgbClr val="333333"/>
                </a:solidFill>
                <a:latin typeface="Arial Narrow" pitchFamily="34" charset="0"/>
              </a:rPr>
              <a:t>Associate Principal, Procurement Advisory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5000"/>
              <a:tabLst>
                <a:tab pos="914400" algn="l"/>
              </a:tabLst>
            </a:pPr>
            <a:r>
              <a:rPr lang="en-US" sz="1600" b="1" dirty="0" smtClean="0">
                <a:solidFill>
                  <a:srgbClr val="333333"/>
                </a:solidFill>
                <a:latin typeface="Arial Narrow" pitchFamily="34" charset="0"/>
              </a:rPr>
              <a:t>Phone:	+ 1 770.225.7570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5000"/>
              <a:tabLst>
                <a:tab pos="914400" algn="l"/>
              </a:tabLst>
            </a:pPr>
            <a:r>
              <a:rPr lang="en-US" sz="1600" b="1" dirty="0" smtClean="0">
                <a:solidFill>
                  <a:srgbClr val="333333"/>
                </a:solidFill>
                <a:latin typeface="Arial Narrow" pitchFamily="34" charset="0"/>
                <a:hlinkClick r:id="rId4"/>
              </a:rPr>
              <a:t>kalbertson@</a:t>
            </a:r>
            <a:r>
              <a:rPr lang="en-US" sz="1600" b="1" dirty="0" smtClean="0">
                <a:solidFill>
                  <a:srgbClr val="000000"/>
                </a:solidFill>
                <a:latin typeface="Arial Narrow" pitchFamily="34" charset="0"/>
                <a:hlinkClick r:id="rId4"/>
              </a:rPr>
              <a:t>thehackettgroup</a:t>
            </a:r>
            <a:r>
              <a:rPr lang="en-US" sz="1600" b="1" dirty="0" smtClean="0">
                <a:solidFill>
                  <a:srgbClr val="333333"/>
                </a:solidFill>
                <a:latin typeface="Arial Narrow" pitchFamily="34" charset="0"/>
                <a:hlinkClick r:id="rId4"/>
              </a:rPr>
              <a:t>.com</a:t>
            </a:r>
            <a:r>
              <a:rPr lang="en-US" sz="1600" b="1" dirty="0" smtClean="0">
                <a:solidFill>
                  <a:srgbClr val="333333"/>
                </a:solidFill>
                <a:latin typeface="Arial Narrow" pitchFamily="34" charset="0"/>
              </a:rPr>
              <a:t> 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5000"/>
              <a:tabLst>
                <a:tab pos="914400" algn="l"/>
              </a:tabLst>
              <a:defRPr/>
            </a:pPr>
            <a:endParaRPr lang="en-US" sz="2000" b="1" dirty="0" smtClean="0">
              <a:solidFill>
                <a:srgbClr val="003366"/>
              </a:solidFill>
              <a:latin typeface="Arial Narrow"/>
              <a:cs typeface="+mn-cs"/>
            </a:endParaRPr>
          </a:p>
          <a:p>
            <a:pPr eaLnBrk="0" hangingPunct="0">
              <a:buFont typeface="Wingdings" pitchFamily="2" charset="2"/>
              <a:buNone/>
              <a:tabLst>
                <a:tab pos="914400" algn="l"/>
              </a:tabLst>
            </a:pPr>
            <a:endParaRPr lang="en-US" sz="1600" b="1" dirty="0">
              <a:solidFill>
                <a:srgbClr val="000000"/>
              </a:solidFill>
              <a:latin typeface="Arial Narrow" pitchFamily="34" charset="0"/>
            </a:endParaRPr>
          </a:p>
          <a:p>
            <a:pPr eaLnBrk="0" hangingPunct="0">
              <a:buFont typeface="Wingdings" pitchFamily="2" charset="2"/>
              <a:buNone/>
              <a:tabLst>
                <a:tab pos="914400" algn="l"/>
              </a:tabLst>
            </a:pPr>
            <a:r>
              <a:rPr lang="en-US" sz="1600" b="1" dirty="0">
                <a:solidFill>
                  <a:srgbClr val="000000"/>
                </a:solidFill>
              </a:rPr>
              <a:t>1-888-8HACKETT</a:t>
            </a:r>
          </a:p>
          <a:p>
            <a:pPr eaLnBrk="0" hangingPunct="0">
              <a:buFont typeface="Wingdings" pitchFamily="2" charset="2"/>
              <a:buNone/>
              <a:tabLst>
                <a:tab pos="914400" algn="l"/>
              </a:tabLst>
            </a:pPr>
            <a:r>
              <a:rPr lang="en-US" sz="1600" b="1" dirty="0">
                <a:solidFill>
                  <a:schemeClr val="accent3">
                    <a:lumMod val="40000"/>
                    <a:lumOff val="60000"/>
                  </a:schemeClr>
                </a:solidFill>
                <a:hlinkClick r:id="rId5"/>
              </a:rPr>
              <a:t>advisor@thehackettgroup.com</a:t>
            </a:r>
            <a:endParaRPr lang="en-US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5000"/>
              <a:tabLst>
                <a:tab pos="914400" algn="l"/>
              </a:tabLst>
              <a:defRPr/>
            </a:pPr>
            <a:endParaRPr lang="en-US" sz="1600" i="1" dirty="0">
              <a:solidFill>
                <a:srgbClr val="333333"/>
              </a:solidFill>
              <a:latin typeface="Arial Narrow"/>
              <a:cs typeface="+mn-cs"/>
            </a:endParaRPr>
          </a:p>
          <a:p>
            <a:pPr eaLnBrk="0" hangingPunct="0">
              <a:buFont typeface="Wingdings" pitchFamily="2" charset="2"/>
              <a:buNone/>
              <a:tabLst>
                <a:tab pos="914400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 Narrow"/>
                <a:cs typeface="+mn-cs"/>
              </a:rPr>
              <a:t>www.thehackettgroup.com</a:t>
            </a:r>
            <a:endParaRPr lang="en-US" sz="1600" b="1" dirty="0">
              <a:solidFill>
                <a:srgbClr val="000000"/>
              </a:solidFill>
              <a:latin typeface="Arial Narrow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 smtClean="0"/>
              <a:t>What is the importance </a:t>
            </a:r>
            <a:r>
              <a:rPr lang="en-US" dirty="0"/>
              <a:t>of supplier performance </a:t>
            </a:r>
            <a:r>
              <a:rPr lang="en-US" dirty="0" smtClean="0"/>
              <a:t>management?</a:t>
            </a:r>
            <a:endParaRPr lang="en-US" dirty="0"/>
          </a:p>
          <a:p>
            <a:pPr lvl="0"/>
            <a:r>
              <a:rPr lang="en-US" dirty="0" smtClean="0"/>
              <a:t>What does a formal supplier relationship management </a:t>
            </a:r>
            <a:r>
              <a:rPr lang="en-US" dirty="0"/>
              <a:t>framework </a:t>
            </a:r>
            <a:r>
              <a:rPr lang="en-US" dirty="0" smtClean="0"/>
              <a:t>look like?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r>
              <a:rPr lang="en-US" dirty="0"/>
              <a:t>Question:  Who is responsible within the State of GA for managing supplier performance</a:t>
            </a:r>
            <a:r>
              <a:rPr lang="en-US" dirty="0" smtClean="0"/>
              <a:t>?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objectives for Supplier Relationship Management are dependent of the vision of Procurement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563352"/>
              </p:ext>
            </p:extLst>
          </p:nvPr>
        </p:nvGraphicFramePr>
        <p:xfrm>
          <a:off x="1074388" y="1239513"/>
          <a:ext cx="6148697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517375" y="864734"/>
            <a:ext cx="78274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 smtClean="0"/>
              <a:t>What dimensions of SRM performance for key suppliers would you like to improve?</a:t>
            </a:r>
          </a:p>
          <a:p>
            <a:pPr algn="ctr"/>
            <a:r>
              <a:rPr lang="en-US" sz="1400" i="1" dirty="0" smtClean="0"/>
              <a:t>(% of responses – multiple responses allowed)</a:t>
            </a:r>
            <a:endParaRPr lang="en-US" sz="1400" i="1" dirty="0"/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552615" y="2970376"/>
            <a:ext cx="1920025" cy="520139"/>
          </a:xfrm>
          <a:prstGeom prst="wedgeRoundRectCallout">
            <a:avLst>
              <a:gd name="adj1" fmla="val 71416"/>
              <a:gd name="adj2" fmla="val -68248"/>
              <a:gd name="adj3" fmla="val 16667"/>
            </a:avLst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0" dirty="0" smtClean="0">
                <a:latin typeface="+mn-lt"/>
              </a:rPr>
              <a:t>“Agility” as antidote to Risk</a:t>
            </a:r>
            <a:endParaRPr lang="en-US" sz="1600" b="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6575235" y="3490516"/>
            <a:ext cx="1059454" cy="88318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6253909" y="4538949"/>
            <a:ext cx="1369763" cy="106499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5971144" y="4715219"/>
            <a:ext cx="1674562" cy="1101687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7744858" y="4208443"/>
            <a:ext cx="1399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latin typeface="Arial" pitchFamily="34" charset="0"/>
                <a:cs typeface="Arial" pitchFamily="34" charset="0"/>
              </a:rPr>
              <a:t>Compliance focused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Driving innovation with key suppliers is done at the higher segments of Procurement’s value proposition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41636428"/>
              </p:ext>
            </p:extLst>
          </p:nvPr>
        </p:nvGraphicFramePr>
        <p:xfrm>
          <a:off x="1138740" y="1653121"/>
          <a:ext cx="4648766" cy="4114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782891" y="5194300"/>
            <a:ext cx="3303587" cy="3222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82724" tIns="0" rIns="0" bIns="0" spcCol="1113" anchor="ctr"/>
          <a:lstStyle/>
          <a:p>
            <a:pPr algn="ctr" defTabSz="721208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b="0" dirty="0">
                <a:solidFill>
                  <a:prstClr val="white"/>
                </a:solidFill>
              </a:rPr>
              <a:t>Supply Assurance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782891" y="4368800"/>
            <a:ext cx="3303587" cy="3238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82724" tIns="0" rIns="0" bIns="0" spcCol="1113" anchor="ctr"/>
          <a:lstStyle/>
          <a:p>
            <a:pPr algn="ctr" defTabSz="721208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b="0" dirty="0">
                <a:solidFill>
                  <a:prstClr val="white"/>
                </a:solidFill>
              </a:rPr>
              <a:t>Price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451228" y="3481388"/>
            <a:ext cx="1966913" cy="5603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82724" tIns="0" rIns="0" bIns="0" spcCol="1113" anchor="ctr"/>
          <a:lstStyle/>
          <a:p>
            <a:pPr algn="ctr" defTabSz="721208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b="0" dirty="0">
                <a:solidFill>
                  <a:prstClr val="white"/>
                </a:solidFill>
              </a:rPr>
              <a:t>Total Cost of Ownership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714753" y="2655888"/>
            <a:ext cx="1439863" cy="5270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82724" tIns="0" rIns="0" bIns="0" spcCol="1113" anchor="ctr"/>
          <a:lstStyle/>
          <a:p>
            <a:pPr algn="ctr" defTabSz="721208" eaLnBrk="0" hangingPunct="0">
              <a:lnSpc>
                <a:spcPct val="90000"/>
              </a:lnSpc>
              <a:spcAft>
                <a:spcPts val="0"/>
              </a:spcAft>
              <a:defRPr/>
            </a:pPr>
            <a:r>
              <a:rPr lang="en-GB" b="0" dirty="0">
                <a:solidFill>
                  <a:prstClr val="white"/>
                </a:solidFill>
              </a:rPr>
              <a:t>Demand</a:t>
            </a:r>
          </a:p>
          <a:p>
            <a:pPr algn="ctr" defTabSz="721208" eaLnBrk="0" hangingPunct="0">
              <a:lnSpc>
                <a:spcPct val="90000"/>
              </a:lnSpc>
              <a:spcAft>
                <a:spcPts val="0"/>
              </a:spcAft>
              <a:defRPr/>
            </a:pPr>
            <a:r>
              <a:rPr lang="en-GB" b="0" dirty="0">
                <a:solidFill>
                  <a:prstClr val="white"/>
                </a:solidFill>
              </a:rPr>
              <a:t>Management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79841" y="1881188"/>
            <a:ext cx="1309687" cy="7143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82724" tIns="0" rIns="0" bIns="0" spcCol="1113" anchor="ctr"/>
          <a:lstStyle/>
          <a:p>
            <a:pPr algn="ctr" defTabSz="721208" eaLnBrk="0" hangingPunct="0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1600" b="0" dirty="0">
                <a:solidFill>
                  <a:prstClr val="white"/>
                </a:solidFill>
              </a:rPr>
              <a:t>Value </a:t>
            </a:r>
          </a:p>
          <a:p>
            <a:pPr algn="ctr" defTabSz="721208" eaLnBrk="0" hangingPunct="0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1600" b="0" dirty="0">
                <a:solidFill>
                  <a:prstClr val="white"/>
                </a:solidFill>
              </a:rPr>
              <a:t>Mgmt.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80966" y="1146721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SRM Evolution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15378" y="1140350"/>
            <a:ext cx="2275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Procurement Value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02078" y="5032265"/>
            <a:ext cx="2904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latin typeface="Arial" pitchFamily="34" charset="0"/>
                <a:cs typeface="Arial" pitchFamily="34" charset="0"/>
              </a:rPr>
              <a:t>Supplier qualification, operational reviews, etc.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80966" y="427951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Arial" pitchFamily="34" charset="0"/>
                <a:cs typeface="Arial" pitchFamily="34" charset="0"/>
              </a:rPr>
              <a:t>Contract monitoring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10672" y="3479615"/>
            <a:ext cx="303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Arial" pitchFamily="34" charset="0"/>
                <a:cs typeface="Arial" pitchFamily="34" charset="0"/>
              </a:rPr>
              <a:t>Collaborative cost reduction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68014" y="2514705"/>
            <a:ext cx="3925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latin typeface="Arial" pitchFamily="34" charset="0"/>
                <a:cs typeface="Arial" pitchFamily="34" charset="0"/>
              </a:rPr>
              <a:t>Collaborative planning, demand shaping, “customer of choice” focus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69452" y="1788249"/>
            <a:ext cx="4412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latin typeface="Arial" pitchFamily="34" charset="0"/>
                <a:cs typeface="Arial" pitchFamily="34" charset="0"/>
              </a:rPr>
              <a:t>Strategic relationship mgmt., support for innovation and growth enablement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 flipV="1">
            <a:off x="721892" y="4089902"/>
            <a:ext cx="16042" cy="1677422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681485" y="4089901"/>
            <a:ext cx="1101406" cy="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669253" y="5735240"/>
            <a:ext cx="100134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659" y="4648846"/>
            <a:ext cx="135165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 smtClean="0">
                <a:latin typeface="Arial" pitchFamily="34" charset="0"/>
                <a:cs typeface="Arial" pitchFamily="34" charset="0"/>
              </a:rPr>
              <a:t>Supplier</a:t>
            </a:r>
          </a:p>
          <a:p>
            <a:pPr algn="ctr"/>
            <a:r>
              <a:rPr lang="en-US" sz="1800" b="0" dirty="0" smtClean="0">
                <a:latin typeface="Arial" pitchFamily="34" charset="0"/>
                <a:cs typeface="Arial" pitchFamily="34" charset="0"/>
              </a:rPr>
              <a:t>Scorecards</a:t>
            </a:r>
          </a:p>
        </p:txBody>
      </p:sp>
    </p:spTree>
    <p:extLst>
      <p:ext uri="{BB962C8B-B14F-4D97-AF65-F5344CB8AC3E}">
        <p14:creationId xmlns:p14="http://schemas.microsoft.com/office/powerpoint/2010/main" val="269948920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Unfortunately today, Customer-facing CRM processes are generally more mature than supplier-facing ones</a:t>
            </a:r>
            <a:endParaRPr lang="en-US" dirty="0"/>
          </a:p>
        </p:txBody>
      </p:sp>
      <p:sp>
        <p:nvSpPr>
          <p:cNvPr id="261124" name="Line 4"/>
          <p:cNvSpPr>
            <a:spLocks noChangeShapeType="1"/>
          </p:cNvSpPr>
          <p:nvPr/>
        </p:nvSpPr>
        <p:spPr bwMode="auto">
          <a:xfrm>
            <a:off x="7566026" y="2420938"/>
            <a:ext cx="4763" cy="1143000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125" name="Line 5"/>
          <p:cNvSpPr>
            <a:spLocks noChangeShapeType="1"/>
          </p:cNvSpPr>
          <p:nvPr/>
        </p:nvSpPr>
        <p:spPr bwMode="auto">
          <a:xfrm>
            <a:off x="6337301" y="2817813"/>
            <a:ext cx="1588" cy="1817688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126" name="Line 6"/>
          <p:cNvSpPr>
            <a:spLocks noChangeShapeType="1"/>
          </p:cNvSpPr>
          <p:nvPr/>
        </p:nvSpPr>
        <p:spPr bwMode="auto">
          <a:xfrm>
            <a:off x="6900863" y="3143251"/>
            <a:ext cx="1588" cy="969963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127" name="Line 7"/>
          <p:cNvSpPr>
            <a:spLocks noChangeShapeType="1"/>
          </p:cNvSpPr>
          <p:nvPr/>
        </p:nvSpPr>
        <p:spPr bwMode="auto">
          <a:xfrm>
            <a:off x="1081088" y="5635626"/>
            <a:ext cx="7129463" cy="20638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129" name="Line 9"/>
          <p:cNvSpPr>
            <a:spLocks noChangeShapeType="1"/>
          </p:cNvSpPr>
          <p:nvPr/>
        </p:nvSpPr>
        <p:spPr bwMode="auto">
          <a:xfrm flipV="1">
            <a:off x="1074738" y="1187451"/>
            <a:ext cx="1588" cy="4459288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131" name="Freeform 11"/>
          <p:cNvSpPr>
            <a:spLocks/>
          </p:cNvSpPr>
          <p:nvPr/>
        </p:nvSpPr>
        <p:spPr bwMode="auto">
          <a:xfrm>
            <a:off x="3259138" y="1268413"/>
            <a:ext cx="1004888" cy="655638"/>
          </a:xfrm>
          <a:custGeom>
            <a:avLst/>
            <a:gdLst/>
            <a:ahLst/>
            <a:cxnLst>
              <a:cxn ang="0">
                <a:pos x="0" y="205"/>
              </a:cxn>
              <a:cxn ang="0">
                <a:pos x="6" y="163"/>
              </a:cxn>
              <a:cxn ang="0">
                <a:pos x="26" y="125"/>
              </a:cxn>
              <a:cxn ang="0">
                <a:pos x="54" y="93"/>
              </a:cxn>
              <a:cxn ang="0">
                <a:pos x="93" y="61"/>
              </a:cxn>
              <a:cxn ang="0">
                <a:pos x="141" y="35"/>
              </a:cxn>
              <a:cxn ang="0">
                <a:pos x="195" y="16"/>
              </a:cxn>
              <a:cxn ang="0">
                <a:pos x="253" y="7"/>
              </a:cxn>
              <a:cxn ang="0">
                <a:pos x="317" y="0"/>
              </a:cxn>
              <a:cxn ang="0">
                <a:pos x="317" y="0"/>
              </a:cxn>
              <a:cxn ang="0">
                <a:pos x="349" y="3"/>
              </a:cxn>
              <a:cxn ang="0">
                <a:pos x="413" y="10"/>
              </a:cxn>
              <a:cxn ang="0">
                <a:pos x="467" y="26"/>
              </a:cxn>
              <a:cxn ang="0">
                <a:pos x="518" y="48"/>
              </a:cxn>
              <a:cxn ang="0">
                <a:pos x="563" y="77"/>
              </a:cxn>
              <a:cxn ang="0">
                <a:pos x="595" y="109"/>
              </a:cxn>
              <a:cxn ang="0">
                <a:pos x="621" y="144"/>
              </a:cxn>
              <a:cxn ang="0">
                <a:pos x="633" y="186"/>
              </a:cxn>
              <a:cxn ang="0">
                <a:pos x="633" y="205"/>
              </a:cxn>
              <a:cxn ang="0">
                <a:pos x="633" y="205"/>
              </a:cxn>
              <a:cxn ang="0">
                <a:pos x="627" y="246"/>
              </a:cxn>
              <a:cxn ang="0">
                <a:pos x="608" y="285"/>
              </a:cxn>
              <a:cxn ang="0">
                <a:pos x="579" y="320"/>
              </a:cxn>
              <a:cxn ang="0">
                <a:pos x="541" y="352"/>
              </a:cxn>
              <a:cxn ang="0">
                <a:pos x="496" y="378"/>
              </a:cxn>
              <a:cxn ang="0">
                <a:pos x="441" y="394"/>
              </a:cxn>
              <a:cxn ang="0">
                <a:pos x="381" y="406"/>
              </a:cxn>
              <a:cxn ang="0">
                <a:pos x="317" y="413"/>
              </a:cxn>
              <a:cxn ang="0">
                <a:pos x="317" y="413"/>
              </a:cxn>
              <a:cxn ang="0">
                <a:pos x="285" y="410"/>
              </a:cxn>
              <a:cxn ang="0">
                <a:pos x="224" y="403"/>
              </a:cxn>
              <a:cxn ang="0">
                <a:pos x="166" y="387"/>
              </a:cxn>
              <a:cxn ang="0">
                <a:pos x="115" y="365"/>
              </a:cxn>
              <a:cxn ang="0">
                <a:pos x="74" y="336"/>
              </a:cxn>
              <a:cxn ang="0">
                <a:pos x="38" y="304"/>
              </a:cxn>
              <a:cxn ang="0">
                <a:pos x="16" y="266"/>
              </a:cxn>
              <a:cxn ang="0">
                <a:pos x="3" y="227"/>
              </a:cxn>
              <a:cxn ang="0">
                <a:pos x="0" y="205"/>
              </a:cxn>
            </a:cxnLst>
            <a:rect l="0" t="0" r="r" b="b"/>
            <a:pathLst>
              <a:path w="633" h="413">
                <a:moveTo>
                  <a:pt x="0" y="205"/>
                </a:moveTo>
                <a:lnTo>
                  <a:pt x="0" y="205"/>
                </a:lnTo>
                <a:lnTo>
                  <a:pt x="3" y="186"/>
                </a:lnTo>
                <a:lnTo>
                  <a:pt x="6" y="163"/>
                </a:lnTo>
                <a:lnTo>
                  <a:pt x="16" y="144"/>
                </a:lnTo>
                <a:lnTo>
                  <a:pt x="26" y="125"/>
                </a:lnTo>
                <a:lnTo>
                  <a:pt x="38" y="109"/>
                </a:lnTo>
                <a:lnTo>
                  <a:pt x="54" y="93"/>
                </a:lnTo>
                <a:lnTo>
                  <a:pt x="74" y="77"/>
                </a:lnTo>
                <a:lnTo>
                  <a:pt x="93" y="61"/>
                </a:lnTo>
                <a:lnTo>
                  <a:pt x="115" y="48"/>
                </a:lnTo>
                <a:lnTo>
                  <a:pt x="141" y="35"/>
                </a:lnTo>
                <a:lnTo>
                  <a:pt x="166" y="26"/>
                </a:lnTo>
                <a:lnTo>
                  <a:pt x="195" y="16"/>
                </a:lnTo>
                <a:lnTo>
                  <a:pt x="224" y="10"/>
                </a:lnTo>
                <a:lnTo>
                  <a:pt x="253" y="7"/>
                </a:lnTo>
                <a:lnTo>
                  <a:pt x="285" y="3"/>
                </a:lnTo>
                <a:lnTo>
                  <a:pt x="317" y="0"/>
                </a:lnTo>
                <a:lnTo>
                  <a:pt x="317" y="0"/>
                </a:lnTo>
                <a:lnTo>
                  <a:pt x="317" y="0"/>
                </a:lnTo>
                <a:lnTo>
                  <a:pt x="317" y="0"/>
                </a:lnTo>
                <a:lnTo>
                  <a:pt x="349" y="3"/>
                </a:lnTo>
                <a:lnTo>
                  <a:pt x="381" y="7"/>
                </a:lnTo>
                <a:lnTo>
                  <a:pt x="413" y="10"/>
                </a:lnTo>
                <a:lnTo>
                  <a:pt x="441" y="16"/>
                </a:lnTo>
                <a:lnTo>
                  <a:pt x="467" y="26"/>
                </a:lnTo>
                <a:lnTo>
                  <a:pt x="496" y="35"/>
                </a:lnTo>
                <a:lnTo>
                  <a:pt x="518" y="48"/>
                </a:lnTo>
                <a:lnTo>
                  <a:pt x="541" y="61"/>
                </a:lnTo>
                <a:lnTo>
                  <a:pt x="563" y="77"/>
                </a:lnTo>
                <a:lnTo>
                  <a:pt x="579" y="93"/>
                </a:lnTo>
                <a:lnTo>
                  <a:pt x="595" y="109"/>
                </a:lnTo>
                <a:lnTo>
                  <a:pt x="608" y="125"/>
                </a:lnTo>
                <a:lnTo>
                  <a:pt x="621" y="144"/>
                </a:lnTo>
                <a:lnTo>
                  <a:pt x="627" y="163"/>
                </a:lnTo>
                <a:lnTo>
                  <a:pt x="633" y="186"/>
                </a:lnTo>
                <a:lnTo>
                  <a:pt x="633" y="205"/>
                </a:lnTo>
                <a:lnTo>
                  <a:pt x="633" y="205"/>
                </a:lnTo>
                <a:lnTo>
                  <a:pt x="633" y="205"/>
                </a:lnTo>
                <a:lnTo>
                  <a:pt x="633" y="205"/>
                </a:lnTo>
                <a:lnTo>
                  <a:pt x="633" y="227"/>
                </a:lnTo>
                <a:lnTo>
                  <a:pt x="627" y="246"/>
                </a:lnTo>
                <a:lnTo>
                  <a:pt x="621" y="266"/>
                </a:lnTo>
                <a:lnTo>
                  <a:pt x="608" y="285"/>
                </a:lnTo>
                <a:lnTo>
                  <a:pt x="595" y="304"/>
                </a:lnTo>
                <a:lnTo>
                  <a:pt x="579" y="320"/>
                </a:lnTo>
                <a:lnTo>
                  <a:pt x="563" y="336"/>
                </a:lnTo>
                <a:lnTo>
                  <a:pt x="541" y="352"/>
                </a:lnTo>
                <a:lnTo>
                  <a:pt x="518" y="365"/>
                </a:lnTo>
                <a:lnTo>
                  <a:pt x="496" y="378"/>
                </a:lnTo>
                <a:lnTo>
                  <a:pt x="467" y="387"/>
                </a:lnTo>
                <a:lnTo>
                  <a:pt x="441" y="394"/>
                </a:lnTo>
                <a:lnTo>
                  <a:pt x="413" y="403"/>
                </a:lnTo>
                <a:lnTo>
                  <a:pt x="381" y="406"/>
                </a:lnTo>
                <a:lnTo>
                  <a:pt x="349" y="410"/>
                </a:lnTo>
                <a:lnTo>
                  <a:pt x="317" y="413"/>
                </a:lnTo>
                <a:lnTo>
                  <a:pt x="317" y="413"/>
                </a:lnTo>
                <a:lnTo>
                  <a:pt x="317" y="413"/>
                </a:lnTo>
                <a:lnTo>
                  <a:pt x="317" y="413"/>
                </a:lnTo>
                <a:lnTo>
                  <a:pt x="285" y="410"/>
                </a:lnTo>
                <a:lnTo>
                  <a:pt x="253" y="406"/>
                </a:lnTo>
                <a:lnTo>
                  <a:pt x="224" y="403"/>
                </a:lnTo>
                <a:lnTo>
                  <a:pt x="195" y="394"/>
                </a:lnTo>
                <a:lnTo>
                  <a:pt x="166" y="387"/>
                </a:lnTo>
                <a:lnTo>
                  <a:pt x="141" y="378"/>
                </a:lnTo>
                <a:lnTo>
                  <a:pt x="115" y="365"/>
                </a:lnTo>
                <a:lnTo>
                  <a:pt x="93" y="352"/>
                </a:lnTo>
                <a:lnTo>
                  <a:pt x="74" y="336"/>
                </a:lnTo>
                <a:lnTo>
                  <a:pt x="54" y="320"/>
                </a:lnTo>
                <a:lnTo>
                  <a:pt x="38" y="304"/>
                </a:lnTo>
                <a:lnTo>
                  <a:pt x="26" y="285"/>
                </a:lnTo>
                <a:lnTo>
                  <a:pt x="16" y="266"/>
                </a:lnTo>
                <a:lnTo>
                  <a:pt x="6" y="246"/>
                </a:lnTo>
                <a:lnTo>
                  <a:pt x="3" y="227"/>
                </a:lnTo>
                <a:lnTo>
                  <a:pt x="0" y="205"/>
                </a:lnTo>
                <a:lnTo>
                  <a:pt x="0" y="205"/>
                </a:lnTo>
                <a:lnTo>
                  <a:pt x="0" y="205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167" name="Freeform 47"/>
          <p:cNvSpPr>
            <a:spLocks/>
          </p:cNvSpPr>
          <p:nvPr/>
        </p:nvSpPr>
        <p:spPr bwMode="auto">
          <a:xfrm>
            <a:off x="4808538" y="1949451"/>
            <a:ext cx="1066800" cy="360363"/>
          </a:xfrm>
          <a:custGeom>
            <a:avLst/>
            <a:gdLst/>
            <a:ahLst/>
            <a:cxnLst>
              <a:cxn ang="0">
                <a:pos x="0" y="112"/>
              </a:cxn>
              <a:cxn ang="0">
                <a:pos x="0" y="112"/>
              </a:cxn>
              <a:cxn ang="0">
                <a:pos x="3" y="102"/>
              </a:cxn>
              <a:cxn ang="0">
                <a:pos x="6" y="89"/>
              </a:cxn>
              <a:cxn ang="0">
                <a:pos x="16" y="80"/>
              </a:cxn>
              <a:cxn ang="0">
                <a:pos x="25" y="67"/>
              </a:cxn>
              <a:cxn ang="0">
                <a:pos x="57" y="48"/>
              </a:cxn>
              <a:cxn ang="0">
                <a:pos x="99" y="32"/>
              </a:cxn>
              <a:cxn ang="0">
                <a:pos x="147" y="19"/>
              </a:cxn>
              <a:cxn ang="0">
                <a:pos x="204" y="9"/>
              </a:cxn>
              <a:cxn ang="0">
                <a:pos x="268" y="0"/>
              </a:cxn>
              <a:cxn ang="0">
                <a:pos x="336" y="0"/>
              </a:cxn>
              <a:cxn ang="0">
                <a:pos x="336" y="0"/>
              </a:cxn>
              <a:cxn ang="0">
                <a:pos x="336" y="0"/>
              </a:cxn>
              <a:cxn ang="0">
                <a:pos x="403" y="0"/>
              </a:cxn>
              <a:cxn ang="0">
                <a:pos x="467" y="9"/>
              </a:cxn>
              <a:cxn ang="0">
                <a:pos x="524" y="19"/>
              </a:cxn>
              <a:cxn ang="0">
                <a:pos x="572" y="32"/>
              </a:cxn>
              <a:cxn ang="0">
                <a:pos x="614" y="48"/>
              </a:cxn>
              <a:cxn ang="0">
                <a:pos x="646" y="67"/>
              </a:cxn>
              <a:cxn ang="0">
                <a:pos x="656" y="80"/>
              </a:cxn>
              <a:cxn ang="0">
                <a:pos x="665" y="89"/>
              </a:cxn>
              <a:cxn ang="0">
                <a:pos x="668" y="102"/>
              </a:cxn>
              <a:cxn ang="0">
                <a:pos x="672" y="112"/>
              </a:cxn>
              <a:cxn ang="0">
                <a:pos x="672" y="112"/>
              </a:cxn>
              <a:cxn ang="0">
                <a:pos x="672" y="112"/>
              </a:cxn>
              <a:cxn ang="0">
                <a:pos x="672" y="112"/>
              </a:cxn>
              <a:cxn ang="0">
                <a:pos x="668" y="125"/>
              </a:cxn>
              <a:cxn ang="0">
                <a:pos x="665" y="134"/>
              </a:cxn>
              <a:cxn ang="0">
                <a:pos x="656" y="147"/>
              </a:cxn>
              <a:cxn ang="0">
                <a:pos x="646" y="157"/>
              </a:cxn>
              <a:cxn ang="0">
                <a:pos x="614" y="176"/>
              </a:cxn>
              <a:cxn ang="0">
                <a:pos x="572" y="192"/>
              </a:cxn>
              <a:cxn ang="0">
                <a:pos x="524" y="208"/>
              </a:cxn>
              <a:cxn ang="0">
                <a:pos x="467" y="217"/>
              </a:cxn>
              <a:cxn ang="0">
                <a:pos x="403" y="224"/>
              </a:cxn>
              <a:cxn ang="0">
                <a:pos x="336" y="227"/>
              </a:cxn>
              <a:cxn ang="0">
                <a:pos x="336" y="227"/>
              </a:cxn>
              <a:cxn ang="0">
                <a:pos x="336" y="227"/>
              </a:cxn>
              <a:cxn ang="0">
                <a:pos x="336" y="227"/>
              </a:cxn>
              <a:cxn ang="0">
                <a:pos x="268" y="224"/>
              </a:cxn>
              <a:cxn ang="0">
                <a:pos x="204" y="217"/>
              </a:cxn>
              <a:cxn ang="0">
                <a:pos x="147" y="208"/>
              </a:cxn>
              <a:cxn ang="0">
                <a:pos x="99" y="192"/>
              </a:cxn>
              <a:cxn ang="0">
                <a:pos x="57" y="176"/>
              </a:cxn>
              <a:cxn ang="0">
                <a:pos x="25" y="157"/>
              </a:cxn>
              <a:cxn ang="0">
                <a:pos x="16" y="147"/>
              </a:cxn>
              <a:cxn ang="0">
                <a:pos x="6" y="134"/>
              </a:cxn>
              <a:cxn ang="0">
                <a:pos x="3" y="125"/>
              </a:cxn>
              <a:cxn ang="0">
                <a:pos x="0" y="112"/>
              </a:cxn>
              <a:cxn ang="0">
                <a:pos x="0" y="112"/>
              </a:cxn>
              <a:cxn ang="0">
                <a:pos x="0" y="112"/>
              </a:cxn>
            </a:cxnLst>
            <a:rect l="0" t="0" r="r" b="b"/>
            <a:pathLst>
              <a:path w="672" h="227">
                <a:moveTo>
                  <a:pt x="0" y="112"/>
                </a:moveTo>
                <a:lnTo>
                  <a:pt x="0" y="112"/>
                </a:lnTo>
                <a:lnTo>
                  <a:pt x="3" y="102"/>
                </a:lnTo>
                <a:lnTo>
                  <a:pt x="6" y="89"/>
                </a:lnTo>
                <a:lnTo>
                  <a:pt x="16" y="80"/>
                </a:lnTo>
                <a:lnTo>
                  <a:pt x="25" y="67"/>
                </a:lnTo>
                <a:lnTo>
                  <a:pt x="57" y="48"/>
                </a:lnTo>
                <a:lnTo>
                  <a:pt x="99" y="32"/>
                </a:lnTo>
                <a:lnTo>
                  <a:pt x="147" y="19"/>
                </a:lnTo>
                <a:lnTo>
                  <a:pt x="204" y="9"/>
                </a:lnTo>
                <a:lnTo>
                  <a:pt x="268" y="0"/>
                </a:lnTo>
                <a:lnTo>
                  <a:pt x="336" y="0"/>
                </a:lnTo>
                <a:lnTo>
                  <a:pt x="336" y="0"/>
                </a:lnTo>
                <a:lnTo>
                  <a:pt x="336" y="0"/>
                </a:lnTo>
                <a:lnTo>
                  <a:pt x="403" y="0"/>
                </a:lnTo>
                <a:lnTo>
                  <a:pt x="467" y="9"/>
                </a:lnTo>
                <a:lnTo>
                  <a:pt x="524" y="19"/>
                </a:lnTo>
                <a:lnTo>
                  <a:pt x="572" y="32"/>
                </a:lnTo>
                <a:lnTo>
                  <a:pt x="614" y="48"/>
                </a:lnTo>
                <a:lnTo>
                  <a:pt x="646" y="67"/>
                </a:lnTo>
                <a:lnTo>
                  <a:pt x="656" y="80"/>
                </a:lnTo>
                <a:lnTo>
                  <a:pt x="665" y="89"/>
                </a:lnTo>
                <a:lnTo>
                  <a:pt x="668" y="102"/>
                </a:lnTo>
                <a:lnTo>
                  <a:pt x="672" y="112"/>
                </a:lnTo>
                <a:lnTo>
                  <a:pt x="672" y="112"/>
                </a:lnTo>
                <a:lnTo>
                  <a:pt x="672" y="112"/>
                </a:lnTo>
                <a:lnTo>
                  <a:pt x="672" y="112"/>
                </a:lnTo>
                <a:lnTo>
                  <a:pt x="668" y="125"/>
                </a:lnTo>
                <a:lnTo>
                  <a:pt x="665" y="134"/>
                </a:lnTo>
                <a:lnTo>
                  <a:pt x="656" y="147"/>
                </a:lnTo>
                <a:lnTo>
                  <a:pt x="646" y="157"/>
                </a:lnTo>
                <a:lnTo>
                  <a:pt x="614" y="176"/>
                </a:lnTo>
                <a:lnTo>
                  <a:pt x="572" y="192"/>
                </a:lnTo>
                <a:lnTo>
                  <a:pt x="524" y="208"/>
                </a:lnTo>
                <a:lnTo>
                  <a:pt x="467" y="217"/>
                </a:lnTo>
                <a:lnTo>
                  <a:pt x="403" y="224"/>
                </a:lnTo>
                <a:lnTo>
                  <a:pt x="336" y="227"/>
                </a:lnTo>
                <a:lnTo>
                  <a:pt x="336" y="227"/>
                </a:lnTo>
                <a:lnTo>
                  <a:pt x="336" y="227"/>
                </a:lnTo>
                <a:lnTo>
                  <a:pt x="336" y="227"/>
                </a:lnTo>
                <a:lnTo>
                  <a:pt x="268" y="224"/>
                </a:lnTo>
                <a:lnTo>
                  <a:pt x="204" y="217"/>
                </a:lnTo>
                <a:lnTo>
                  <a:pt x="147" y="208"/>
                </a:lnTo>
                <a:lnTo>
                  <a:pt x="99" y="192"/>
                </a:lnTo>
                <a:lnTo>
                  <a:pt x="57" y="176"/>
                </a:lnTo>
                <a:lnTo>
                  <a:pt x="25" y="157"/>
                </a:lnTo>
                <a:lnTo>
                  <a:pt x="16" y="147"/>
                </a:lnTo>
                <a:lnTo>
                  <a:pt x="6" y="134"/>
                </a:lnTo>
                <a:lnTo>
                  <a:pt x="3" y="125"/>
                </a:lnTo>
                <a:lnTo>
                  <a:pt x="0" y="112"/>
                </a:lnTo>
                <a:lnTo>
                  <a:pt x="0" y="112"/>
                </a:lnTo>
                <a:lnTo>
                  <a:pt x="0" y="112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180" name="Freeform 60"/>
          <p:cNvSpPr>
            <a:spLocks/>
          </p:cNvSpPr>
          <p:nvPr/>
        </p:nvSpPr>
        <p:spPr bwMode="auto">
          <a:xfrm>
            <a:off x="4605338" y="2970213"/>
            <a:ext cx="1066800" cy="182563"/>
          </a:xfrm>
          <a:custGeom>
            <a:avLst/>
            <a:gdLst/>
            <a:ahLst/>
            <a:cxnLst>
              <a:cxn ang="0">
                <a:pos x="0" y="57"/>
              </a:cxn>
              <a:cxn ang="0">
                <a:pos x="0" y="57"/>
              </a:cxn>
              <a:cxn ang="0">
                <a:pos x="3" y="51"/>
              </a:cxn>
              <a:cxn ang="0">
                <a:pos x="6" y="48"/>
              </a:cxn>
              <a:cxn ang="0">
                <a:pos x="29" y="35"/>
              </a:cxn>
              <a:cxn ang="0">
                <a:pos x="57" y="25"/>
              </a:cxn>
              <a:cxn ang="0">
                <a:pos x="99" y="16"/>
              </a:cxn>
              <a:cxn ang="0">
                <a:pos x="150" y="9"/>
              </a:cxn>
              <a:cxn ang="0">
                <a:pos x="205" y="3"/>
              </a:cxn>
              <a:cxn ang="0">
                <a:pos x="269" y="0"/>
              </a:cxn>
              <a:cxn ang="0">
                <a:pos x="336" y="0"/>
              </a:cxn>
              <a:cxn ang="0">
                <a:pos x="336" y="0"/>
              </a:cxn>
              <a:cxn ang="0">
                <a:pos x="336" y="0"/>
              </a:cxn>
              <a:cxn ang="0">
                <a:pos x="403" y="0"/>
              </a:cxn>
              <a:cxn ang="0">
                <a:pos x="467" y="3"/>
              </a:cxn>
              <a:cxn ang="0">
                <a:pos x="524" y="9"/>
              </a:cxn>
              <a:cxn ang="0">
                <a:pos x="572" y="16"/>
              </a:cxn>
              <a:cxn ang="0">
                <a:pos x="614" y="25"/>
              </a:cxn>
              <a:cxn ang="0">
                <a:pos x="646" y="35"/>
              </a:cxn>
              <a:cxn ang="0">
                <a:pos x="665" y="48"/>
              </a:cxn>
              <a:cxn ang="0">
                <a:pos x="668" y="51"/>
              </a:cxn>
              <a:cxn ang="0">
                <a:pos x="672" y="57"/>
              </a:cxn>
              <a:cxn ang="0">
                <a:pos x="672" y="57"/>
              </a:cxn>
              <a:cxn ang="0">
                <a:pos x="672" y="57"/>
              </a:cxn>
              <a:cxn ang="0">
                <a:pos x="672" y="57"/>
              </a:cxn>
              <a:cxn ang="0">
                <a:pos x="668" y="64"/>
              </a:cxn>
              <a:cxn ang="0">
                <a:pos x="665" y="70"/>
              </a:cxn>
              <a:cxn ang="0">
                <a:pos x="646" y="80"/>
              </a:cxn>
              <a:cxn ang="0">
                <a:pos x="614" y="89"/>
              </a:cxn>
              <a:cxn ang="0">
                <a:pos x="572" y="99"/>
              </a:cxn>
              <a:cxn ang="0">
                <a:pos x="524" y="105"/>
              </a:cxn>
              <a:cxn ang="0">
                <a:pos x="467" y="112"/>
              </a:cxn>
              <a:cxn ang="0">
                <a:pos x="403" y="115"/>
              </a:cxn>
              <a:cxn ang="0">
                <a:pos x="336" y="115"/>
              </a:cxn>
              <a:cxn ang="0">
                <a:pos x="336" y="115"/>
              </a:cxn>
              <a:cxn ang="0">
                <a:pos x="336" y="115"/>
              </a:cxn>
              <a:cxn ang="0">
                <a:pos x="336" y="115"/>
              </a:cxn>
              <a:cxn ang="0">
                <a:pos x="269" y="115"/>
              </a:cxn>
              <a:cxn ang="0">
                <a:pos x="205" y="112"/>
              </a:cxn>
              <a:cxn ang="0">
                <a:pos x="150" y="105"/>
              </a:cxn>
              <a:cxn ang="0">
                <a:pos x="99" y="99"/>
              </a:cxn>
              <a:cxn ang="0">
                <a:pos x="57" y="89"/>
              </a:cxn>
              <a:cxn ang="0">
                <a:pos x="29" y="80"/>
              </a:cxn>
              <a:cxn ang="0">
                <a:pos x="6" y="70"/>
              </a:cxn>
              <a:cxn ang="0">
                <a:pos x="3" y="64"/>
              </a:cxn>
              <a:cxn ang="0">
                <a:pos x="0" y="57"/>
              </a:cxn>
              <a:cxn ang="0">
                <a:pos x="0" y="57"/>
              </a:cxn>
              <a:cxn ang="0">
                <a:pos x="0" y="57"/>
              </a:cxn>
            </a:cxnLst>
            <a:rect l="0" t="0" r="r" b="b"/>
            <a:pathLst>
              <a:path w="672" h="115">
                <a:moveTo>
                  <a:pt x="0" y="57"/>
                </a:moveTo>
                <a:lnTo>
                  <a:pt x="0" y="57"/>
                </a:lnTo>
                <a:lnTo>
                  <a:pt x="3" y="51"/>
                </a:lnTo>
                <a:lnTo>
                  <a:pt x="6" y="48"/>
                </a:lnTo>
                <a:lnTo>
                  <a:pt x="29" y="35"/>
                </a:lnTo>
                <a:lnTo>
                  <a:pt x="57" y="25"/>
                </a:lnTo>
                <a:lnTo>
                  <a:pt x="99" y="16"/>
                </a:lnTo>
                <a:lnTo>
                  <a:pt x="150" y="9"/>
                </a:lnTo>
                <a:lnTo>
                  <a:pt x="205" y="3"/>
                </a:lnTo>
                <a:lnTo>
                  <a:pt x="269" y="0"/>
                </a:lnTo>
                <a:lnTo>
                  <a:pt x="336" y="0"/>
                </a:lnTo>
                <a:lnTo>
                  <a:pt x="336" y="0"/>
                </a:lnTo>
                <a:lnTo>
                  <a:pt x="336" y="0"/>
                </a:lnTo>
                <a:lnTo>
                  <a:pt x="403" y="0"/>
                </a:lnTo>
                <a:lnTo>
                  <a:pt x="467" y="3"/>
                </a:lnTo>
                <a:lnTo>
                  <a:pt x="524" y="9"/>
                </a:lnTo>
                <a:lnTo>
                  <a:pt x="572" y="16"/>
                </a:lnTo>
                <a:lnTo>
                  <a:pt x="614" y="25"/>
                </a:lnTo>
                <a:lnTo>
                  <a:pt x="646" y="35"/>
                </a:lnTo>
                <a:lnTo>
                  <a:pt x="665" y="48"/>
                </a:lnTo>
                <a:lnTo>
                  <a:pt x="668" y="51"/>
                </a:lnTo>
                <a:lnTo>
                  <a:pt x="672" y="57"/>
                </a:lnTo>
                <a:lnTo>
                  <a:pt x="672" y="57"/>
                </a:lnTo>
                <a:lnTo>
                  <a:pt x="672" y="57"/>
                </a:lnTo>
                <a:lnTo>
                  <a:pt x="672" y="57"/>
                </a:lnTo>
                <a:lnTo>
                  <a:pt x="668" y="64"/>
                </a:lnTo>
                <a:lnTo>
                  <a:pt x="665" y="70"/>
                </a:lnTo>
                <a:lnTo>
                  <a:pt x="646" y="80"/>
                </a:lnTo>
                <a:lnTo>
                  <a:pt x="614" y="89"/>
                </a:lnTo>
                <a:lnTo>
                  <a:pt x="572" y="99"/>
                </a:lnTo>
                <a:lnTo>
                  <a:pt x="524" y="105"/>
                </a:lnTo>
                <a:lnTo>
                  <a:pt x="467" y="112"/>
                </a:lnTo>
                <a:lnTo>
                  <a:pt x="403" y="115"/>
                </a:lnTo>
                <a:lnTo>
                  <a:pt x="336" y="115"/>
                </a:lnTo>
                <a:lnTo>
                  <a:pt x="336" y="115"/>
                </a:lnTo>
                <a:lnTo>
                  <a:pt x="336" y="115"/>
                </a:lnTo>
                <a:lnTo>
                  <a:pt x="336" y="115"/>
                </a:lnTo>
                <a:lnTo>
                  <a:pt x="269" y="115"/>
                </a:lnTo>
                <a:lnTo>
                  <a:pt x="205" y="112"/>
                </a:lnTo>
                <a:lnTo>
                  <a:pt x="150" y="105"/>
                </a:lnTo>
                <a:lnTo>
                  <a:pt x="99" y="99"/>
                </a:lnTo>
                <a:lnTo>
                  <a:pt x="57" y="89"/>
                </a:lnTo>
                <a:lnTo>
                  <a:pt x="29" y="80"/>
                </a:lnTo>
                <a:lnTo>
                  <a:pt x="6" y="70"/>
                </a:lnTo>
                <a:lnTo>
                  <a:pt x="3" y="64"/>
                </a:lnTo>
                <a:lnTo>
                  <a:pt x="0" y="57"/>
                </a:lnTo>
                <a:lnTo>
                  <a:pt x="0" y="57"/>
                </a:lnTo>
                <a:lnTo>
                  <a:pt x="0" y="5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192" name="Freeform 72"/>
          <p:cNvSpPr>
            <a:spLocks/>
          </p:cNvSpPr>
          <p:nvPr/>
        </p:nvSpPr>
        <p:spPr bwMode="auto">
          <a:xfrm>
            <a:off x="3573463" y="2517776"/>
            <a:ext cx="1173163" cy="396875"/>
          </a:xfrm>
          <a:custGeom>
            <a:avLst/>
            <a:gdLst/>
            <a:ahLst/>
            <a:cxnLst>
              <a:cxn ang="0">
                <a:pos x="0" y="125"/>
              </a:cxn>
              <a:cxn ang="0">
                <a:pos x="0" y="125"/>
              </a:cxn>
              <a:cxn ang="0">
                <a:pos x="4" y="112"/>
              </a:cxn>
              <a:cxn ang="0">
                <a:pos x="10" y="99"/>
              </a:cxn>
              <a:cxn ang="0">
                <a:pos x="16" y="87"/>
              </a:cxn>
              <a:cxn ang="0">
                <a:pos x="29" y="77"/>
              </a:cxn>
              <a:cxn ang="0">
                <a:pos x="45" y="64"/>
              </a:cxn>
              <a:cxn ang="0">
                <a:pos x="64" y="55"/>
              </a:cxn>
              <a:cxn ang="0">
                <a:pos x="109" y="35"/>
              </a:cxn>
              <a:cxn ang="0">
                <a:pos x="163" y="19"/>
              </a:cxn>
              <a:cxn ang="0">
                <a:pos x="227" y="10"/>
              </a:cxn>
              <a:cxn ang="0">
                <a:pos x="295" y="0"/>
              </a:cxn>
              <a:cxn ang="0">
                <a:pos x="371" y="0"/>
              </a:cxn>
              <a:cxn ang="0">
                <a:pos x="371" y="0"/>
              </a:cxn>
              <a:cxn ang="0">
                <a:pos x="371" y="0"/>
              </a:cxn>
              <a:cxn ang="0">
                <a:pos x="445" y="0"/>
              </a:cxn>
              <a:cxn ang="0">
                <a:pos x="512" y="10"/>
              </a:cxn>
              <a:cxn ang="0">
                <a:pos x="576" y="19"/>
              </a:cxn>
              <a:cxn ang="0">
                <a:pos x="631" y="35"/>
              </a:cxn>
              <a:cxn ang="0">
                <a:pos x="675" y="55"/>
              </a:cxn>
              <a:cxn ang="0">
                <a:pos x="695" y="64"/>
              </a:cxn>
              <a:cxn ang="0">
                <a:pos x="711" y="77"/>
              </a:cxn>
              <a:cxn ang="0">
                <a:pos x="723" y="87"/>
              </a:cxn>
              <a:cxn ang="0">
                <a:pos x="730" y="99"/>
              </a:cxn>
              <a:cxn ang="0">
                <a:pos x="736" y="112"/>
              </a:cxn>
              <a:cxn ang="0">
                <a:pos x="739" y="125"/>
              </a:cxn>
              <a:cxn ang="0">
                <a:pos x="739" y="125"/>
              </a:cxn>
              <a:cxn ang="0">
                <a:pos x="739" y="125"/>
              </a:cxn>
              <a:cxn ang="0">
                <a:pos x="739" y="125"/>
              </a:cxn>
              <a:cxn ang="0">
                <a:pos x="736" y="138"/>
              </a:cxn>
              <a:cxn ang="0">
                <a:pos x="730" y="151"/>
              </a:cxn>
              <a:cxn ang="0">
                <a:pos x="723" y="160"/>
              </a:cxn>
              <a:cxn ang="0">
                <a:pos x="711" y="173"/>
              </a:cxn>
              <a:cxn ang="0">
                <a:pos x="695" y="183"/>
              </a:cxn>
              <a:cxn ang="0">
                <a:pos x="675" y="195"/>
              </a:cxn>
              <a:cxn ang="0">
                <a:pos x="631" y="211"/>
              </a:cxn>
              <a:cxn ang="0">
                <a:pos x="576" y="227"/>
              </a:cxn>
              <a:cxn ang="0">
                <a:pos x="512" y="240"/>
              </a:cxn>
              <a:cxn ang="0">
                <a:pos x="445" y="246"/>
              </a:cxn>
              <a:cxn ang="0">
                <a:pos x="371" y="250"/>
              </a:cxn>
              <a:cxn ang="0">
                <a:pos x="371" y="250"/>
              </a:cxn>
              <a:cxn ang="0">
                <a:pos x="371" y="250"/>
              </a:cxn>
              <a:cxn ang="0">
                <a:pos x="371" y="250"/>
              </a:cxn>
              <a:cxn ang="0">
                <a:pos x="295" y="246"/>
              </a:cxn>
              <a:cxn ang="0">
                <a:pos x="227" y="240"/>
              </a:cxn>
              <a:cxn ang="0">
                <a:pos x="163" y="227"/>
              </a:cxn>
              <a:cxn ang="0">
                <a:pos x="109" y="211"/>
              </a:cxn>
              <a:cxn ang="0">
                <a:pos x="64" y="195"/>
              </a:cxn>
              <a:cxn ang="0">
                <a:pos x="45" y="183"/>
              </a:cxn>
              <a:cxn ang="0">
                <a:pos x="29" y="173"/>
              </a:cxn>
              <a:cxn ang="0">
                <a:pos x="16" y="160"/>
              </a:cxn>
              <a:cxn ang="0">
                <a:pos x="10" y="151"/>
              </a:cxn>
              <a:cxn ang="0">
                <a:pos x="4" y="138"/>
              </a:cxn>
              <a:cxn ang="0">
                <a:pos x="0" y="125"/>
              </a:cxn>
              <a:cxn ang="0">
                <a:pos x="0" y="125"/>
              </a:cxn>
              <a:cxn ang="0">
                <a:pos x="0" y="125"/>
              </a:cxn>
            </a:cxnLst>
            <a:rect l="0" t="0" r="r" b="b"/>
            <a:pathLst>
              <a:path w="739" h="250">
                <a:moveTo>
                  <a:pt x="0" y="125"/>
                </a:moveTo>
                <a:lnTo>
                  <a:pt x="0" y="125"/>
                </a:lnTo>
                <a:lnTo>
                  <a:pt x="4" y="112"/>
                </a:lnTo>
                <a:lnTo>
                  <a:pt x="10" y="99"/>
                </a:lnTo>
                <a:lnTo>
                  <a:pt x="16" y="87"/>
                </a:lnTo>
                <a:lnTo>
                  <a:pt x="29" y="77"/>
                </a:lnTo>
                <a:lnTo>
                  <a:pt x="45" y="64"/>
                </a:lnTo>
                <a:lnTo>
                  <a:pt x="64" y="55"/>
                </a:lnTo>
                <a:lnTo>
                  <a:pt x="109" y="35"/>
                </a:lnTo>
                <a:lnTo>
                  <a:pt x="163" y="19"/>
                </a:lnTo>
                <a:lnTo>
                  <a:pt x="227" y="10"/>
                </a:lnTo>
                <a:lnTo>
                  <a:pt x="295" y="0"/>
                </a:lnTo>
                <a:lnTo>
                  <a:pt x="371" y="0"/>
                </a:lnTo>
                <a:lnTo>
                  <a:pt x="371" y="0"/>
                </a:lnTo>
                <a:lnTo>
                  <a:pt x="371" y="0"/>
                </a:lnTo>
                <a:lnTo>
                  <a:pt x="445" y="0"/>
                </a:lnTo>
                <a:lnTo>
                  <a:pt x="512" y="10"/>
                </a:lnTo>
                <a:lnTo>
                  <a:pt x="576" y="19"/>
                </a:lnTo>
                <a:lnTo>
                  <a:pt x="631" y="35"/>
                </a:lnTo>
                <a:lnTo>
                  <a:pt x="675" y="55"/>
                </a:lnTo>
                <a:lnTo>
                  <a:pt x="695" y="64"/>
                </a:lnTo>
                <a:lnTo>
                  <a:pt x="711" y="77"/>
                </a:lnTo>
                <a:lnTo>
                  <a:pt x="723" y="87"/>
                </a:lnTo>
                <a:lnTo>
                  <a:pt x="730" y="99"/>
                </a:lnTo>
                <a:lnTo>
                  <a:pt x="736" y="112"/>
                </a:lnTo>
                <a:lnTo>
                  <a:pt x="739" y="125"/>
                </a:lnTo>
                <a:lnTo>
                  <a:pt x="739" y="125"/>
                </a:lnTo>
                <a:lnTo>
                  <a:pt x="739" y="125"/>
                </a:lnTo>
                <a:lnTo>
                  <a:pt x="739" y="125"/>
                </a:lnTo>
                <a:lnTo>
                  <a:pt x="736" y="138"/>
                </a:lnTo>
                <a:lnTo>
                  <a:pt x="730" y="151"/>
                </a:lnTo>
                <a:lnTo>
                  <a:pt x="723" y="160"/>
                </a:lnTo>
                <a:lnTo>
                  <a:pt x="711" y="173"/>
                </a:lnTo>
                <a:lnTo>
                  <a:pt x="695" y="183"/>
                </a:lnTo>
                <a:lnTo>
                  <a:pt x="675" y="195"/>
                </a:lnTo>
                <a:lnTo>
                  <a:pt x="631" y="211"/>
                </a:lnTo>
                <a:lnTo>
                  <a:pt x="576" y="227"/>
                </a:lnTo>
                <a:lnTo>
                  <a:pt x="512" y="240"/>
                </a:lnTo>
                <a:lnTo>
                  <a:pt x="445" y="246"/>
                </a:lnTo>
                <a:lnTo>
                  <a:pt x="371" y="250"/>
                </a:lnTo>
                <a:lnTo>
                  <a:pt x="371" y="250"/>
                </a:lnTo>
                <a:lnTo>
                  <a:pt x="371" y="250"/>
                </a:lnTo>
                <a:lnTo>
                  <a:pt x="371" y="250"/>
                </a:lnTo>
                <a:lnTo>
                  <a:pt x="295" y="246"/>
                </a:lnTo>
                <a:lnTo>
                  <a:pt x="227" y="240"/>
                </a:lnTo>
                <a:lnTo>
                  <a:pt x="163" y="227"/>
                </a:lnTo>
                <a:lnTo>
                  <a:pt x="109" y="211"/>
                </a:lnTo>
                <a:lnTo>
                  <a:pt x="64" y="195"/>
                </a:lnTo>
                <a:lnTo>
                  <a:pt x="45" y="183"/>
                </a:lnTo>
                <a:lnTo>
                  <a:pt x="29" y="173"/>
                </a:lnTo>
                <a:lnTo>
                  <a:pt x="16" y="160"/>
                </a:lnTo>
                <a:lnTo>
                  <a:pt x="10" y="151"/>
                </a:lnTo>
                <a:lnTo>
                  <a:pt x="4" y="138"/>
                </a:lnTo>
                <a:lnTo>
                  <a:pt x="0" y="125"/>
                </a:lnTo>
                <a:lnTo>
                  <a:pt x="0" y="125"/>
                </a:lnTo>
                <a:lnTo>
                  <a:pt x="0" y="125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219" name="Freeform 99"/>
          <p:cNvSpPr>
            <a:spLocks/>
          </p:cNvSpPr>
          <p:nvPr/>
        </p:nvSpPr>
        <p:spPr bwMode="auto">
          <a:xfrm>
            <a:off x="6007101" y="2406651"/>
            <a:ext cx="695325" cy="406400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0" y="128"/>
              </a:cxn>
              <a:cxn ang="0">
                <a:pos x="0" y="115"/>
              </a:cxn>
              <a:cxn ang="0">
                <a:pos x="3" y="102"/>
              </a:cxn>
              <a:cxn ang="0">
                <a:pos x="9" y="89"/>
              </a:cxn>
              <a:cxn ang="0">
                <a:pos x="16" y="77"/>
              </a:cxn>
              <a:cxn ang="0">
                <a:pos x="35" y="54"/>
              </a:cxn>
              <a:cxn ang="0">
                <a:pos x="64" y="35"/>
              </a:cxn>
              <a:cxn ang="0">
                <a:pos x="96" y="19"/>
              </a:cxn>
              <a:cxn ang="0">
                <a:pos x="134" y="9"/>
              </a:cxn>
              <a:cxn ang="0">
                <a:pos x="176" y="0"/>
              </a:cxn>
              <a:cxn ang="0">
                <a:pos x="217" y="0"/>
              </a:cxn>
              <a:cxn ang="0">
                <a:pos x="217" y="0"/>
              </a:cxn>
              <a:cxn ang="0">
                <a:pos x="217" y="0"/>
              </a:cxn>
              <a:cxn ang="0">
                <a:pos x="262" y="0"/>
              </a:cxn>
              <a:cxn ang="0">
                <a:pos x="304" y="9"/>
              </a:cxn>
              <a:cxn ang="0">
                <a:pos x="342" y="19"/>
              </a:cxn>
              <a:cxn ang="0">
                <a:pos x="374" y="35"/>
              </a:cxn>
              <a:cxn ang="0">
                <a:pos x="400" y="54"/>
              </a:cxn>
              <a:cxn ang="0">
                <a:pos x="419" y="77"/>
              </a:cxn>
              <a:cxn ang="0">
                <a:pos x="428" y="89"/>
              </a:cxn>
              <a:cxn ang="0">
                <a:pos x="432" y="102"/>
              </a:cxn>
              <a:cxn ang="0">
                <a:pos x="438" y="115"/>
              </a:cxn>
              <a:cxn ang="0">
                <a:pos x="438" y="128"/>
              </a:cxn>
              <a:cxn ang="0">
                <a:pos x="438" y="128"/>
              </a:cxn>
              <a:cxn ang="0">
                <a:pos x="438" y="128"/>
              </a:cxn>
              <a:cxn ang="0">
                <a:pos x="438" y="128"/>
              </a:cxn>
              <a:cxn ang="0">
                <a:pos x="438" y="141"/>
              </a:cxn>
              <a:cxn ang="0">
                <a:pos x="432" y="153"/>
              </a:cxn>
              <a:cxn ang="0">
                <a:pos x="428" y="166"/>
              </a:cxn>
              <a:cxn ang="0">
                <a:pos x="419" y="176"/>
              </a:cxn>
              <a:cxn ang="0">
                <a:pos x="400" y="198"/>
              </a:cxn>
              <a:cxn ang="0">
                <a:pos x="374" y="217"/>
              </a:cxn>
              <a:cxn ang="0">
                <a:pos x="342" y="233"/>
              </a:cxn>
              <a:cxn ang="0">
                <a:pos x="304" y="246"/>
              </a:cxn>
              <a:cxn ang="0">
                <a:pos x="262" y="253"/>
              </a:cxn>
              <a:cxn ang="0">
                <a:pos x="217" y="256"/>
              </a:cxn>
              <a:cxn ang="0">
                <a:pos x="217" y="256"/>
              </a:cxn>
              <a:cxn ang="0">
                <a:pos x="217" y="256"/>
              </a:cxn>
              <a:cxn ang="0">
                <a:pos x="217" y="256"/>
              </a:cxn>
              <a:cxn ang="0">
                <a:pos x="176" y="253"/>
              </a:cxn>
              <a:cxn ang="0">
                <a:pos x="134" y="246"/>
              </a:cxn>
              <a:cxn ang="0">
                <a:pos x="96" y="233"/>
              </a:cxn>
              <a:cxn ang="0">
                <a:pos x="64" y="217"/>
              </a:cxn>
              <a:cxn ang="0">
                <a:pos x="35" y="198"/>
              </a:cxn>
              <a:cxn ang="0">
                <a:pos x="16" y="176"/>
              </a:cxn>
              <a:cxn ang="0">
                <a:pos x="9" y="166"/>
              </a:cxn>
              <a:cxn ang="0">
                <a:pos x="3" y="153"/>
              </a:cxn>
              <a:cxn ang="0">
                <a:pos x="0" y="141"/>
              </a:cxn>
              <a:cxn ang="0">
                <a:pos x="0" y="128"/>
              </a:cxn>
              <a:cxn ang="0">
                <a:pos x="0" y="128"/>
              </a:cxn>
              <a:cxn ang="0">
                <a:pos x="0" y="128"/>
              </a:cxn>
            </a:cxnLst>
            <a:rect l="0" t="0" r="r" b="b"/>
            <a:pathLst>
              <a:path w="438" h="256">
                <a:moveTo>
                  <a:pt x="0" y="128"/>
                </a:moveTo>
                <a:lnTo>
                  <a:pt x="0" y="128"/>
                </a:lnTo>
                <a:lnTo>
                  <a:pt x="0" y="115"/>
                </a:lnTo>
                <a:lnTo>
                  <a:pt x="3" y="102"/>
                </a:lnTo>
                <a:lnTo>
                  <a:pt x="9" y="89"/>
                </a:lnTo>
                <a:lnTo>
                  <a:pt x="16" y="77"/>
                </a:lnTo>
                <a:lnTo>
                  <a:pt x="35" y="54"/>
                </a:lnTo>
                <a:lnTo>
                  <a:pt x="64" y="35"/>
                </a:lnTo>
                <a:lnTo>
                  <a:pt x="96" y="19"/>
                </a:lnTo>
                <a:lnTo>
                  <a:pt x="134" y="9"/>
                </a:lnTo>
                <a:lnTo>
                  <a:pt x="176" y="0"/>
                </a:lnTo>
                <a:lnTo>
                  <a:pt x="217" y="0"/>
                </a:lnTo>
                <a:lnTo>
                  <a:pt x="217" y="0"/>
                </a:lnTo>
                <a:lnTo>
                  <a:pt x="217" y="0"/>
                </a:lnTo>
                <a:lnTo>
                  <a:pt x="262" y="0"/>
                </a:lnTo>
                <a:lnTo>
                  <a:pt x="304" y="9"/>
                </a:lnTo>
                <a:lnTo>
                  <a:pt x="342" y="19"/>
                </a:lnTo>
                <a:lnTo>
                  <a:pt x="374" y="35"/>
                </a:lnTo>
                <a:lnTo>
                  <a:pt x="400" y="54"/>
                </a:lnTo>
                <a:lnTo>
                  <a:pt x="419" y="77"/>
                </a:lnTo>
                <a:lnTo>
                  <a:pt x="428" y="89"/>
                </a:lnTo>
                <a:lnTo>
                  <a:pt x="432" y="102"/>
                </a:lnTo>
                <a:lnTo>
                  <a:pt x="438" y="115"/>
                </a:lnTo>
                <a:lnTo>
                  <a:pt x="438" y="128"/>
                </a:lnTo>
                <a:lnTo>
                  <a:pt x="438" y="128"/>
                </a:lnTo>
                <a:lnTo>
                  <a:pt x="438" y="128"/>
                </a:lnTo>
                <a:lnTo>
                  <a:pt x="438" y="128"/>
                </a:lnTo>
                <a:lnTo>
                  <a:pt x="438" y="141"/>
                </a:lnTo>
                <a:lnTo>
                  <a:pt x="432" y="153"/>
                </a:lnTo>
                <a:lnTo>
                  <a:pt x="428" y="166"/>
                </a:lnTo>
                <a:lnTo>
                  <a:pt x="419" y="176"/>
                </a:lnTo>
                <a:lnTo>
                  <a:pt x="400" y="198"/>
                </a:lnTo>
                <a:lnTo>
                  <a:pt x="374" y="217"/>
                </a:lnTo>
                <a:lnTo>
                  <a:pt x="342" y="233"/>
                </a:lnTo>
                <a:lnTo>
                  <a:pt x="304" y="246"/>
                </a:lnTo>
                <a:lnTo>
                  <a:pt x="262" y="253"/>
                </a:lnTo>
                <a:lnTo>
                  <a:pt x="217" y="256"/>
                </a:lnTo>
                <a:lnTo>
                  <a:pt x="217" y="256"/>
                </a:lnTo>
                <a:lnTo>
                  <a:pt x="217" y="256"/>
                </a:lnTo>
                <a:lnTo>
                  <a:pt x="217" y="256"/>
                </a:lnTo>
                <a:lnTo>
                  <a:pt x="176" y="253"/>
                </a:lnTo>
                <a:lnTo>
                  <a:pt x="134" y="246"/>
                </a:lnTo>
                <a:lnTo>
                  <a:pt x="96" y="233"/>
                </a:lnTo>
                <a:lnTo>
                  <a:pt x="64" y="217"/>
                </a:lnTo>
                <a:lnTo>
                  <a:pt x="35" y="198"/>
                </a:lnTo>
                <a:lnTo>
                  <a:pt x="16" y="176"/>
                </a:lnTo>
                <a:lnTo>
                  <a:pt x="9" y="166"/>
                </a:lnTo>
                <a:lnTo>
                  <a:pt x="3" y="153"/>
                </a:lnTo>
                <a:lnTo>
                  <a:pt x="0" y="141"/>
                </a:lnTo>
                <a:lnTo>
                  <a:pt x="0" y="128"/>
                </a:lnTo>
                <a:lnTo>
                  <a:pt x="0" y="128"/>
                </a:lnTo>
                <a:lnTo>
                  <a:pt x="0" y="128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236" name="Freeform 116"/>
          <p:cNvSpPr>
            <a:spLocks/>
          </p:cNvSpPr>
          <p:nvPr/>
        </p:nvSpPr>
        <p:spPr bwMode="auto">
          <a:xfrm>
            <a:off x="6078538" y="1208088"/>
            <a:ext cx="1060450" cy="360363"/>
          </a:xfrm>
          <a:custGeom>
            <a:avLst/>
            <a:gdLst/>
            <a:ahLst/>
            <a:cxnLst>
              <a:cxn ang="0">
                <a:pos x="0" y="115"/>
              </a:cxn>
              <a:cxn ang="0">
                <a:pos x="0" y="115"/>
              </a:cxn>
              <a:cxn ang="0">
                <a:pos x="0" y="102"/>
              </a:cxn>
              <a:cxn ang="0">
                <a:pos x="6" y="89"/>
              </a:cxn>
              <a:cxn ang="0">
                <a:pos x="12" y="80"/>
              </a:cxn>
              <a:cxn ang="0">
                <a:pos x="25" y="70"/>
              </a:cxn>
              <a:cxn ang="0">
                <a:pos x="57" y="51"/>
              </a:cxn>
              <a:cxn ang="0">
                <a:pos x="96" y="32"/>
              </a:cxn>
              <a:cxn ang="0">
                <a:pos x="147" y="19"/>
              </a:cxn>
              <a:cxn ang="0">
                <a:pos x="204" y="9"/>
              </a:cxn>
              <a:cxn ang="0">
                <a:pos x="265" y="3"/>
              </a:cxn>
              <a:cxn ang="0">
                <a:pos x="332" y="0"/>
              </a:cxn>
              <a:cxn ang="0">
                <a:pos x="332" y="0"/>
              </a:cxn>
              <a:cxn ang="0">
                <a:pos x="332" y="0"/>
              </a:cxn>
              <a:cxn ang="0">
                <a:pos x="403" y="3"/>
              </a:cxn>
              <a:cxn ang="0">
                <a:pos x="463" y="9"/>
              </a:cxn>
              <a:cxn ang="0">
                <a:pos x="521" y="19"/>
              </a:cxn>
              <a:cxn ang="0">
                <a:pos x="572" y="32"/>
              </a:cxn>
              <a:cxn ang="0">
                <a:pos x="611" y="51"/>
              </a:cxn>
              <a:cxn ang="0">
                <a:pos x="643" y="70"/>
              </a:cxn>
              <a:cxn ang="0">
                <a:pos x="655" y="80"/>
              </a:cxn>
              <a:cxn ang="0">
                <a:pos x="662" y="89"/>
              </a:cxn>
              <a:cxn ang="0">
                <a:pos x="668" y="102"/>
              </a:cxn>
              <a:cxn ang="0">
                <a:pos x="668" y="115"/>
              </a:cxn>
              <a:cxn ang="0">
                <a:pos x="668" y="115"/>
              </a:cxn>
              <a:cxn ang="0">
                <a:pos x="668" y="115"/>
              </a:cxn>
              <a:cxn ang="0">
                <a:pos x="668" y="115"/>
              </a:cxn>
              <a:cxn ang="0">
                <a:pos x="668" y="125"/>
              </a:cxn>
              <a:cxn ang="0">
                <a:pos x="662" y="137"/>
              </a:cxn>
              <a:cxn ang="0">
                <a:pos x="655" y="147"/>
              </a:cxn>
              <a:cxn ang="0">
                <a:pos x="643" y="157"/>
              </a:cxn>
              <a:cxn ang="0">
                <a:pos x="611" y="176"/>
              </a:cxn>
              <a:cxn ang="0">
                <a:pos x="572" y="195"/>
              </a:cxn>
              <a:cxn ang="0">
                <a:pos x="521" y="208"/>
              </a:cxn>
              <a:cxn ang="0">
                <a:pos x="463" y="217"/>
              </a:cxn>
              <a:cxn ang="0">
                <a:pos x="403" y="224"/>
              </a:cxn>
              <a:cxn ang="0">
                <a:pos x="332" y="227"/>
              </a:cxn>
              <a:cxn ang="0">
                <a:pos x="332" y="227"/>
              </a:cxn>
              <a:cxn ang="0">
                <a:pos x="332" y="227"/>
              </a:cxn>
              <a:cxn ang="0">
                <a:pos x="332" y="227"/>
              </a:cxn>
              <a:cxn ang="0">
                <a:pos x="265" y="224"/>
              </a:cxn>
              <a:cxn ang="0">
                <a:pos x="204" y="217"/>
              </a:cxn>
              <a:cxn ang="0">
                <a:pos x="147" y="208"/>
              </a:cxn>
              <a:cxn ang="0">
                <a:pos x="96" y="195"/>
              </a:cxn>
              <a:cxn ang="0">
                <a:pos x="57" y="176"/>
              </a:cxn>
              <a:cxn ang="0">
                <a:pos x="25" y="157"/>
              </a:cxn>
              <a:cxn ang="0">
                <a:pos x="12" y="147"/>
              </a:cxn>
              <a:cxn ang="0">
                <a:pos x="6" y="137"/>
              </a:cxn>
              <a:cxn ang="0">
                <a:pos x="0" y="125"/>
              </a:cxn>
              <a:cxn ang="0">
                <a:pos x="0" y="115"/>
              </a:cxn>
              <a:cxn ang="0">
                <a:pos x="0" y="115"/>
              </a:cxn>
              <a:cxn ang="0">
                <a:pos x="0" y="115"/>
              </a:cxn>
            </a:cxnLst>
            <a:rect l="0" t="0" r="r" b="b"/>
            <a:pathLst>
              <a:path w="668" h="227">
                <a:moveTo>
                  <a:pt x="0" y="115"/>
                </a:moveTo>
                <a:lnTo>
                  <a:pt x="0" y="115"/>
                </a:lnTo>
                <a:lnTo>
                  <a:pt x="0" y="102"/>
                </a:lnTo>
                <a:lnTo>
                  <a:pt x="6" y="89"/>
                </a:lnTo>
                <a:lnTo>
                  <a:pt x="12" y="80"/>
                </a:lnTo>
                <a:lnTo>
                  <a:pt x="25" y="70"/>
                </a:lnTo>
                <a:lnTo>
                  <a:pt x="57" y="51"/>
                </a:lnTo>
                <a:lnTo>
                  <a:pt x="96" y="32"/>
                </a:lnTo>
                <a:lnTo>
                  <a:pt x="147" y="19"/>
                </a:lnTo>
                <a:lnTo>
                  <a:pt x="204" y="9"/>
                </a:lnTo>
                <a:lnTo>
                  <a:pt x="265" y="3"/>
                </a:lnTo>
                <a:lnTo>
                  <a:pt x="332" y="0"/>
                </a:lnTo>
                <a:lnTo>
                  <a:pt x="332" y="0"/>
                </a:lnTo>
                <a:lnTo>
                  <a:pt x="332" y="0"/>
                </a:lnTo>
                <a:lnTo>
                  <a:pt x="403" y="3"/>
                </a:lnTo>
                <a:lnTo>
                  <a:pt x="463" y="9"/>
                </a:lnTo>
                <a:lnTo>
                  <a:pt x="521" y="19"/>
                </a:lnTo>
                <a:lnTo>
                  <a:pt x="572" y="32"/>
                </a:lnTo>
                <a:lnTo>
                  <a:pt x="611" y="51"/>
                </a:lnTo>
                <a:lnTo>
                  <a:pt x="643" y="70"/>
                </a:lnTo>
                <a:lnTo>
                  <a:pt x="655" y="80"/>
                </a:lnTo>
                <a:lnTo>
                  <a:pt x="662" y="89"/>
                </a:lnTo>
                <a:lnTo>
                  <a:pt x="668" y="102"/>
                </a:lnTo>
                <a:lnTo>
                  <a:pt x="668" y="115"/>
                </a:lnTo>
                <a:lnTo>
                  <a:pt x="668" y="115"/>
                </a:lnTo>
                <a:lnTo>
                  <a:pt x="668" y="115"/>
                </a:lnTo>
                <a:lnTo>
                  <a:pt x="668" y="115"/>
                </a:lnTo>
                <a:lnTo>
                  <a:pt x="668" y="125"/>
                </a:lnTo>
                <a:lnTo>
                  <a:pt x="662" y="137"/>
                </a:lnTo>
                <a:lnTo>
                  <a:pt x="655" y="147"/>
                </a:lnTo>
                <a:lnTo>
                  <a:pt x="643" y="157"/>
                </a:lnTo>
                <a:lnTo>
                  <a:pt x="611" y="176"/>
                </a:lnTo>
                <a:lnTo>
                  <a:pt x="572" y="195"/>
                </a:lnTo>
                <a:lnTo>
                  <a:pt x="521" y="208"/>
                </a:lnTo>
                <a:lnTo>
                  <a:pt x="463" y="217"/>
                </a:lnTo>
                <a:lnTo>
                  <a:pt x="403" y="224"/>
                </a:lnTo>
                <a:lnTo>
                  <a:pt x="332" y="227"/>
                </a:lnTo>
                <a:lnTo>
                  <a:pt x="332" y="227"/>
                </a:lnTo>
                <a:lnTo>
                  <a:pt x="332" y="227"/>
                </a:lnTo>
                <a:lnTo>
                  <a:pt x="332" y="227"/>
                </a:lnTo>
                <a:lnTo>
                  <a:pt x="265" y="224"/>
                </a:lnTo>
                <a:lnTo>
                  <a:pt x="204" y="217"/>
                </a:lnTo>
                <a:lnTo>
                  <a:pt x="147" y="208"/>
                </a:lnTo>
                <a:lnTo>
                  <a:pt x="96" y="195"/>
                </a:lnTo>
                <a:lnTo>
                  <a:pt x="57" y="176"/>
                </a:lnTo>
                <a:lnTo>
                  <a:pt x="25" y="157"/>
                </a:lnTo>
                <a:lnTo>
                  <a:pt x="12" y="147"/>
                </a:lnTo>
                <a:lnTo>
                  <a:pt x="6" y="137"/>
                </a:lnTo>
                <a:lnTo>
                  <a:pt x="0" y="125"/>
                </a:lnTo>
                <a:lnTo>
                  <a:pt x="0" y="115"/>
                </a:lnTo>
                <a:lnTo>
                  <a:pt x="0" y="115"/>
                </a:lnTo>
                <a:lnTo>
                  <a:pt x="0" y="115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263" name="Freeform 143"/>
          <p:cNvSpPr>
            <a:spLocks/>
          </p:cNvSpPr>
          <p:nvPr/>
        </p:nvSpPr>
        <p:spPr bwMode="auto">
          <a:xfrm>
            <a:off x="2254251" y="2432051"/>
            <a:ext cx="1355725" cy="360363"/>
          </a:xfrm>
          <a:custGeom>
            <a:avLst/>
            <a:gdLst/>
            <a:ahLst/>
            <a:cxnLst>
              <a:cxn ang="0">
                <a:pos x="0" y="115"/>
              </a:cxn>
              <a:cxn ang="0">
                <a:pos x="0" y="115"/>
              </a:cxn>
              <a:cxn ang="0">
                <a:pos x="3" y="102"/>
              </a:cxn>
              <a:cxn ang="0">
                <a:pos x="9" y="93"/>
              </a:cxn>
              <a:cxn ang="0">
                <a:pos x="19" y="80"/>
              </a:cxn>
              <a:cxn ang="0">
                <a:pos x="35" y="70"/>
              </a:cxn>
              <a:cxn ang="0">
                <a:pos x="51" y="61"/>
              </a:cxn>
              <a:cxn ang="0">
                <a:pos x="73" y="51"/>
              </a:cxn>
              <a:cxn ang="0">
                <a:pos x="124" y="35"/>
              </a:cxn>
              <a:cxn ang="0">
                <a:pos x="188" y="19"/>
              </a:cxn>
              <a:cxn ang="0">
                <a:pos x="262" y="9"/>
              </a:cxn>
              <a:cxn ang="0">
                <a:pos x="342" y="3"/>
              </a:cxn>
              <a:cxn ang="0">
                <a:pos x="428" y="0"/>
              </a:cxn>
              <a:cxn ang="0">
                <a:pos x="428" y="0"/>
              </a:cxn>
              <a:cxn ang="0">
                <a:pos x="428" y="0"/>
              </a:cxn>
              <a:cxn ang="0">
                <a:pos x="511" y="3"/>
              </a:cxn>
              <a:cxn ang="0">
                <a:pos x="595" y="9"/>
              </a:cxn>
              <a:cxn ang="0">
                <a:pos x="665" y="19"/>
              </a:cxn>
              <a:cxn ang="0">
                <a:pos x="729" y="35"/>
              </a:cxn>
              <a:cxn ang="0">
                <a:pos x="780" y="51"/>
              </a:cxn>
              <a:cxn ang="0">
                <a:pos x="803" y="61"/>
              </a:cxn>
              <a:cxn ang="0">
                <a:pos x="819" y="70"/>
              </a:cxn>
              <a:cxn ang="0">
                <a:pos x="835" y="80"/>
              </a:cxn>
              <a:cxn ang="0">
                <a:pos x="844" y="93"/>
              </a:cxn>
              <a:cxn ang="0">
                <a:pos x="851" y="102"/>
              </a:cxn>
              <a:cxn ang="0">
                <a:pos x="854" y="115"/>
              </a:cxn>
              <a:cxn ang="0">
                <a:pos x="854" y="115"/>
              </a:cxn>
              <a:cxn ang="0">
                <a:pos x="854" y="115"/>
              </a:cxn>
              <a:cxn ang="0">
                <a:pos x="854" y="115"/>
              </a:cxn>
              <a:cxn ang="0">
                <a:pos x="851" y="125"/>
              </a:cxn>
              <a:cxn ang="0">
                <a:pos x="844" y="137"/>
              </a:cxn>
              <a:cxn ang="0">
                <a:pos x="835" y="147"/>
              </a:cxn>
              <a:cxn ang="0">
                <a:pos x="819" y="160"/>
              </a:cxn>
              <a:cxn ang="0">
                <a:pos x="803" y="169"/>
              </a:cxn>
              <a:cxn ang="0">
                <a:pos x="780" y="179"/>
              </a:cxn>
              <a:cxn ang="0">
                <a:pos x="729" y="195"/>
              </a:cxn>
              <a:cxn ang="0">
                <a:pos x="665" y="208"/>
              </a:cxn>
              <a:cxn ang="0">
                <a:pos x="595" y="221"/>
              </a:cxn>
              <a:cxn ang="0">
                <a:pos x="511" y="227"/>
              </a:cxn>
              <a:cxn ang="0">
                <a:pos x="428" y="227"/>
              </a:cxn>
              <a:cxn ang="0">
                <a:pos x="428" y="227"/>
              </a:cxn>
              <a:cxn ang="0">
                <a:pos x="428" y="227"/>
              </a:cxn>
              <a:cxn ang="0">
                <a:pos x="428" y="227"/>
              </a:cxn>
              <a:cxn ang="0">
                <a:pos x="342" y="227"/>
              </a:cxn>
              <a:cxn ang="0">
                <a:pos x="262" y="221"/>
              </a:cxn>
              <a:cxn ang="0">
                <a:pos x="188" y="208"/>
              </a:cxn>
              <a:cxn ang="0">
                <a:pos x="124" y="195"/>
              </a:cxn>
              <a:cxn ang="0">
                <a:pos x="73" y="179"/>
              </a:cxn>
              <a:cxn ang="0">
                <a:pos x="51" y="169"/>
              </a:cxn>
              <a:cxn ang="0">
                <a:pos x="35" y="160"/>
              </a:cxn>
              <a:cxn ang="0">
                <a:pos x="19" y="147"/>
              </a:cxn>
              <a:cxn ang="0">
                <a:pos x="9" y="137"/>
              </a:cxn>
              <a:cxn ang="0">
                <a:pos x="3" y="125"/>
              </a:cxn>
              <a:cxn ang="0">
                <a:pos x="0" y="115"/>
              </a:cxn>
              <a:cxn ang="0">
                <a:pos x="0" y="115"/>
              </a:cxn>
              <a:cxn ang="0">
                <a:pos x="0" y="115"/>
              </a:cxn>
            </a:cxnLst>
            <a:rect l="0" t="0" r="r" b="b"/>
            <a:pathLst>
              <a:path w="854" h="227">
                <a:moveTo>
                  <a:pt x="0" y="115"/>
                </a:moveTo>
                <a:lnTo>
                  <a:pt x="0" y="115"/>
                </a:lnTo>
                <a:lnTo>
                  <a:pt x="3" y="102"/>
                </a:lnTo>
                <a:lnTo>
                  <a:pt x="9" y="93"/>
                </a:lnTo>
                <a:lnTo>
                  <a:pt x="19" y="80"/>
                </a:lnTo>
                <a:lnTo>
                  <a:pt x="35" y="70"/>
                </a:lnTo>
                <a:lnTo>
                  <a:pt x="51" y="61"/>
                </a:lnTo>
                <a:lnTo>
                  <a:pt x="73" y="51"/>
                </a:lnTo>
                <a:lnTo>
                  <a:pt x="124" y="35"/>
                </a:lnTo>
                <a:lnTo>
                  <a:pt x="188" y="19"/>
                </a:lnTo>
                <a:lnTo>
                  <a:pt x="262" y="9"/>
                </a:lnTo>
                <a:lnTo>
                  <a:pt x="342" y="3"/>
                </a:lnTo>
                <a:lnTo>
                  <a:pt x="428" y="0"/>
                </a:lnTo>
                <a:lnTo>
                  <a:pt x="428" y="0"/>
                </a:lnTo>
                <a:lnTo>
                  <a:pt x="428" y="0"/>
                </a:lnTo>
                <a:lnTo>
                  <a:pt x="511" y="3"/>
                </a:lnTo>
                <a:lnTo>
                  <a:pt x="595" y="9"/>
                </a:lnTo>
                <a:lnTo>
                  <a:pt x="665" y="19"/>
                </a:lnTo>
                <a:lnTo>
                  <a:pt x="729" y="35"/>
                </a:lnTo>
                <a:lnTo>
                  <a:pt x="780" y="51"/>
                </a:lnTo>
                <a:lnTo>
                  <a:pt x="803" y="61"/>
                </a:lnTo>
                <a:lnTo>
                  <a:pt x="819" y="70"/>
                </a:lnTo>
                <a:lnTo>
                  <a:pt x="835" y="80"/>
                </a:lnTo>
                <a:lnTo>
                  <a:pt x="844" y="93"/>
                </a:lnTo>
                <a:lnTo>
                  <a:pt x="851" y="102"/>
                </a:lnTo>
                <a:lnTo>
                  <a:pt x="854" y="115"/>
                </a:lnTo>
                <a:lnTo>
                  <a:pt x="854" y="115"/>
                </a:lnTo>
                <a:lnTo>
                  <a:pt x="854" y="115"/>
                </a:lnTo>
                <a:lnTo>
                  <a:pt x="854" y="115"/>
                </a:lnTo>
                <a:lnTo>
                  <a:pt x="851" y="125"/>
                </a:lnTo>
                <a:lnTo>
                  <a:pt x="844" y="137"/>
                </a:lnTo>
                <a:lnTo>
                  <a:pt x="835" y="147"/>
                </a:lnTo>
                <a:lnTo>
                  <a:pt x="819" y="160"/>
                </a:lnTo>
                <a:lnTo>
                  <a:pt x="803" y="169"/>
                </a:lnTo>
                <a:lnTo>
                  <a:pt x="780" y="179"/>
                </a:lnTo>
                <a:lnTo>
                  <a:pt x="729" y="195"/>
                </a:lnTo>
                <a:lnTo>
                  <a:pt x="665" y="208"/>
                </a:lnTo>
                <a:lnTo>
                  <a:pt x="595" y="221"/>
                </a:lnTo>
                <a:lnTo>
                  <a:pt x="511" y="227"/>
                </a:lnTo>
                <a:lnTo>
                  <a:pt x="428" y="227"/>
                </a:lnTo>
                <a:lnTo>
                  <a:pt x="428" y="227"/>
                </a:lnTo>
                <a:lnTo>
                  <a:pt x="428" y="227"/>
                </a:lnTo>
                <a:lnTo>
                  <a:pt x="428" y="227"/>
                </a:lnTo>
                <a:lnTo>
                  <a:pt x="342" y="227"/>
                </a:lnTo>
                <a:lnTo>
                  <a:pt x="262" y="221"/>
                </a:lnTo>
                <a:lnTo>
                  <a:pt x="188" y="208"/>
                </a:lnTo>
                <a:lnTo>
                  <a:pt x="124" y="195"/>
                </a:lnTo>
                <a:lnTo>
                  <a:pt x="73" y="179"/>
                </a:lnTo>
                <a:lnTo>
                  <a:pt x="51" y="169"/>
                </a:lnTo>
                <a:lnTo>
                  <a:pt x="35" y="160"/>
                </a:lnTo>
                <a:lnTo>
                  <a:pt x="19" y="147"/>
                </a:lnTo>
                <a:lnTo>
                  <a:pt x="9" y="137"/>
                </a:lnTo>
                <a:lnTo>
                  <a:pt x="3" y="125"/>
                </a:lnTo>
                <a:lnTo>
                  <a:pt x="0" y="115"/>
                </a:lnTo>
                <a:lnTo>
                  <a:pt x="0" y="115"/>
                </a:lnTo>
                <a:lnTo>
                  <a:pt x="0" y="115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294" name="Freeform 174"/>
          <p:cNvSpPr>
            <a:spLocks/>
          </p:cNvSpPr>
          <p:nvPr/>
        </p:nvSpPr>
        <p:spPr bwMode="auto">
          <a:xfrm>
            <a:off x="6326188" y="2776538"/>
            <a:ext cx="1138238" cy="392113"/>
          </a:xfrm>
          <a:custGeom>
            <a:avLst/>
            <a:gdLst/>
            <a:ahLst/>
            <a:cxnLst>
              <a:cxn ang="0">
                <a:pos x="0" y="122"/>
              </a:cxn>
              <a:cxn ang="0">
                <a:pos x="0" y="122"/>
              </a:cxn>
              <a:cxn ang="0">
                <a:pos x="4" y="109"/>
              </a:cxn>
              <a:cxn ang="0">
                <a:pos x="7" y="99"/>
              </a:cxn>
              <a:cxn ang="0">
                <a:pos x="16" y="87"/>
              </a:cxn>
              <a:cxn ang="0">
                <a:pos x="29" y="74"/>
              </a:cxn>
              <a:cxn ang="0">
                <a:pos x="45" y="64"/>
              </a:cxn>
              <a:cxn ang="0">
                <a:pos x="61" y="55"/>
              </a:cxn>
              <a:cxn ang="0">
                <a:pos x="106" y="36"/>
              </a:cxn>
              <a:cxn ang="0">
                <a:pos x="157" y="20"/>
              </a:cxn>
              <a:cxn ang="0">
                <a:pos x="218" y="10"/>
              </a:cxn>
              <a:cxn ang="0">
                <a:pos x="285" y="4"/>
              </a:cxn>
              <a:cxn ang="0">
                <a:pos x="359" y="0"/>
              </a:cxn>
              <a:cxn ang="0">
                <a:pos x="359" y="0"/>
              </a:cxn>
              <a:cxn ang="0">
                <a:pos x="359" y="0"/>
              </a:cxn>
              <a:cxn ang="0">
                <a:pos x="429" y="4"/>
              </a:cxn>
              <a:cxn ang="0">
                <a:pos x="496" y="10"/>
              </a:cxn>
              <a:cxn ang="0">
                <a:pos x="557" y="20"/>
              </a:cxn>
              <a:cxn ang="0">
                <a:pos x="611" y="36"/>
              </a:cxn>
              <a:cxn ang="0">
                <a:pos x="656" y="55"/>
              </a:cxn>
              <a:cxn ang="0">
                <a:pos x="672" y="64"/>
              </a:cxn>
              <a:cxn ang="0">
                <a:pos x="688" y="74"/>
              </a:cxn>
              <a:cxn ang="0">
                <a:pos x="701" y="87"/>
              </a:cxn>
              <a:cxn ang="0">
                <a:pos x="707" y="99"/>
              </a:cxn>
              <a:cxn ang="0">
                <a:pos x="714" y="109"/>
              </a:cxn>
              <a:cxn ang="0">
                <a:pos x="717" y="122"/>
              </a:cxn>
              <a:cxn ang="0">
                <a:pos x="717" y="122"/>
              </a:cxn>
              <a:cxn ang="0">
                <a:pos x="717" y="122"/>
              </a:cxn>
              <a:cxn ang="0">
                <a:pos x="717" y="122"/>
              </a:cxn>
              <a:cxn ang="0">
                <a:pos x="714" y="135"/>
              </a:cxn>
              <a:cxn ang="0">
                <a:pos x="707" y="147"/>
              </a:cxn>
              <a:cxn ang="0">
                <a:pos x="701" y="160"/>
              </a:cxn>
              <a:cxn ang="0">
                <a:pos x="688" y="170"/>
              </a:cxn>
              <a:cxn ang="0">
                <a:pos x="672" y="179"/>
              </a:cxn>
              <a:cxn ang="0">
                <a:pos x="656" y="192"/>
              </a:cxn>
              <a:cxn ang="0">
                <a:pos x="611" y="208"/>
              </a:cxn>
              <a:cxn ang="0">
                <a:pos x="557" y="224"/>
              </a:cxn>
              <a:cxn ang="0">
                <a:pos x="496" y="234"/>
              </a:cxn>
              <a:cxn ang="0">
                <a:pos x="429" y="243"/>
              </a:cxn>
              <a:cxn ang="0">
                <a:pos x="359" y="247"/>
              </a:cxn>
              <a:cxn ang="0">
                <a:pos x="359" y="247"/>
              </a:cxn>
              <a:cxn ang="0">
                <a:pos x="359" y="247"/>
              </a:cxn>
              <a:cxn ang="0">
                <a:pos x="359" y="247"/>
              </a:cxn>
              <a:cxn ang="0">
                <a:pos x="285" y="243"/>
              </a:cxn>
              <a:cxn ang="0">
                <a:pos x="218" y="234"/>
              </a:cxn>
              <a:cxn ang="0">
                <a:pos x="157" y="224"/>
              </a:cxn>
              <a:cxn ang="0">
                <a:pos x="106" y="208"/>
              </a:cxn>
              <a:cxn ang="0">
                <a:pos x="61" y="192"/>
              </a:cxn>
              <a:cxn ang="0">
                <a:pos x="45" y="179"/>
              </a:cxn>
              <a:cxn ang="0">
                <a:pos x="29" y="170"/>
              </a:cxn>
              <a:cxn ang="0">
                <a:pos x="16" y="160"/>
              </a:cxn>
              <a:cxn ang="0">
                <a:pos x="7" y="147"/>
              </a:cxn>
              <a:cxn ang="0">
                <a:pos x="4" y="135"/>
              </a:cxn>
              <a:cxn ang="0">
                <a:pos x="0" y="122"/>
              </a:cxn>
              <a:cxn ang="0">
                <a:pos x="0" y="122"/>
              </a:cxn>
              <a:cxn ang="0">
                <a:pos x="0" y="122"/>
              </a:cxn>
            </a:cxnLst>
            <a:rect l="0" t="0" r="r" b="b"/>
            <a:pathLst>
              <a:path w="717" h="247">
                <a:moveTo>
                  <a:pt x="0" y="122"/>
                </a:moveTo>
                <a:lnTo>
                  <a:pt x="0" y="122"/>
                </a:lnTo>
                <a:lnTo>
                  <a:pt x="4" y="109"/>
                </a:lnTo>
                <a:lnTo>
                  <a:pt x="7" y="99"/>
                </a:lnTo>
                <a:lnTo>
                  <a:pt x="16" y="87"/>
                </a:lnTo>
                <a:lnTo>
                  <a:pt x="29" y="74"/>
                </a:lnTo>
                <a:lnTo>
                  <a:pt x="45" y="64"/>
                </a:lnTo>
                <a:lnTo>
                  <a:pt x="61" y="55"/>
                </a:lnTo>
                <a:lnTo>
                  <a:pt x="106" y="36"/>
                </a:lnTo>
                <a:lnTo>
                  <a:pt x="157" y="20"/>
                </a:lnTo>
                <a:lnTo>
                  <a:pt x="218" y="10"/>
                </a:lnTo>
                <a:lnTo>
                  <a:pt x="285" y="4"/>
                </a:lnTo>
                <a:lnTo>
                  <a:pt x="359" y="0"/>
                </a:lnTo>
                <a:lnTo>
                  <a:pt x="359" y="0"/>
                </a:lnTo>
                <a:lnTo>
                  <a:pt x="359" y="0"/>
                </a:lnTo>
                <a:lnTo>
                  <a:pt x="429" y="4"/>
                </a:lnTo>
                <a:lnTo>
                  <a:pt x="496" y="10"/>
                </a:lnTo>
                <a:lnTo>
                  <a:pt x="557" y="20"/>
                </a:lnTo>
                <a:lnTo>
                  <a:pt x="611" y="36"/>
                </a:lnTo>
                <a:lnTo>
                  <a:pt x="656" y="55"/>
                </a:lnTo>
                <a:lnTo>
                  <a:pt x="672" y="64"/>
                </a:lnTo>
                <a:lnTo>
                  <a:pt x="688" y="74"/>
                </a:lnTo>
                <a:lnTo>
                  <a:pt x="701" y="87"/>
                </a:lnTo>
                <a:lnTo>
                  <a:pt x="707" y="99"/>
                </a:lnTo>
                <a:lnTo>
                  <a:pt x="714" y="109"/>
                </a:lnTo>
                <a:lnTo>
                  <a:pt x="717" y="122"/>
                </a:lnTo>
                <a:lnTo>
                  <a:pt x="717" y="122"/>
                </a:lnTo>
                <a:lnTo>
                  <a:pt x="717" y="122"/>
                </a:lnTo>
                <a:lnTo>
                  <a:pt x="717" y="122"/>
                </a:lnTo>
                <a:lnTo>
                  <a:pt x="714" y="135"/>
                </a:lnTo>
                <a:lnTo>
                  <a:pt x="707" y="147"/>
                </a:lnTo>
                <a:lnTo>
                  <a:pt x="701" y="160"/>
                </a:lnTo>
                <a:lnTo>
                  <a:pt x="688" y="170"/>
                </a:lnTo>
                <a:lnTo>
                  <a:pt x="672" y="179"/>
                </a:lnTo>
                <a:lnTo>
                  <a:pt x="656" y="192"/>
                </a:lnTo>
                <a:lnTo>
                  <a:pt x="611" y="208"/>
                </a:lnTo>
                <a:lnTo>
                  <a:pt x="557" y="224"/>
                </a:lnTo>
                <a:lnTo>
                  <a:pt x="496" y="234"/>
                </a:lnTo>
                <a:lnTo>
                  <a:pt x="429" y="243"/>
                </a:lnTo>
                <a:lnTo>
                  <a:pt x="359" y="247"/>
                </a:lnTo>
                <a:lnTo>
                  <a:pt x="359" y="247"/>
                </a:lnTo>
                <a:lnTo>
                  <a:pt x="359" y="247"/>
                </a:lnTo>
                <a:lnTo>
                  <a:pt x="359" y="247"/>
                </a:lnTo>
                <a:lnTo>
                  <a:pt x="285" y="243"/>
                </a:lnTo>
                <a:lnTo>
                  <a:pt x="218" y="234"/>
                </a:lnTo>
                <a:lnTo>
                  <a:pt x="157" y="224"/>
                </a:lnTo>
                <a:lnTo>
                  <a:pt x="106" y="208"/>
                </a:lnTo>
                <a:lnTo>
                  <a:pt x="61" y="192"/>
                </a:lnTo>
                <a:lnTo>
                  <a:pt x="45" y="179"/>
                </a:lnTo>
                <a:lnTo>
                  <a:pt x="29" y="170"/>
                </a:lnTo>
                <a:lnTo>
                  <a:pt x="16" y="160"/>
                </a:lnTo>
                <a:lnTo>
                  <a:pt x="7" y="147"/>
                </a:lnTo>
                <a:lnTo>
                  <a:pt x="4" y="135"/>
                </a:lnTo>
                <a:lnTo>
                  <a:pt x="0" y="122"/>
                </a:lnTo>
                <a:lnTo>
                  <a:pt x="0" y="122"/>
                </a:lnTo>
                <a:lnTo>
                  <a:pt x="0" y="122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315" name="Freeform 195"/>
          <p:cNvSpPr>
            <a:spLocks/>
          </p:cNvSpPr>
          <p:nvPr/>
        </p:nvSpPr>
        <p:spPr bwMode="auto">
          <a:xfrm>
            <a:off x="3630613" y="3122613"/>
            <a:ext cx="1065213" cy="533400"/>
          </a:xfrm>
          <a:custGeom>
            <a:avLst/>
            <a:gdLst/>
            <a:ahLst/>
            <a:cxnLst>
              <a:cxn ang="0">
                <a:pos x="0" y="166"/>
              </a:cxn>
              <a:cxn ang="0">
                <a:pos x="0" y="166"/>
              </a:cxn>
              <a:cxn ang="0">
                <a:pos x="3" y="150"/>
              </a:cxn>
              <a:cxn ang="0">
                <a:pos x="6" y="134"/>
              </a:cxn>
              <a:cxn ang="0">
                <a:pos x="16" y="118"/>
              </a:cxn>
              <a:cxn ang="0">
                <a:pos x="25" y="102"/>
              </a:cxn>
              <a:cxn ang="0">
                <a:pos x="41" y="86"/>
              </a:cxn>
              <a:cxn ang="0">
                <a:pos x="57" y="73"/>
              </a:cxn>
              <a:cxn ang="0">
                <a:pos x="76" y="61"/>
              </a:cxn>
              <a:cxn ang="0">
                <a:pos x="99" y="48"/>
              </a:cxn>
              <a:cxn ang="0">
                <a:pos x="147" y="29"/>
              </a:cxn>
              <a:cxn ang="0">
                <a:pos x="204" y="13"/>
              </a:cxn>
              <a:cxn ang="0">
                <a:pos x="268" y="3"/>
              </a:cxn>
              <a:cxn ang="0">
                <a:pos x="335" y="0"/>
              </a:cxn>
              <a:cxn ang="0">
                <a:pos x="335" y="0"/>
              </a:cxn>
              <a:cxn ang="0">
                <a:pos x="335" y="0"/>
              </a:cxn>
              <a:cxn ang="0">
                <a:pos x="403" y="3"/>
              </a:cxn>
              <a:cxn ang="0">
                <a:pos x="467" y="13"/>
              </a:cxn>
              <a:cxn ang="0">
                <a:pos x="521" y="29"/>
              </a:cxn>
              <a:cxn ang="0">
                <a:pos x="572" y="48"/>
              </a:cxn>
              <a:cxn ang="0">
                <a:pos x="595" y="61"/>
              </a:cxn>
              <a:cxn ang="0">
                <a:pos x="614" y="73"/>
              </a:cxn>
              <a:cxn ang="0">
                <a:pos x="630" y="86"/>
              </a:cxn>
              <a:cxn ang="0">
                <a:pos x="643" y="102"/>
              </a:cxn>
              <a:cxn ang="0">
                <a:pos x="655" y="118"/>
              </a:cxn>
              <a:cxn ang="0">
                <a:pos x="662" y="134"/>
              </a:cxn>
              <a:cxn ang="0">
                <a:pos x="668" y="150"/>
              </a:cxn>
              <a:cxn ang="0">
                <a:pos x="671" y="166"/>
              </a:cxn>
              <a:cxn ang="0">
                <a:pos x="671" y="166"/>
              </a:cxn>
              <a:cxn ang="0">
                <a:pos x="671" y="166"/>
              </a:cxn>
              <a:cxn ang="0">
                <a:pos x="671" y="166"/>
              </a:cxn>
              <a:cxn ang="0">
                <a:pos x="668" y="185"/>
              </a:cxn>
              <a:cxn ang="0">
                <a:pos x="662" y="201"/>
              </a:cxn>
              <a:cxn ang="0">
                <a:pos x="655" y="217"/>
              </a:cxn>
              <a:cxn ang="0">
                <a:pos x="643" y="233"/>
              </a:cxn>
              <a:cxn ang="0">
                <a:pos x="630" y="249"/>
              </a:cxn>
              <a:cxn ang="0">
                <a:pos x="614" y="262"/>
              </a:cxn>
              <a:cxn ang="0">
                <a:pos x="595" y="275"/>
              </a:cxn>
              <a:cxn ang="0">
                <a:pos x="572" y="288"/>
              </a:cxn>
              <a:cxn ang="0">
                <a:pos x="521" y="307"/>
              </a:cxn>
              <a:cxn ang="0">
                <a:pos x="467" y="323"/>
              </a:cxn>
              <a:cxn ang="0">
                <a:pos x="403" y="333"/>
              </a:cxn>
              <a:cxn ang="0">
                <a:pos x="335" y="336"/>
              </a:cxn>
              <a:cxn ang="0">
                <a:pos x="335" y="336"/>
              </a:cxn>
              <a:cxn ang="0">
                <a:pos x="335" y="336"/>
              </a:cxn>
              <a:cxn ang="0">
                <a:pos x="335" y="336"/>
              </a:cxn>
              <a:cxn ang="0">
                <a:pos x="268" y="333"/>
              </a:cxn>
              <a:cxn ang="0">
                <a:pos x="204" y="323"/>
              </a:cxn>
              <a:cxn ang="0">
                <a:pos x="147" y="307"/>
              </a:cxn>
              <a:cxn ang="0">
                <a:pos x="99" y="288"/>
              </a:cxn>
              <a:cxn ang="0">
                <a:pos x="76" y="275"/>
              </a:cxn>
              <a:cxn ang="0">
                <a:pos x="57" y="262"/>
              </a:cxn>
              <a:cxn ang="0">
                <a:pos x="41" y="249"/>
              </a:cxn>
              <a:cxn ang="0">
                <a:pos x="25" y="233"/>
              </a:cxn>
              <a:cxn ang="0">
                <a:pos x="16" y="217"/>
              </a:cxn>
              <a:cxn ang="0">
                <a:pos x="6" y="201"/>
              </a:cxn>
              <a:cxn ang="0">
                <a:pos x="3" y="185"/>
              </a:cxn>
              <a:cxn ang="0">
                <a:pos x="0" y="166"/>
              </a:cxn>
              <a:cxn ang="0">
                <a:pos x="0" y="166"/>
              </a:cxn>
              <a:cxn ang="0">
                <a:pos x="0" y="166"/>
              </a:cxn>
            </a:cxnLst>
            <a:rect l="0" t="0" r="r" b="b"/>
            <a:pathLst>
              <a:path w="671" h="336">
                <a:moveTo>
                  <a:pt x="0" y="166"/>
                </a:moveTo>
                <a:lnTo>
                  <a:pt x="0" y="166"/>
                </a:lnTo>
                <a:lnTo>
                  <a:pt x="3" y="150"/>
                </a:lnTo>
                <a:lnTo>
                  <a:pt x="6" y="134"/>
                </a:lnTo>
                <a:lnTo>
                  <a:pt x="16" y="118"/>
                </a:lnTo>
                <a:lnTo>
                  <a:pt x="25" y="102"/>
                </a:lnTo>
                <a:lnTo>
                  <a:pt x="41" y="86"/>
                </a:lnTo>
                <a:lnTo>
                  <a:pt x="57" y="73"/>
                </a:lnTo>
                <a:lnTo>
                  <a:pt x="76" y="61"/>
                </a:lnTo>
                <a:lnTo>
                  <a:pt x="99" y="48"/>
                </a:lnTo>
                <a:lnTo>
                  <a:pt x="147" y="29"/>
                </a:lnTo>
                <a:lnTo>
                  <a:pt x="204" y="13"/>
                </a:lnTo>
                <a:lnTo>
                  <a:pt x="268" y="3"/>
                </a:lnTo>
                <a:lnTo>
                  <a:pt x="335" y="0"/>
                </a:lnTo>
                <a:lnTo>
                  <a:pt x="335" y="0"/>
                </a:lnTo>
                <a:lnTo>
                  <a:pt x="335" y="0"/>
                </a:lnTo>
                <a:lnTo>
                  <a:pt x="403" y="3"/>
                </a:lnTo>
                <a:lnTo>
                  <a:pt x="467" y="13"/>
                </a:lnTo>
                <a:lnTo>
                  <a:pt x="521" y="29"/>
                </a:lnTo>
                <a:lnTo>
                  <a:pt x="572" y="48"/>
                </a:lnTo>
                <a:lnTo>
                  <a:pt x="595" y="61"/>
                </a:lnTo>
                <a:lnTo>
                  <a:pt x="614" y="73"/>
                </a:lnTo>
                <a:lnTo>
                  <a:pt x="630" y="86"/>
                </a:lnTo>
                <a:lnTo>
                  <a:pt x="643" y="102"/>
                </a:lnTo>
                <a:lnTo>
                  <a:pt x="655" y="118"/>
                </a:lnTo>
                <a:lnTo>
                  <a:pt x="662" y="134"/>
                </a:lnTo>
                <a:lnTo>
                  <a:pt x="668" y="150"/>
                </a:lnTo>
                <a:lnTo>
                  <a:pt x="671" y="166"/>
                </a:lnTo>
                <a:lnTo>
                  <a:pt x="671" y="166"/>
                </a:lnTo>
                <a:lnTo>
                  <a:pt x="671" y="166"/>
                </a:lnTo>
                <a:lnTo>
                  <a:pt x="671" y="166"/>
                </a:lnTo>
                <a:lnTo>
                  <a:pt x="668" y="185"/>
                </a:lnTo>
                <a:lnTo>
                  <a:pt x="662" y="201"/>
                </a:lnTo>
                <a:lnTo>
                  <a:pt x="655" y="217"/>
                </a:lnTo>
                <a:lnTo>
                  <a:pt x="643" y="233"/>
                </a:lnTo>
                <a:lnTo>
                  <a:pt x="630" y="249"/>
                </a:lnTo>
                <a:lnTo>
                  <a:pt x="614" y="262"/>
                </a:lnTo>
                <a:lnTo>
                  <a:pt x="595" y="275"/>
                </a:lnTo>
                <a:lnTo>
                  <a:pt x="572" y="288"/>
                </a:lnTo>
                <a:lnTo>
                  <a:pt x="521" y="307"/>
                </a:lnTo>
                <a:lnTo>
                  <a:pt x="467" y="323"/>
                </a:lnTo>
                <a:lnTo>
                  <a:pt x="403" y="333"/>
                </a:lnTo>
                <a:lnTo>
                  <a:pt x="335" y="336"/>
                </a:lnTo>
                <a:lnTo>
                  <a:pt x="335" y="336"/>
                </a:lnTo>
                <a:lnTo>
                  <a:pt x="335" y="336"/>
                </a:lnTo>
                <a:lnTo>
                  <a:pt x="335" y="336"/>
                </a:lnTo>
                <a:lnTo>
                  <a:pt x="268" y="333"/>
                </a:lnTo>
                <a:lnTo>
                  <a:pt x="204" y="323"/>
                </a:lnTo>
                <a:lnTo>
                  <a:pt x="147" y="307"/>
                </a:lnTo>
                <a:lnTo>
                  <a:pt x="99" y="288"/>
                </a:lnTo>
                <a:lnTo>
                  <a:pt x="76" y="275"/>
                </a:lnTo>
                <a:lnTo>
                  <a:pt x="57" y="262"/>
                </a:lnTo>
                <a:lnTo>
                  <a:pt x="41" y="249"/>
                </a:lnTo>
                <a:lnTo>
                  <a:pt x="25" y="233"/>
                </a:lnTo>
                <a:lnTo>
                  <a:pt x="16" y="217"/>
                </a:lnTo>
                <a:lnTo>
                  <a:pt x="6" y="201"/>
                </a:lnTo>
                <a:lnTo>
                  <a:pt x="3" y="185"/>
                </a:lnTo>
                <a:lnTo>
                  <a:pt x="0" y="166"/>
                </a:lnTo>
                <a:lnTo>
                  <a:pt x="0" y="166"/>
                </a:lnTo>
                <a:lnTo>
                  <a:pt x="0" y="166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343" name="Freeform 223"/>
          <p:cNvSpPr>
            <a:spLocks/>
          </p:cNvSpPr>
          <p:nvPr/>
        </p:nvSpPr>
        <p:spPr bwMode="auto">
          <a:xfrm>
            <a:off x="3243264" y="2071688"/>
            <a:ext cx="976313" cy="360363"/>
          </a:xfrm>
          <a:custGeom>
            <a:avLst/>
            <a:gdLst/>
            <a:ahLst/>
            <a:cxnLst>
              <a:cxn ang="0">
                <a:pos x="0" y="115"/>
              </a:cxn>
              <a:cxn ang="0">
                <a:pos x="0" y="115"/>
              </a:cxn>
              <a:cxn ang="0">
                <a:pos x="0" y="102"/>
              </a:cxn>
              <a:cxn ang="0">
                <a:pos x="7" y="89"/>
              </a:cxn>
              <a:cxn ang="0">
                <a:pos x="13" y="80"/>
              </a:cxn>
              <a:cxn ang="0">
                <a:pos x="23" y="70"/>
              </a:cxn>
              <a:cxn ang="0">
                <a:pos x="52" y="51"/>
              </a:cxn>
              <a:cxn ang="0">
                <a:pos x="90" y="32"/>
              </a:cxn>
              <a:cxn ang="0">
                <a:pos x="135" y="19"/>
              </a:cxn>
              <a:cxn ang="0">
                <a:pos x="186" y="9"/>
              </a:cxn>
              <a:cxn ang="0">
                <a:pos x="247" y="3"/>
              </a:cxn>
              <a:cxn ang="0">
                <a:pos x="308" y="0"/>
              </a:cxn>
              <a:cxn ang="0">
                <a:pos x="308" y="0"/>
              </a:cxn>
              <a:cxn ang="0">
                <a:pos x="308" y="0"/>
              </a:cxn>
              <a:cxn ang="0">
                <a:pos x="368" y="3"/>
              </a:cxn>
              <a:cxn ang="0">
                <a:pos x="426" y="9"/>
              </a:cxn>
              <a:cxn ang="0">
                <a:pos x="480" y="19"/>
              </a:cxn>
              <a:cxn ang="0">
                <a:pos x="525" y="32"/>
              </a:cxn>
              <a:cxn ang="0">
                <a:pos x="563" y="51"/>
              </a:cxn>
              <a:cxn ang="0">
                <a:pos x="589" y="70"/>
              </a:cxn>
              <a:cxn ang="0">
                <a:pos x="602" y="80"/>
              </a:cxn>
              <a:cxn ang="0">
                <a:pos x="608" y="89"/>
              </a:cxn>
              <a:cxn ang="0">
                <a:pos x="615" y="102"/>
              </a:cxn>
              <a:cxn ang="0">
                <a:pos x="615" y="115"/>
              </a:cxn>
              <a:cxn ang="0">
                <a:pos x="615" y="115"/>
              </a:cxn>
              <a:cxn ang="0">
                <a:pos x="615" y="115"/>
              </a:cxn>
              <a:cxn ang="0">
                <a:pos x="615" y="115"/>
              </a:cxn>
              <a:cxn ang="0">
                <a:pos x="615" y="124"/>
              </a:cxn>
              <a:cxn ang="0">
                <a:pos x="608" y="137"/>
              </a:cxn>
              <a:cxn ang="0">
                <a:pos x="602" y="147"/>
              </a:cxn>
              <a:cxn ang="0">
                <a:pos x="589" y="156"/>
              </a:cxn>
              <a:cxn ang="0">
                <a:pos x="563" y="176"/>
              </a:cxn>
              <a:cxn ang="0">
                <a:pos x="525" y="195"/>
              </a:cxn>
              <a:cxn ang="0">
                <a:pos x="480" y="208"/>
              </a:cxn>
              <a:cxn ang="0">
                <a:pos x="426" y="217"/>
              </a:cxn>
              <a:cxn ang="0">
                <a:pos x="368" y="224"/>
              </a:cxn>
              <a:cxn ang="0">
                <a:pos x="308" y="227"/>
              </a:cxn>
              <a:cxn ang="0">
                <a:pos x="308" y="227"/>
              </a:cxn>
              <a:cxn ang="0">
                <a:pos x="308" y="227"/>
              </a:cxn>
              <a:cxn ang="0">
                <a:pos x="308" y="227"/>
              </a:cxn>
              <a:cxn ang="0">
                <a:pos x="247" y="224"/>
              </a:cxn>
              <a:cxn ang="0">
                <a:pos x="186" y="217"/>
              </a:cxn>
              <a:cxn ang="0">
                <a:pos x="135" y="208"/>
              </a:cxn>
              <a:cxn ang="0">
                <a:pos x="90" y="195"/>
              </a:cxn>
              <a:cxn ang="0">
                <a:pos x="52" y="176"/>
              </a:cxn>
              <a:cxn ang="0">
                <a:pos x="23" y="156"/>
              </a:cxn>
              <a:cxn ang="0">
                <a:pos x="13" y="147"/>
              </a:cxn>
              <a:cxn ang="0">
                <a:pos x="7" y="137"/>
              </a:cxn>
              <a:cxn ang="0">
                <a:pos x="0" y="124"/>
              </a:cxn>
              <a:cxn ang="0">
                <a:pos x="0" y="115"/>
              </a:cxn>
              <a:cxn ang="0">
                <a:pos x="0" y="115"/>
              </a:cxn>
              <a:cxn ang="0">
                <a:pos x="0" y="115"/>
              </a:cxn>
            </a:cxnLst>
            <a:rect l="0" t="0" r="r" b="b"/>
            <a:pathLst>
              <a:path w="615" h="227">
                <a:moveTo>
                  <a:pt x="0" y="115"/>
                </a:moveTo>
                <a:lnTo>
                  <a:pt x="0" y="115"/>
                </a:lnTo>
                <a:lnTo>
                  <a:pt x="0" y="102"/>
                </a:lnTo>
                <a:lnTo>
                  <a:pt x="7" y="89"/>
                </a:lnTo>
                <a:lnTo>
                  <a:pt x="13" y="80"/>
                </a:lnTo>
                <a:lnTo>
                  <a:pt x="23" y="70"/>
                </a:lnTo>
                <a:lnTo>
                  <a:pt x="52" y="51"/>
                </a:lnTo>
                <a:lnTo>
                  <a:pt x="90" y="32"/>
                </a:lnTo>
                <a:lnTo>
                  <a:pt x="135" y="19"/>
                </a:lnTo>
                <a:lnTo>
                  <a:pt x="186" y="9"/>
                </a:lnTo>
                <a:lnTo>
                  <a:pt x="247" y="3"/>
                </a:lnTo>
                <a:lnTo>
                  <a:pt x="308" y="0"/>
                </a:lnTo>
                <a:lnTo>
                  <a:pt x="308" y="0"/>
                </a:lnTo>
                <a:lnTo>
                  <a:pt x="308" y="0"/>
                </a:lnTo>
                <a:lnTo>
                  <a:pt x="368" y="3"/>
                </a:lnTo>
                <a:lnTo>
                  <a:pt x="426" y="9"/>
                </a:lnTo>
                <a:lnTo>
                  <a:pt x="480" y="19"/>
                </a:lnTo>
                <a:lnTo>
                  <a:pt x="525" y="32"/>
                </a:lnTo>
                <a:lnTo>
                  <a:pt x="563" y="51"/>
                </a:lnTo>
                <a:lnTo>
                  <a:pt x="589" y="70"/>
                </a:lnTo>
                <a:lnTo>
                  <a:pt x="602" y="80"/>
                </a:lnTo>
                <a:lnTo>
                  <a:pt x="608" y="89"/>
                </a:lnTo>
                <a:lnTo>
                  <a:pt x="615" y="102"/>
                </a:lnTo>
                <a:lnTo>
                  <a:pt x="615" y="115"/>
                </a:lnTo>
                <a:lnTo>
                  <a:pt x="615" y="115"/>
                </a:lnTo>
                <a:lnTo>
                  <a:pt x="615" y="115"/>
                </a:lnTo>
                <a:lnTo>
                  <a:pt x="615" y="115"/>
                </a:lnTo>
                <a:lnTo>
                  <a:pt x="615" y="124"/>
                </a:lnTo>
                <a:lnTo>
                  <a:pt x="608" y="137"/>
                </a:lnTo>
                <a:lnTo>
                  <a:pt x="602" y="147"/>
                </a:lnTo>
                <a:lnTo>
                  <a:pt x="589" y="156"/>
                </a:lnTo>
                <a:lnTo>
                  <a:pt x="563" y="176"/>
                </a:lnTo>
                <a:lnTo>
                  <a:pt x="525" y="195"/>
                </a:lnTo>
                <a:lnTo>
                  <a:pt x="480" y="208"/>
                </a:lnTo>
                <a:lnTo>
                  <a:pt x="426" y="217"/>
                </a:lnTo>
                <a:lnTo>
                  <a:pt x="368" y="224"/>
                </a:lnTo>
                <a:lnTo>
                  <a:pt x="308" y="227"/>
                </a:lnTo>
                <a:lnTo>
                  <a:pt x="308" y="227"/>
                </a:lnTo>
                <a:lnTo>
                  <a:pt x="308" y="227"/>
                </a:lnTo>
                <a:lnTo>
                  <a:pt x="308" y="227"/>
                </a:lnTo>
                <a:lnTo>
                  <a:pt x="247" y="224"/>
                </a:lnTo>
                <a:lnTo>
                  <a:pt x="186" y="217"/>
                </a:lnTo>
                <a:lnTo>
                  <a:pt x="135" y="208"/>
                </a:lnTo>
                <a:lnTo>
                  <a:pt x="90" y="195"/>
                </a:lnTo>
                <a:lnTo>
                  <a:pt x="52" y="176"/>
                </a:lnTo>
                <a:lnTo>
                  <a:pt x="23" y="156"/>
                </a:lnTo>
                <a:lnTo>
                  <a:pt x="13" y="147"/>
                </a:lnTo>
                <a:lnTo>
                  <a:pt x="7" y="137"/>
                </a:lnTo>
                <a:lnTo>
                  <a:pt x="0" y="124"/>
                </a:lnTo>
                <a:lnTo>
                  <a:pt x="0" y="115"/>
                </a:lnTo>
                <a:lnTo>
                  <a:pt x="0" y="115"/>
                </a:lnTo>
                <a:lnTo>
                  <a:pt x="0" y="115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377" name="Freeform 257"/>
          <p:cNvSpPr>
            <a:spLocks/>
          </p:cNvSpPr>
          <p:nvPr/>
        </p:nvSpPr>
        <p:spPr bwMode="auto">
          <a:xfrm>
            <a:off x="4808539" y="2420938"/>
            <a:ext cx="1066800" cy="366713"/>
          </a:xfrm>
          <a:custGeom>
            <a:avLst/>
            <a:gdLst/>
            <a:ahLst/>
            <a:cxnLst>
              <a:cxn ang="0">
                <a:pos x="0" y="116"/>
              </a:cxn>
              <a:cxn ang="0">
                <a:pos x="0" y="116"/>
              </a:cxn>
              <a:cxn ang="0">
                <a:pos x="3" y="103"/>
              </a:cxn>
              <a:cxn ang="0">
                <a:pos x="6" y="93"/>
              </a:cxn>
              <a:cxn ang="0">
                <a:pos x="16" y="80"/>
              </a:cxn>
              <a:cxn ang="0">
                <a:pos x="25" y="71"/>
              </a:cxn>
              <a:cxn ang="0">
                <a:pos x="57" y="52"/>
              </a:cxn>
              <a:cxn ang="0">
                <a:pos x="99" y="36"/>
              </a:cxn>
              <a:cxn ang="0">
                <a:pos x="147" y="20"/>
              </a:cxn>
              <a:cxn ang="0">
                <a:pos x="204" y="10"/>
              </a:cxn>
              <a:cxn ang="0">
                <a:pos x="268" y="4"/>
              </a:cxn>
              <a:cxn ang="0">
                <a:pos x="336" y="0"/>
              </a:cxn>
              <a:cxn ang="0">
                <a:pos x="336" y="0"/>
              </a:cxn>
              <a:cxn ang="0">
                <a:pos x="336" y="0"/>
              </a:cxn>
              <a:cxn ang="0">
                <a:pos x="403" y="4"/>
              </a:cxn>
              <a:cxn ang="0">
                <a:pos x="467" y="10"/>
              </a:cxn>
              <a:cxn ang="0">
                <a:pos x="524" y="20"/>
              </a:cxn>
              <a:cxn ang="0">
                <a:pos x="572" y="36"/>
              </a:cxn>
              <a:cxn ang="0">
                <a:pos x="614" y="52"/>
              </a:cxn>
              <a:cxn ang="0">
                <a:pos x="646" y="71"/>
              </a:cxn>
              <a:cxn ang="0">
                <a:pos x="656" y="80"/>
              </a:cxn>
              <a:cxn ang="0">
                <a:pos x="665" y="93"/>
              </a:cxn>
              <a:cxn ang="0">
                <a:pos x="668" y="103"/>
              </a:cxn>
              <a:cxn ang="0">
                <a:pos x="672" y="116"/>
              </a:cxn>
              <a:cxn ang="0">
                <a:pos x="672" y="116"/>
              </a:cxn>
              <a:cxn ang="0">
                <a:pos x="672" y="116"/>
              </a:cxn>
              <a:cxn ang="0">
                <a:pos x="672" y="116"/>
              </a:cxn>
              <a:cxn ang="0">
                <a:pos x="668" y="128"/>
              </a:cxn>
              <a:cxn ang="0">
                <a:pos x="665" y="138"/>
              </a:cxn>
              <a:cxn ang="0">
                <a:pos x="656" y="151"/>
              </a:cxn>
              <a:cxn ang="0">
                <a:pos x="646" y="160"/>
              </a:cxn>
              <a:cxn ang="0">
                <a:pos x="614" y="180"/>
              </a:cxn>
              <a:cxn ang="0">
                <a:pos x="572" y="196"/>
              </a:cxn>
              <a:cxn ang="0">
                <a:pos x="524" y="208"/>
              </a:cxn>
              <a:cxn ang="0">
                <a:pos x="467" y="221"/>
              </a:cxn>
              <a:cxn ang="0">
                <a:pos x="403" y="228"/>
              </a:cxn>
              <a:cxn ang="0">
                <a:pos x="336" y="231"/>
              </a:cxn>
              <a:cxn ang="0">
                <a:pos x="336" y="231"/>
              </a:cxn>
              <a:cxn ang="0">
                <a:pos x="336" y="231"/>
              </a:cxn>
              <a:cxn ang="0">
                <a:pos x="336" y="231"/>
              </a:cxn>
              <a:cxn ang="0">
                <a:pos x="268" y="228"/>
              </a:cxn>
              <a:cxn ang="0">
                <a:pos x="204" y="221"/>
              </a:cxn>
              <a:cxn ang="0">
                <a:pos x="147" y="208"/>
              </a:cxn>
              <a:cxn ang="0">
                <a:pos x="99" y="196"/>
              </a:cxn>
              <a:cxn ang="0">
                <a:pos x="57" y="180"/>
              </a:cxn>
              <a:cxn ang="0">
                <a:pos x="25" y="160"/>
              </a:cxn>
              <a:cxn ang="0">
                <a:pos x="16" y="151"/>
              </a:cxn>
              <a:cxn ang="0">
                <a:pos x="6" y="138"/>
              </a:cxn>
              <a:cxn ang="0">
                <a:pos x="3" y="128"/>
              </a:cxn>
              <a:cxn ang="0">
                <a:pos x="0" y="116"/>
              </a:cxn>
              <a:cxn ang="0">
                <a:pos x="0" y="116"/>
              </a:cxn>
              <a:cxn ang="0">
                <a:pos x="0" y="116"/>
              </a:cxn>
            </a:cxnLst>
            <a:rect l="0" t="0" r="r" b="b"/>
            <a:pathLst>
              <a:path w="672" h="231">
                <a:moveTo>
                  <a:pt x="0" y="116"/>
                </a:moveTo>
                <a:lnTo>
                  <a:pt x="0" y="116"/>
                </a:lnTo>
                <a:lnTo>
                  <a:pt x="3" y="103"/>
                </a:lnTo>
                <a:lnTo>
                  <a:pt x="6" y="93"/>
                </a:lnTo>
                <a:lnTo>
                  <a:pt x="16" y="80"/>
                </a:lnTo>
                <a:lnTo>
                  <a:pt x="25" y="71"/>
                </a:lnTo>
                <a:lnTo>
                  <a:pt x="57" y="52"/>
                </a:lnTo>
                <a:lnTo>
                  <a:pt x="99" y="36"/>
                </a:lnTo>
                <a:lnTo>
                  <a:pt x="147" y="20"/>
                </a:lnTo>
                <a:lnTo>
                  <a:pt x="204" y="10"/>
                </a:lnTo>
                <a:lnTo>
                  <a:pt x="268" y="4"/>
                </a:lnTo>
                <a:lnTo>
                  <a:pt x="336" y="0"/>
                </a:lnTo>
                <a:lnTo>
                  <a:pt x="336" y="0"/>
                </a:lnTo>
                <a:lnTo>
                  <a:pt x="336" y="0"/>
                </a:lnTo>
                <a:lnTo>
                  <a:pt x="403" y="4"/>
                </a:lnTo>
                <a:lnTo>
                  <a:pt x="467" y="10"/>
                </a:lnTo>
                <a:lnTo>
                  <a:pt x="524" y="20"/>
                </a:lnTo>
                <a:lnTo>
                  <a:pt x="572" y="36"/>
                </a:lnTo>
                <a:lnTo>
                  <a:pt x="614" y="52"/>
                </a:lnTo>
                <a:lnTo>
                  <a:pt x="646" y="71"/>
                </a:lnTo>
                <a:lnTo>
                  <a:pt x="656" y="80"/>
                </a:lnTo>
                <a:lnTo>
                  <a:pt x="665" y="93"/>
                </a:lnTo>
                <a:lnTo>
                  <a:pt x="668" y="103"/>
                </a:lnTo>
                <a:lnTo>
                  <a:pt x="672" y="116"/>
                </a:lnTo>
                <a:lnTo>
                  <a:pt x="672" y="116"/>
                </a:lnTo>
                <a:lnTo>
                  <a:pt x="672" y="116"/>
                </a:lnTo>
                <a:lnTo>
                  <a:pt x="672" y="116"/>
                </a:lnTo>
                <a:lnTo>
                  <a:pt x="668" y="128"/>
                </a:lnTo>
                <a:lnTo>
                  <a:pt x="665" y="138"/>
                </a:lnTo>
                <a:lnTo>
                  <a:pt x="656" y="151"/>
                </a:lnTo>
                <a:lnTo>
                  <a:pt x="646" y="160"/>
                </a:lnTo>
                <a:lnTo>
                  <a:pt x="614" y="180"/>
                </a:lnTo>
                <a:lnTo>
                  <a:pt x="572" y="196"/>
                </a:lnTo>
                <a:lnTo>
                  <a:pt x="524" y="208"/>
                </a:lnTo>
                <a:lnTo>
                  <a:pt x="467" y="221"/>
                </a:lnTo>
                <a:lnTo>
                  <a:pt x="403" y="228"/>
                </a:lnTo>
                <a:lnTo>
                  <a:pt x="336" y="231"/>
                </a:lnTo>
                <a:lnTo>
                  <a:pt x="336" y="231"/>
                </a:lnTo>
                <a:lnTo>
                  <a:pt x="336" y="231"/>
                </a:lnTo>
                <a:lnTo>
                  <a:pt x="336" y="231"/>
                </a:lnTo>
                <a:lnTo>
                  <a:pt x="268" y="228"/>
                </a:lnTo>
                <a:lnTo>
                  <a:pt x="204" y="221"/>
                </a:lnTo>
                <a:lnTo>
                  <a:pt x="147" y="208"/>
                </a:lnTo>
                <a:lnTo>
                  <a:pt x="99" y="196"/>
                </a:lnTo>
                <a:lnTo>
                  <a:pt x="57" y="180"/>
                </a:lnTo>
                <a:lnTo>
                  <a:pt x="25" y="160"/>
                </a:lnTo>
                <a:lnTo>
                  <a:pt x="16" y="151"/>
                </a:lnTo>
                <a:lnTo>
                  <a:pt x="6" y="138"/>
                </a:lnTo>
                <a:lnTo>
                  <a:pt x="3" y="128"/>
                </a:lnTo>
                <a:lnTo>
                  <a:pt x="0" y="116"/>
                </a:lnTo>
                <a:lnTo>
                  <a:pt x="0" y="116"/>
                </a:lnTo>
                <a:lnTo>
                  <a:pt x="0" y="116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391" name="Freeform 271"/>
          <p:cNvSpPr>
            <a:spLocks/>
          </p:cNvSpPr>
          <p:nvPr/>
        </p:nvSpPr>
        <p:spPr bwMode="auto">
          <a:xfrm>
            <a:off x="4605339" y="3905250"/>
            <a:ext cx="1066800" cy="360363"/>
          </a:xfrm>
          <a:custGeom>
            <a:avLst/>
            <a:gdLst/>
            <a:ahLst/>
            <a:cxnLst>
              <a:cxn ang="0">
                <a:pos x="0" y="115"/>
              </a:cxn>
              <a:cxn ang="0">
                <a:pos x="0" y="115"/>
              </a:cxn>
              <a:cxn ang="0">
                <a:pos x="3" y="102"/>
              </a:cxn>
              <a:cxn ang="0">
                <a:pos x="6" y="89"/>
              </a:cxn>
              <a:cxn ang="0">
                <a:pos x="16" y="80"/>
              </a:cxn>
              <a:cxn ang="0">
                <a:pos x="29" y="70"/>
              </a:cxn>
              <a:cxn ang="0">
                <a:pos x="57" y="51"/>
              </a:cxn>
              <a:cxn ang="0">
                <a:pos x="99" y="32"/>
              </a:cxn>
              <a:cxn ang="0">
                <a:pos x="150" y="19"/>
              </a:cxn>
              <a:cxn ang="0">
                <a:pos x="205" y="9"/>
              </a:cxn>
              <a:cxn ang="0">
                <a:pos x="269" y="3"/>
              </a:cxn>
              <a:cxn ang="0">
                <a:pos x="336" y="0"/>
              </a:cxn>
              <a:cxn ang="0">
                <a:pos x="336" y="0"/>
              </a:cxn>
              <a:cxn ang="0">
                <a:pos x="336" y="0"/>
              </a:cxn>
              <a:cxn ang="0">
                <a:pos x="403" y="3"/>
              </a:cxn>
              <a:cxn ang="0">
                <a:pos x="467" y="9"/>
              </a:cxn>
              <a:cxn ang="0">
                <a:pos x="524" y="19"/>
              </a:cxn>
              <a:cxn ang="0">
                <a:pos x="572" y="32"/>
              </a:cxn>
              <a:cxn ang="0">
                <a:pos x="614" y="51"/>
              </a:cxn>
              <a:cxn ang="0">
                <a:pos x="646" y="70"/>
              </a:cxn>
              <a:cxn ang="0">
                <a:pos x="656" y="80"/>
              </a:cxn>
              <a:cxn ang="0">
                <a:pos x="665" y="89"/>
              </a:cxn>
              <a:cxn ang="0">
                <a:pos x="668" y="102"/>
              </a:cxn>
              <a:cxn ang="0">
                <a:pos x="672" y="115"/>
              </a:cxn>
              <a:cxn ang="0">
                <a:pos x="672" y="115"/>
              </a:cxn>
              <a:cxn ang="0">
                <a:pos x="672" y="115"/>
              </a:cxn>
              <a:cxn ang="0">
                <a:pos x="672" y="115"/>
              </a:cxn>
              <a:cxn ang="0">
                <a:pos x="668" y="124"/>
              </a:cxn>
              <a:cxn ang="0">
                <a:pos x="665" y="137"/>
              </a:cxn>
              <a:cxn ang="0">
                <a:pos x="656" y="147"/>
              </a:cxn>
              <a:cxn ang="0">
                <a:pos x="646" y="156"/>
              </a:cxn>
              <a:cxn ang="0">
                <a:pos x="614" y="175"/>
              </a:cxn>
              <a:cxn ang="0">
                <a:pos x="572" y="195"/>
              </a:cxn>
              <a:cxn ang="0">
                <a:pos x="524" y="207"/>
              </a:cxn>
              <a:cxn ang="0">
                <a:pos x="467" y="217"/>
              </a:cxn>
              <a:cxn ang="0">
                <a:pos x="403" y="223"/>
              </a:cxn>
              <a:cxn ang="0">
                <a:pos x="336" y="227"/>
              </a:cxn>
              <a:cxn ang="0">
                <a:pos x="336" y="227"/>
              </a:cxn>
              <a:cxn ang="0">
                <a:pos x="336" y="227"/>
              </a:cxn>
              <a:cxn ang="0">
                <a:pos x="336" y="227"/>
              </a:cxn>
              <a:cxn ang="0">
                <a:pos x="269" y="223"/>
              </a:cxn>
              <a:cxn ang="0">
                <a:pos x="205" y="217"/>
              </a:cxn>
              <a:cxn ang="0">
                <a:pos x="150" y="207"/>
              </a:cxn>
              <a:cxn ang="0">
                <a:pos x="99" y="195"/>
              </a:cxn>
              <a:cxn ang="0">
                <a:pos x="57" y="175"/>
              </a:cxn>
              <a:cxn ang="0">
                <a:pos x="29" y="156"/>
              </a:cxn>
              <a:cxn ang="0">
                <a:pos x="16" y="147"/>
              </a:cxn>
              <a:cxn ang="0">
                <a:pos x="6" y="137"/>
              </a:cxn>
              <a:cxn ang="0">
                <a:pos x="3" y="124"/>
              </a:cxn>
              <a:cxn ang="0">
                <a:pos x="0" y="115"/>
              </a:cxn>
              <a:cxn ang="0">
                <a:pos x="0" y="115"/>
              </a:cxn>
              <a:cxn ang="0">
                <a:pos x="0" y="115"/>
              </a:cxn>
            </a:cxnLst>
            <a:rect l="0" t="0" r="r" b="b"/>
            <a:pathLst>
              <a:path w="672" h="227">
                <a:moveTo>
                  <a:pt x="0" y="115"/>
                </a:moveTo>
                <a:lnTo>
                  <a:pt x="0" y="115"/>
                </a:lnTo>
                <a:lnTo>
                  <a:pt x="3" y="102"/>
                </a:lnTo>
                <a:lnTo>
                  <a:pt x="6" y="89"/>
                </a:lnTo>
                <a:lnTo>
                  <a:pt x="16" y="80"/>
                </a:lnTo>
                <a:lnTo>
                  <a:pt x="29" y="70"/>
                </a:lnTo>
                <a:lnTo>
                  <a:pt x="57" y="51"/>
                </a:lnTo>
                <a:lnTo>
                  <a:pt x="99" y="32"/>
                </a:lnTo>
                <a:lnTo>
                  <a:pt x="150" y="19"/>
                </a:lnTo>
                <a:lnTo>
                  <a:pt x="205" y="9"/>
                </a:lnTo>
                <a:lnTo>
                  <a:pt x="269" y="3"/>
                </a:lnTo>
                <a:lnTo>
                  <a:pt x="336" y="0"/>
                </a:lnTo>
                <a:lnTo>
                  <a:pt x="336" y="0"/>
                </a:lnTo>
                <a:lnTo>
                  <a:pt x="336" y="0"/>
                </a:lnTo>
                <a:lnTo>
                  <a:pt x="403" y="3"/>
                </a:lnTo>
                <a:lnTo>
                  <a:pt x="467" y="9"/>
                </a:lnTo>
                <a:lnTo>
                  <a:pt x="524" y="19"/>
                </a:lnTo>
                <a:lnTo>
                  <a:pt x="572" y="32"/>
                </a:lnTo>
                <a:lnTo>
                  <a:pt x="614" y="51"/>
                </a:lnTo>
                <a:lnTo>
                  <a:pt x="646" y="70"/>
                </a:lnTo>
                <a:lnTo>
                  <a:pt x="656" y="80"/>
                </a:lnTo>
                <a:lnTo>
                  <a:pt x="665" y="89"/>
                </a:lnTo>
                <a:lnTo>
                  <a:pt x="668" y="102"/>
                </a:lnTo>
                <a:lnTo>
                  <a:pt x="672" y="115"/>
                </a:lnTo>
                <a:lnTo>
                  <a:pt x="672" y="115"/>
                </a:lnTo>
                <a:lnTo>
                  <a:pt x="672" y="115"/>
                </a:lnTo>
                <a:lnTo>
                  <a:pt x="672" y="115"/>
                </a:lnTo>
                <a:lnTo>
                  <a:pt x="668" y="124"/>
                </a:lnTo>
                <a:lnTo>
                  <a:pt x="665" y="137"/>
                </a:lnTo>
                <a:lnTo>
                  <a:pt x="656" y="147"/>
                </a:lnTo>
                <a:lnTo>
                  <a:pt x="646" y="156"/>
                </a:lnTo>
                <a:lnTo>
                  <a:pt x="614" y="175"/>
                </a:lnTo>
                <a:lnTo>
                  <a:pt x="572" y="195"/>
                </a:lnTo>
                <a:lnTo>
                  <a:pt x="524" y="207"/>
                </a:lnTo>
                <a:lnTo>
                  <a:pt x="467" y="217"/>
                </a:lnTo>
                <a:lnTo>
                  <a:pt x="403" y="223"/>
                </a:lnTo>
                <a:lnTo>
                  <a:pt x="336" y="227"/>
                </a:lnTo>
                <a:lnTo>
                  <a:pt x="336" y="227"/>
                </a:lnTo>
                <a:lnTo>
                  <a:pt x="336" y="227"/>
                </a:lnTo>
                <a:lnTo>
                  <a:pt x="336" y="227"/>
                </a:lnTo>
                <a:lnTo>
                  <a:pt x="269" y="223"/>
                </a:lnTo>
                <a:lnTo>
                  <a:pt x="205" y="217"/>
                </a:lnTo>
                <a:lnTo>
                  <a:pt x="150" y="207"/>
                </a:lnTo>
                <a:lnTo>
                  <a:pt x="99" y="195"/>
                </a:lnTo>
                <a:lnTo>
                  <a:pt x="57" y="175"/>
                </a:lnTo>
                <a:lnTo>
                  <a:pt x="29" y="156"/>
                </a:lnTo>
                <a:lnTo>
                  <a:pt x="16" y="147"/>
                </a:lnTo>
                <a:lnTo>
                  <a:pt x="6" y="137"/>
                </a:lnTo>
                <a:lnTo>
                  <a:pt x="3" y="124"/>
                </a:lnTo>
                <a:lnTo>
                  <a:pt x="0" y="115"/>
                </a:lnTo>
                <a:lnTo>
                  <a:pt x="0" y="115"/>
                </a:lnTo>
                <a:lnTo>
                  <a:pt x="0" y="115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409" name="Freeform 289"/>
          <p:cNvSpPr>
            <a:spLocks/>
          </p:cNvSpPr>
          <p:nvPr/>
        </p:nvSpPr>
        <p:spPr bwMode="auto">
          <a:xfrm>
            <a:off x="6367464" y="4106863"/>
            <a:ext cx="1055688" cy="539750"/>
          </a:xfrm>
          <a:custGeom>
            <a:avLst/>
            <a:gdLst/>
            <a:ahLst/>
            <a:cxnLst>
              <a:cxn ang="0">
                <a:pos x="0" y="170"/>
              </a:cxn>
              <a:cxn ang="0">
                <a:pos x="0" y="170"/>
              </a:cxn>
              <a:cxn ang="0">
                <a:pos x="0" y="151"/>
              </a:cxn>
              <a:cxn ang="0">
                <a:pos x="6" y="135"/>
              </a:cxn>
              <a:cxn ang="0">
                <a:pos x="13" y="119"/>
              </a:cxn>
              <a:cxn ang="0">
                <a:pos x="25" y="103"/>
              </a:cxn>
              <a:cxn ang="0">
                <a:pos x="38" y="90"/>
              </a:cxn>
              <a:cxn ang="0">
                <a:pos x="57" y="74"/>
              </a:cxn>
              <a:cxn ang="0">
                <a:pos x="77" y="61"/>
              </a:cxn>
              <a:cxn ang="0">
                <a:pos x="96" y="48"/>
              </a:cxn>
              <a:cxn ang="0">
                <a:pos x="147" y="29"/>
              </a:cxn>
              <a:cxn ang="0">
                <a:pos x="201" y="13"/>
              </a:cxn>
              <a:cxn ang="0">
                <a:pos x="265" y="4"/>
              </a:cxn>
              <a:cxn ang="0">
                <a:pos x="333" y="0"/>
              </a:cxn>
              <a:cxn ang="0">
                <a:pos x="333" y="0"/>
              </a:cxn>
              <a:cxn ang="0">
                <a:pos x="333" y="0"/>
              </a:cxn>
              <a:cxn ang="0">
                <a:pos x="400" y="4"/>
              </a:cxn>
              <a:cxn ang="0">
                <a:pos x="461" y="13"/>
              </a:cxn>
              <a:cxn ang="0">
                <a:pos x="518" y="29"/>
              </a:cxn>
              <a:cxn ang="0">
                <a:pos x="566" y="48"/>
              </a:cxn>
              <a:cxn ang="0">
                <a:pos x="589" y="61"/>
              </a:cxn>
              <a:cxn ang="0">
                <a:pos x="608" y="74"/>
              </a:cxn>
              <a:cxn ang="0">
                <a:pos x="624" y="90"/>
              </a:cxn>
              <a:cxn ang="0">
                <a:pos x="640" y="103"/>
              </a:cxn>
              <a:cxn ang="0">
                <a:pos x="649" y="119"/>
              </a:cxn>
              <a:cxn ang="0">
                <a:pos x="659" y="135"/>
              </a:cxn>
              <a:cxn ang="0">
                <a:pos x="662" y="151"/>
              </a:cxn>
              <a:cxn ang="0">
                <a:pos x="665" y="170"/>
              </a:cxn>
              <a:cxn ang="0">
                <a:pos x="665" y="170"/>
              </a:cxn>
              <a:cxn ang="0">
                <a:pos x="665" y="170"/>
              </a:cxn>
              <a:cxn ang="0">
                <a:pos x="665" y="170"/>
              </a:cxn>
              <a:cxn ang="0">
                <a:pos x="662" y="186"/>
              </a:cxn>
              <a:cxn ang="0">
                <a:pos x="659" y="202"/>
              </a:cxn>
              <a:cxn ang="0">
                <a:pos x="649" y="221"/>
              </a:cxn>
              <a:cxn ang="0">
                <a:pos x="640" y="234"/>
              </a:cxn>
              <a:cxn ang="0">
                <a:pos x="624" y="250"/>
              </a:cxn>
              <a:cxn ang="0">
                <a:pos x="608" y="263"/>
              </a:cxn>
              <a:cxn ang="0">
                <a:pos x="589" y="276"/>
              </a:cxn>
              <a:cxn ang="0">
                <a:pos x="566" y="288"/>
              </a:cxn>
              <a:cxn ang="0">
                <a:pos x="518" y="311"/>
              </a:cxn>
              <a:cxn ang="0">
                <a:pos x="461" y="327"/>
              </a:cxn>
              <a:cxn ang="0">
                <a:pos x="400" y="336"/>
              </a:cxn>
              <a:cxn ang="0">
                <a:pos x="333" y="340"/>
              </a:cxn>
              <a:cxn ang="0">
                <a:pos x="333" y="340"/>
              </a:cxn>
              <a:cxn ang="0">
                <a:pos x="333" y="340"/>
              </a:cxn>
              <a:cxn ang="0">
                <a:pos x="333" y="340"/>
              </a:cxn>
              <a:cxn ang="0">
                <a:pos x="265" y="336"/>
              </a:cxn>
              <a:cxn ang="0">
                <a:pos x="201" y="327"/>
              </a:cxn>
              <a:cxn ang="0">
                <a:pos x="147" y="311"/>
              </a:cxn>
              <a:cxn ang="0">
                <a:pos x="96" y="288"/>
              </a:cxn>
              <a:cxn ang="0">
                <a:pos x="77" y="276"/>
              </a:cxn>
              <a:cxn ang="0">
                <a:pos x="57" y="263"/>
              </a:cxn>
              <a:cxn ang="0">
                <a:pos x="38" y="250"/>
              </a:cxn>
              <a:cxn ang="0">
                <a:pos x="25" y="234"/>
              </a:cxn>
              <a:cxn ang="0">
                <a:pos x="13" y="221"/>
              </a:cxn>
              <a:cxn ang="0">
                <a:pos x="6" y="202"/>
              </a:cxn>
              <a:cxn ang="0">
                <a:pos x="0" y="186"/>
              </a:cxn>
              <a:cxn ang="0">
                <a:pos x="0" y="170"/>
              </a:cxn>
              <a:cxn ang="0">
                <a:pos x="0" y="170"/>
              </a:cxn>
              <a:cxn ang="0">
                <a:pos x="0" y="170"/>
              </a:cxn>
            </a:cxnLst>
            <a:rect l="0" t="0" r="r" b="b"/>
            <a:pathLst>
              <a:path w="665" h="340">
                <a:moveTo>
                  <a:pt x="0" y="170"/>
                </a:moveTo>
                <a:lnTo>
                  <a:pt x="0" y="170"/>
                </a:lnTo>
                <a:lnTo>
                  <a:pt x="0" y="151"/>
                </a:lnTo>
                <a:lnTo>
                  <a:pt x="6" y="135"/>
                </a:lnTo>
                <a:lnTo>
                  <a:pt x="13" y="119"/>
                </a:lnTo>
                <a:lnTo>
                  <a:pt x="25" y="103"/>
                </a:lnTo>
                <a:lnTo>
                  <a:pt x="38" y="90"/>
                </a:lnTo>
                <a:lnTo>
                  <a:pt x="57" y="74"/>
                </a:lnTo>
                <a:lnTo>
                  <a:pt x="77" y="61"/>
                </a:lnTo>
                <a:lnTo>
                  <a:pt x="96" y="48"/>
                </a:lnTo>
                <a:lnTo>
                  <a:pt x="147" y="29"/>
                </a:lnTo>
                <a:lnTo>
                  <a:pt x="201" y="13"/>
                </a:lnTo>
                <a:lnTo>
                  <a:pt x="265" y="4"/>
                </a:lnTo>
                <a:lnTo>
                  <a:pt x="333" y="0"/>
                </a:lnTo>
                <a:lnTo>
                  <a:pt x="333" y="0"/>
                </a:lnTo>
                <a:lnTo>
                  <a:pt x="333" y="0"/>
                </a:lnTo>
                <a:lnTo>
                  <a:pt x="400" y="4"/>
                </a:lnTo>
                <a:lnTo>
                  <a:pt x="461" y="13"/>
                </a:lnTo>
                <a:lnTo>
                  <a:pt x="518" y="29"/>
                </a:lnTo>
                <a:lnTo>
                  <a:pt x="566" y="48"/>
                </a:lnTo>
                <a:lnTo>
                  <a:pt x="589" y="61"/>
                </a:lnTo>
                <a:lnTo>
                  <a:pt x="608" y="74"/>
                </a:lnTo>
                <a:lnTo>
                  <a:pt x="624" y="90"/>
                </a:lnTo>
                <a:lnTo>
                  <a:pt x="640" y="103"/>
                </a:lnTo>
                <a:lnTo>
                  <a:pt x="649" y="119"/>
                </a:lnTo>
                <a:lnTo>
                  <a:pt x="659" y="135"/>
                </a:lnTo>
                <a:lnTo>
                  <a:pt x="662" y="151"/>
                </a:lnTo>
                <a:lnTo>
                  <a:pt x="665" y="170"/>
                </a:lnTo>
                <a:lnTo>
                  <a:pt x="665" y="170"/>
                </a:lnTo>
                <a:lnTo>
                  <a:pt x="665" y="170"/>
                </a:lnTo>
                <a:lnTo>
                  <a:pt x="665" y="170"/>
                </a:lnTo>
                <a:lnTo>
                  <a:pt x="662" y="186"/>
                </a:lnTo>
                <a:lnTo>
                  <a:pt x="659" y="202"/>
                </a:lnTo>
                <a:lnTo>
                  <a:pt x="649" y="221"/>
                </a:lnTo>
                <a:lnTo>
                  <a:pt x="640" y="234"/>
                </a:lnTo>
                <a:lnTo>
                  <a:pt x="624" y="250"/>
                </a:lnTo>
                <a:lnTo>
                  <a:pt x="608" y="263"/>
                </a:lnTo>
                <a:lnTo>
                  <a:pt x="589" y="276"/>
                </a:lnTo>
                <a:lnTo>
                  <a:pt x="566" y="288"/>
                </a:lnTo>
                <a:lnTo>
                  <a:pt x="518" y="311"/>
                </a:lnTo>
                <a:lnTo>
                  <a:pt x="461" y="327"/>
                </a:lnTo>
                <a:lnTo>
                  <a:pt x="400" y="336"/>
                </a:lnTo>
                <a:lnTo>
                  <a:pt x="333" y="340"/>
                </a:lnTo>
                <a:lnTo>
                  <a:pt x="333" y="340"/>
                </a:lnTo>
                <a:lnTo>
                  <a:pt x="333" y="340"/>
                </a:lnTo>
                <a:lnTo>
                  <a:pt x="333" y="340"/>
                </a:lnTo>
                <a:lnTo>
                  <a:pt x="265" y="336"/>
                </a:lnTo>
                <a:lnTo>
                  <a:pt x="201" y="327"/>
                </a:lnTo>
                <a:lnTo>
                  <a:pt x="147" y="311"/>
                </a:lnTo>
                <a:lnTo>
                  <a:pt x="96" y="288"/>
                </a:lnTo>
                <a:lnTo>
                  <a:pt x="77" y="276"/>
                </a:lnTo>
                <a:lnTo>
                  <a:pt x="57" y="263"/>
                </a:lnTo>
                <a:lnTo>
                  <a:pt x="38" y="250"/>
                </a:lnTo>
                <a:lnTo>
                  <a:pt x="25" y="234"/>
                </a:lnTo>
                <a:lnTo>
                  <a:pt x="13" y="221"/>
                </a:lnTo>
                <a:lnTo>
                  <a:pt x="6" y="202"/>
                </a:lnTo>
                <a:lnTo>
                  <a:pt x="0" y="186"/>
                </a:lnTo>
                <a:lnTo>
                  <a:pt x="0" y="170"/>
                </a:lnTo>
                <a:lnTo>
                  <a:pt x="0" y="170"/>
                </a:lnTo>
                <a:lnTo>
                  <a:pt x="0" y="170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432" name="Freeform 312"/>
          <p:cNvSpPr>
            <a:spLocks/>
          </p:cNvSpPr>
          <p:nvPr/>
        </p:nvSpPr>
        <p:spPr bwMode="auto">
          <a:xfrm>
            <a:off x="2395539" y="3949700"/>
            <a:ext cx="1066800" cy="533400"/>
          </a:xfrm>
          <a:custGeom>
            <a:avLst/>
            <a:gdLst/>
            <a:ahLst/>
            <a:cxnLst>
              <a:cxn ang="0">
                <a:pos x="0" y="170"/>
              </a:cxn>
              <a:cxn ang="0">
                <a:pos x="0" y="170"/>
              </a:cxn>
              <a:cxn ang="0">
                <a:pos x="0" y="151"/>
              </a:cxn>
              <a:cxn ang="0">
                <a:pos x="7" y="135"/>
              </a:cxn>
              <a:cxn ang="0">
                <a:pos x="16" y="119"/>
              </a:cxn>
              <a:cxn ang="0">
                <a:pos x="26" y="103"/>
              </a:cxn>
              <a:cxn ang="0">
                <a:pos x="42" y="87"/>
              </a:cxn>
              <a:cxn ang="0">
                <a:pos x="58" y="74"/>
              </a:cxn>
              <a:cxn ang="0">
                <a:pos x="77" y="61"/>
              </a:cxn>
              <a:cxn ang="0">
                <a:pos x="99" y="48"/>
              </a:cxn>
              <a:cxn ang="0">
                <a:pos x="147" y="29"/>
              </a:cxn>
              <a:cxn ang="0">
                <a:pos x="205" y="13"/>
              </a:cxn>
              <a:cxn ang="0">
                <a:pos x="269" y="4"/>
              </a:cxn>
              <a:cxn ang="0">
                <a:pos x="336" y="0"/>
              </a:cxn>
              <a:cxn ang="0">
                <a:pos x="336" y="0"/>
              </a:cxn>
              <a:cxn ang="0">
                <a:pos x="336" y="0"/>
              </a:cxn>
              <a:cxn ang="0">
                <a:pos x="403" y="4"/>
              </a:cxn>
              <a:cxn ang="0">
                <a:pos x="464" y="13"/>
              </a:cxn>
              <a:cxn ang="0">
                <a:pos x="522" y="29"/>
              </a:cxn>
              <a:cxn ang="0">
                <a:pos x="573" y="48"/>
              </a:cxn>
              <a:cxn ang="0">
                <a:pos x="595" y="61"/>
              </a:cxn>
              <a:cxn ang="0">
                <a:pos x="614" y="74"/>
              </a:cxn>
              <a:cxn ang="0">
                <a:pos x="630" y="87"/>
              </a:cxn>
              <a:cxn ang="0">
                <a:pos x="643" y="103"/>
              </a:cxn>
              <a:cxn ang="0">
                <a:pos x="656" y="119"/>
              </a:cxn>
              <a:cxn ang="0">
                <a:pos x="662" y="135"/>
              </a:cxn>
              <a:cxn ang="0">
                <a:pos x="669" y="151"/>
              </a:cxn>
              <a:cxn ang="0">
                <a:pos x="672" y="170"/>
              </a:cxn>
              <a:cxn ang="0">
                <a:pos x="672" y="170"/>
              </a:cxn>
              <a:cxn ang="0">
                <a:pos x="672" y="170"/>
              </a:cxn>
              <a:cxn ang="0">
                <a:pos x="672" y="170"/>
              </a:cxn>
              <a:cxn ang="0">
                <a:pos x="669" y="186"/>
              </a:cxn>
              <a:cxn ang="0">
                <a:pos x="662" y="202"/>
              </a:cxn>
              <a:cxn ang="0">
                <a:pos x="656" y="218"/>
              </a:cxn>
              <a:cxn ang="0">
                <a:pos x="643" y="234"/>
              </a:cxn>
              <a:cxn ang="0">
                <a:pos x="630" y="250"/>
              </a:cxn>
              <a:cxn ang="0">
                <a:pos x="614" y="263"/>
              </a:cxn>
              <a:cxn ang="0">
                <a:pos x="595" y="275"/>
              </a:cxn>
              <a:cxn ang="0">
                <a:pos x="573" y="288"/>
              </a:cxn>
              <a:cxn ang="0">
                <a:pos x="522" y="307"/>
              </a:cxn>
              <a:cxn ang="0">
                <a:pos x="464" y="323"/>
              </a:cxn>
              <a:cxn ang="0">
                <a:pos x="403" y="333"/>
              </a:cxn>
              <a:cxn ang="0">
                <a:pos x="336" y="336"/>
              </a:cxn>
              <a:cxn ang="0">
                <a:pos x="336" y="336"/>
              </a:cxn>
              <a:cxn ang="0">
                <a:pos x="336" y="336"/>
              </a:cxn>
              <a:cxn ang="0">
                <a:pos x="336" y="336"/>
              </a:cxn>
              <a:cxn ang="0">
                <a:pos x="269" y="333"/>
              </a:cxn>
              <a:cxn ang="0">
                <a:pos x="205" y="323"/>
              </a:cxn>
              <a:cxn ang="0">
                <a:pos x="147" y="307"/>
              </a:cxn>
              <a:cxn ang="0">
                <a:pos x="99" y="288"/>
              </a:cxn>
              <a:cxn ang="0">
                <a:pos x="77" y="275"/>
              </a:cxn>
              <a:cxn ang="0">
                <a:pos x="58" y="263"/>
              </a:cxn>
              <a:cxn ang="0">
                <a:pos x="42" y="250"/>
              </a:cxn>
              <a:cxn ang="0">
                <a:pos x="26" y="234"/>
              </a:cxn>
              <a:cxn ang="0">
                <a:pos x="16" y="218"/>
              </a:cxn>
              <a:cxn ang="0">
                <a:pos x="7" y="202"/>
              </a:cxn>
              <a:cxn ang="0">
                <a:pos x="0" y="186"/>
              </a:cxn>
              <a:cxn ang="0">
                <a:pos x="0" y="170"/>
              </a:cxn>
              <a:cxn ang="0">
                <a:pos x="0" y="170"/>
              </a:cxn>
              <a:cxn ang="0">
                <a:pos x="0" y="170"/>
              </a:cxn>
            </a:cxnLst>
            <a:rect l="0" t="0" r="r" b="b"/>
            <a:pathLst>
              <a:path w="672" h="336">
                <a:moveTo>
                  <a:pt x="0" y="170"/>
                </a:moveTo>
                <a:lnTo>
                  <a:pt x="0" y="170"/>
                </a:lnTo>
                <a:lnTo>
                  <a:pt x="0" y="151"/>
                </a:lnTo>
                <a:lnTo>
                  <a:pt x="7" y="135"/>
                </a:lnTo>
                <a:lnTo>
                  <a:pt x="16" y="119"/>
                </a:lnTo>
                <a:lnTo>
                  <a:pt x="26" y="103"/>
                </a:lnTo>
                <a:lnTo>
                  <a:pt x="42" y="87"/>
                </a:lnTo>
                <a:lnTo>
                  <a:pt x="58" y="74"/>
                </a:lnTo>
                <a:lnTo>
                  <a:pt x="77" y="61"/>
                </a:lnTo>
                <a:lnTo>
                  <a:pt x="99" y="48"/>
                </a:lnTo>
                <a:lnTo>
                  <a:pt x="147" y="29"/>
                </a:lnTo>
                <a:lnTo>
                  <a:pt x="205" y="13"/>
                </a:lnTo>
                <a:lnTo>
                  <a:pt x="269" y="4"/>
                </a:lnTo>
                <a:lnTo>
                  <a:pt x="336" y="0"/>
                </a:lnTo>
                <a:lnTo>
                  <a:pt x="336" y="0"/>
                </a:lnTo>
                <a:lnTo>
                  <a:pt x="336" y="0"/>
                </a:lnTo>
                <a:lnTo>
                  <a:pt x="403" y="4"/>
                </a:lnTo>
                <a:lnTo>
                  <a:pt x="464" y="13"/>
                </a:lnTo>
                <a:lnTo>
                  <a:pt x="522" y="29"/>
                </a:lnTo>
                <a:lnTo>
                  <a:pt x="573" y="48"/>
                </a:lnTo>
                <a:lnTo>
                  <a:pt x="595" y="61"/>
                </a:lnTo>
                <a:lnTo>
                  <a:pt x="614" y="74"/>
                </a:lnTo>
                <a:lnTo>
                  <a:pt x="630" y="87"/>
                </a:lnTo>
                <a:lnTo>
                  <a:pt x="643" y="103"/>
                </a:lnTo>
                <a:lnTo>
                  <a:pt x="656" y="119"/>
                </a:lnTo>
                <a:lnTo>
                  <a:pt x="662" y="135"/>
                </a:lnTo>
                <a:lnTo>
                  <a:pt x="669" y="151"/>
                </a:lnTo>
                <a:lnTo>
                  <a:pt x="672" y="170"/>
                </a:lnTo>
                <a:lnTo>
                  <a:pt x="672" y="170"/>
                </a:lnTo>
                <a:lnTo>
                  <a:pt x="672" y="170"/>
                </a:lnTo>
                <a:lnTo>
                  <a:pt x="672" y="170"/>
                </a:lnTo>
                <a:lnTo>
                  <a:pt x="669" y="186"/>
                </a:lnTo>
                <a:lnTo>
                  <a:pt x="662" y="202"/>
                </a:lnTo>
                <a:lnTo>
                  <a:pt x="656" y="218"/>
                </a:lnTo>
                <a:lnTo>
                  <a:pt x="643" y="234"/>
                </a:lnTo>
                <a:lnTo>
                  <a:pt x="630" y="250"/>
                </a:lnTo>
                <a:lnTo>
                  <a:pt x="614" y="263"/>
                </a:lnTo>
                <a:lnTo>
                  <a:pt x="595" y="275"/>
                </a:lnTo>
                <a:lnTo>
                  <a:pt x="573" y="288"/>
                </a:lnTo>
                <a:lnTo>
                  <a:pt x="522" y="307"/>
                </a:lnTo>
                <a:lnTo>
                  <a:pt x="464" y="323"/>
                </a:lnTo>
                <a:lnTo>
                  <a:pt x="403" y="333"/>
                </a:lnTo>
                <a:lnTo>
                  <a:pt x="336" y="336"/>
                </a:lnTo>
                <a:lnTo>
                  <a:pt x="336" y="336"/>
                </a:lnTo>
                <a:lnTo>
                  <a:pt x="336" y="336"/>
                </a:lnTo>
                <a:lnTo>
                  <a:pt x="336" y="336"/>
                </a:lnTo>
                <a:lnTo>
                  <a:pt x="269" y="333"/>
                </a:lnTo>
                <a:lnTo>
                  <a:pt x="205" y="323"/>
                </a:lnTo>
                <a:lnTo>
                  <a:pt x="147" y="307"/>
                </a:lnTo>
                <a:lnTo>
                  <a:pt x="99" y="288"/>
                </a:lnTo>
                <a:lnTo>
                  <a:pt x="77" y="275"/>
                </a:lnTo>
                <a:lnTo>
                  <a:pt x="58" y="263"/>
                </a:lnTo>
                <a:lnTo>
                  <a:pt x="42" y="250"/>
                </a:lnTo>
                <a:lnTo>
                  <a:pt x="26" y="234"/>
                </a:lnTo>
                <a:lnTo>
                  <a:pt x="16" y="218"/>
                </a:lnTo>
                <a:lnTo>
                  <a:pt x="7" y="202"/>
                </a:lnTo>
                <a:lnTo>
                  <a:pt x="0" y="186"/>
                </a:lnTo>
                <a:lnTo>
                  <a:pt x="0" y="170"/>
                </a:lnTo>
                <a:lnTo>
                  <a:pt x="0" y="170"/>
                </a:lnTo>
                <a:lnTo>
                  <a:pt x="0" y="170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461" name="Freeform 341"/>
          <p:cNvSpPr>
            <a:spLocks/>
          </p:cNvSpPr>
          <p:nvPr/>
        </p:nvSpPr>
        <p:spPr bwMode="auto">
          <a:xfrm>
            <a:off x="5884864" y="4625975"/>
            <a:ext cx="842963" cy="385763"/>
          </a:xfrm>
          <a:custGeom>
            <a:avLst/>
            <a:gdLst/>
            <a:ahLst/>
            <a:cxnLst>
              <a:cxn ang="0">
                <a:pos x="0" y="121"/>
              </a:cxn>
              <a:cxn ang="0">
                <a:pos x="0" y="121"/>
              </a:cxn>
              <a:cxn ang="0">
                <a:pos x="3" y="109"/>
              </a:cxn>
              <a:cxn ang="0">
                <a:pos x="6" y="96"/>
              </a:cxn>
              <a:cxn ang="0">
                <a:pos x="13" y="86"/>
              </a:cxn>
              <a:cxn ang="0">
                <a:pos x="22" y="73"/>
              </a:cxn>
              <a:cxn ang="0">
                <a:pos x="48" y="54"/>
              </a:cxn>
              <a:cxn ang="0">
                <a:pos x="80" y="35"/>
              </a:cxn>
              <a:cxn ang="0">
                <a:pos x="118" y="22"/>
              </a:cxn>
              <a:cxn ang="0">
                <a:pos x="163" y="9"/>
              </a:cxn>
              <a:cxn ang="0">
                <a:pos x="211" y="3"/>
              </a:cxn>
              <a:cxn ang="0">
                <a:pos x="266" y="0"/>
              </a:cxn>
              <a:cxn ang="0">
                <a:pos x="266" y="0"/>
              </a:cxn>
              <a:cxn ang="0">
                <a:pos x="266" y="0"/>
              </a:cxn>
              <a:cxn ang="0">
                <a:pos x="320" y="3"/>
              </a:cxn>
              <a:cxn ang="0">
                <a:pos x="368" y="9"/>
              </a:cxn>
              <a:cxn ang="0">
                <a:pos x="413" y="22"/>
              </a:cxn>
              <a:cxn ang="0">
                <a:pos x="454" y="35"/>
              </a:cxn>
              <a:cxn ang="0">
                <a:pos x="486" y="54"/>
              </a:cxn>
              <a:cxn ang="0">
                <a:pos x="509" y="73"/>
              </a:cxn>
              <a:cxn ang="0">
                <a:pos x="518" y="86"/>
              </a:cxn>
              <a:cxn ang="0">
                <a:pos x="525" y="96"/>
              </a:cxn>
              <a:cxn ang="0">
                <a:pos x="528" y="109"/>
              </a:cxn>
              <a:cxn ang="0">
                <a:pos x="531" y="121"/>
              </a:cxn>
              <a:cxn ang="0">
                <a:pos x="531" y="121"/>
              </a:cxn>
              <a:cxn ang="0">
                <a:pos x="531" y="121"/>
              </a:cxn>
              <a:cxn ang="0">
                <a:pos x="531" y="121"/>
              </a:cxn>
              <a:cxn ang="0">
                <a:pos x="528" y="134"/>
              </a:cxn>
              <a:cxn ang="0">
                <a:pos x="525" y="147"/>
              </a:cxn>
              <a:cxn ang="0">
                <a:pos x="518" y="157"/>
              </a:cxn>
              <a:cxn ang="0">
                <a:pos x="509" y="169"/>
              </a:cxn>
              <a:cxn ang="0">
                <a:pos x="486" y="189"/>
              </a:cxn>
              <a:cxn ang="0">
                <a:pos x="454" y="208"/>
              </a:cxn>
              <a:cxn ang="0">
                <a:pos x="413" y="221"/>
              </a:cxn>
              <a:cxn ang="0">
                <a:pos x="368" y="233"/>
              </a:cxn>
              <a:cxn ang="0">
                <a:pos x="320" y="240"/>
              </a:cxn>
              <a:cxn ang="0">
                <a:pos x="266" y="243"/>
              </a:cxn>
              <a:cxn ang="0">
                <a:pos x="266" y="243"/>
              </a:cxn>
              <a:cxn ang="0">
                <a:pos x="266" y="243"/>
              </a:cxn>
              <a:cxn ang="0">
                <a:pos x="266" y="243"/>
              </a:cxn>
              <a:cxn ang="0">
                <a:pos x="211" y="240"/>
              </a:cxn>
              <a:cxn ang="0">
                <a:pos x="163" y="233"/>
              </a:cxn>
              <a:cxn ang="0">
                <a:pos x="118" y="221"/>
              </a:cxn>
              <a:cxn ang="0">
                <a:pos x="80" y="208"/>
              </a:cxn>
              <a:cxn ang="0">
                <a:pos x="48" y="189"/>
              </a:cxn>
              <a:cxn ang="0">
                <a:pos x="22" y="169"/>
              </a:cxn>
              <a:cxn ang="0">
                <a:pos x="13" y="157"/>
              </a:cxn>
              <a:cxn ang="0">
                <a:pos x="6" y="147"/>
              </a:cxn>
              <a:cxn ang="0">
                <a:pos x="3" y="134"/>
              </a:cxn>
              <a:cxn ang="0">
                <a:pos x="0" y="121"/>
              </a:cxn>
              <a:cxn ang="0">
                <a:pos x="0" y="121"/>
              </a:cxn>
              <a:cxn ang="0">
                <a:pos x="0" y="121"/>
              </a:cxn>
            </a:cxnLst>
            <a:rect l="0" t="0" r="r" b="b"/>
            <a:pathLst>
              <a:path w="531" h="243">
                <a:moveTo>
                  <a:pt x="0" y="121"/>
                </a:moveTo>
                <a:lnTo>
                  <a:pt x="0" y="121"/>
                </a:lnTo>
                <a:lnTo>
                  <a:pt x="3" y="109"/>
                </a:lnTo>
                <a:lnTo>
                  <a:pt x="6" y="96"/>
                </a:lnTo>
                <a:lnTo>
                  <a:pt x="13" y="86"/>
                </a:lnTo>
                <a:lnTo>
                  <a:pt x="22" y="73"/>
                </a:lnTo>
                <a:lnTo>
                  <a:pt x="48" y="54"/>
                </a:lnTo>
                <a:lnTo>
                  <a:pt x="80" y="35"/>
                </a:lnTo>
                <a:lnTo>
                  <a:pt x="118" y="22"/>
                </a:lnTo>
                <a:lnTo>
                  <a:pt x="163" y="9"/>
                </a:lnTo>
                <a:lnTo>
                  <a:pt x="211" y="3"/>
                </a:lnTo>
                <a:lnTo>
                  <a:pt x="266" y="0"/>
                </a:lnTo>
                <a:lnTo>
                  <a:pt x="266" y="0"/>
                </a:lnTo>
                <a:lnTo>
                  <a:pt x="266" y="0"/>
                </a:lnTo>
                <a:lnTo>
                  <a:pt x="320" y="3"/>
                </a:lnTo>
                <a:lnTo>
                  <a:pt x="368" y="9"/>
                </a:lnTo>
                <a:lnTo>
                  <a:pt x="413" y="22"/>
                </a:lnTo>
                <a:lnTo>
                  <a:pt x="454" y="35"/>
                </a:lnTo>
                <a:lnTo>
                  <a:pt x="486" y="54"/>
                </a:lnTo>
                <a:lnTo>
                  <a:pt x="509" y="73"/>
                </a:lnTo>
                <a:lnTo>
                  <a:pt x="518" y="86"/>
                </a:lnTo>
                <a:lnTo>
                  <a:pt x="525" y="96"/>
                </a:lnTo>
                <a:lnTo>
                  <a:pt x="528" y="109"/>
                </a:lnTo>
                <a:lnTo>
                  <a:pt x="531" y="121"/>
                </a:lnTo>
                <a:lnTo>
                  <a:pt x="531" y="121"/>
                </a:lnTo>
                <a:lnTo>
                  <a:pt x="531" y="121"/>
                </a:lnTo>
                <a:lnTo>
                  <a:pt x="531" y="121"/>
                </a:lnTo>
                <a:lnTo>
                  <a:pt x="528" y="134"/>
                </a:lnTo>
                <a:lnTo>
                  <a:pt x="525" y="147"/>
                </a:lnTo>
                <a:lnTo>
                  <a:pt x="518" y="157"/>
                </a:lnTo>
                <a:lnTo>
                  <a:pt x="509" y="169"/>
                </a:lnTo>
                <a:lnTo>
                  <a:pt x="486" y="189"/>
                </a:lnTo>
                <a:lnTo>
                  <a:pt x="454" y="208"/>
                </a:lnTo>
                <a:lnTo>
                  <a:pt x="413" y="221"/>
                </a:lnTo>
                <a:lnTo>
                  <a:pt x="368" y="233"/>
                </a:lnTo>
                <a:lnTo>
                  <a:pt x="320" y="240"/>
                </a:lnTo>
                <a:lnTo>
                  <a:pt x="266" y="243"/>
                </a:lnTo>
                <a:lnTo>
                  <a:pt x="266" y="243"/>
                </a:lnTo>
                <a:lnTo>
                  <a:pt x="266" y="243"/>
                </a:lnTo>
                <a:lnTo>
                  <a:pt x="266" y="243"/>
                </a:lnTo>
                <a:lnTo>
                  <a:pt x="211" y="240"/>
                </a:lnTo>
                <a:lnTo>
                  <a:pt x="163" y="233"/>
                </a:lnTo>
                <a:lnTo>
                  <a:pt x="118" y="221"/>
                </a:lnTo>
                <a:lnTo>
                  <a:pt x="80" y="208"/>
                </a:lnTo>
                <a:lnTo>
                  <a:pt x="48" y="189"/>
                </a:lnTo>
                <a:lnTo>
                  <a:pt x="22" y="169"/>
                </a:lnTo>
                <a:lnTo>
                  <a:pt x="13" y="157"/>
                </a:lnTo>
                <a:lnTo>
                  <a:pt x="6" y="147"/>
                </a:lnTo>
                <a:lnTo>
                  <a:pt x="3" y="134"/>
                </a:lnTo>
                <a:lnTo>
                  <a:pt x="0" y="121"/>
                </a:lnTo>
                <a:lnTo>
                  <a:pt x="0" y="121"/>
                </a:lnTo>
                <a:lnTo>
                  <a:pt x="0" y="121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478" name="Freeform 358"/>
          <p:cNvSpPr>
            <a:spLocks/>
          </p:cNvSpPr>
          <p:nvPr/>
        </p:nvSpPr>
        <p:spPr bwMode="auto">
          <a:xfrm>
            <a:off x="6078539" y="1852613"/>
            <a:ext cx="1060450" cy="360363"/>
          </a:xfrm>
          <a:custGeom>
            <a:avLst/>
            <a:gdLst/>
            <a:ahLst/>
            <a:cxnLst>
              <a:cxn ang="0">
                <a:pos x="0" y="112"/>
              </a:cxn>
              <a:cxn ang="0">
                <a:pos x="0" y="112"/>
              </a:cxn>
              <a:cxn ang="0">
                <a:pos x="0" y="102"/>
              </a:cxn>
              <a:cxn ang="0">
                <a:pos x="6" y="90"/>
              </a:cxn>
              <a:cxn ang="0">
                <a:pos x="12" y="80"/>
              </a:cxn>
              <a:cxn ang="0">
                <a:pos x="25" y="67"/>
              </a:cxn>
              <a:cxn ang="0">
                <a:pos x="57" y="48"/>
              </a:cxn>
              <a:cxn ang="0">
                <a:pos x="96" y="32"/>
              </a:cxn>
              <a:cxn ang="0">
                <a:pos x="147" y="19"/>
              </a:cxn>
              <a:cxn ang="0">
                <a:pos x="204" y="6"/>
              </a:cxn>
              <a:cxn ang="0">
                <a:pos x="265" y="0"/>
              </a:cxn>
              <a:cxn ang="0">
                <a:pos x="332" y="0"/>
              </a:cxn>
              <a:cxn ang="0">
                <a:pos x="332" y="0"/>
              </a:cxn>
              <a:cxn ang="0">
                <a:pos x="332" y="0"/>
              </a:cxn>
              <a:cxn ang="0">
                <a:pos x="403" y="0"/>
              </a:cxn>
              <a:cxn ang="0">
                <a:pos x="463" y="6"/>
              </a:cxn>
              <a:cxn ang="0">
                <a:pos x="521" y="19"/>
              </a:cxn>
              <a:cxn ang="0">
                <a:pos x="572" y="32"/>
              </a:cxn>
              <a:cxn ang="0">
                <a:pos x="611" y="48"/>
              </a:cxn>
              <a:cxn ang="0">
                <a:pos x="643" y="67"/>
              </a:cxn>
              <a:cxn ang="0">
                <a:pos x="655" y="80"/>
              </a:cxn>
              <a:cxn ang="0">
                <a:pos x="662" y="90"/>
              </a:cxn>
              <a:cxn ang="0">
                <a:pos x="668" y="102"/>
              </a:cxn>
              <a:cxn ang="0">
                <a:pos x="668" y="112"/>
              </a:cxn>
              <a:cxn ang="0">
                <a:pos x="668" y="112"/>
              </a:cxn>
              <a:cxn ang="0">
                <a:pos x="668" y="112"/>
              </a:cxn>
              <a:cxn ang="0">
                <a:pos x="668" y="112"/>
              </a:cxn>
              <a:cxn ang="0">
                <a:pos x="668" y="125"/>
              </a:cxn>
              <a:cxn ang="0">
                <a:pos x="662" y="134"/>
              </a:cxn>
              <a:cxn ang="0">
                <a:pos x="655" y="147"/>
              </a:cxn>
              <a:cxn ang="0">
                <a:pos x="643" y="157"/>
              </a:cxn>
              <a:cxn ang="0">
                <a:pos x="611" y="176"/>
              </a:cxn>
              <a:cxn ang="0">
                <a:pos x="572" y="192"/>
              </a:cxn>
              <a:cxn ang="0">
                <a:pos x="521" y="208"/>
              </a:cxn>
              <a:cxn ang="0">
                <a:pos x="463" y="218"/>
              </a:cxn>
              <a:cxn ang="0">
                <a:pos x="403" y="224"/>
              </a:cxn>
              <a:cxn ang="0">
                <a:pos x="332" y="227"/>
              </a:cxn>
              <a:cxn ang="0">
                <a:pos x="332" y="227"/>
              </a:cxn>
              <a:cxn ang="0">
                <a:pos x="332" y="227"/>
              </a:cxn>
              <a:cxn ang="0">
                <a:pos x="332" y="227"/>
              </a:cxn>
              <a:cxn ang="0">
                <a:pos x="265" y="224"/>
              </a:cxn>
              <a:cxn ang="0">
                <a:pos x="204" y="218"/>
              </a:cxn>
              <a:cxn ang="0">
                <a:pos x="147" y="208"/>
              </a:cxn>
              <a:cxn ang="0">
                <a:pos x="96" y="192"/>
              </a:cxn>
              <a:cxn ang="0">
                <a:pos x="57" y="176"/>
              </a:cxn>
              <a:cxn ang="0">
                <a:pos x="25" y="157"/>
              </a:cxn>
              <a:cxn ang="0">
                <a:pos x="12" y="147"/>
              </a:cxn>
              <a:cxn ang="0">
                <a:pos x="6" y="134"/>
              </a:cxn>
              <a:cxn ang="0">
                <a:pos x="0" y="125"/>
              </a:cxn>
              <a:cxn ang="0">
                <a:pos x="0" y="112"/>
              </a:cxn>
              <a:cxn ang="0">
                <a:pos x="0" y="112"/>
              </a:cxn>
              <a:cxn ang="0">
                <a:pos x="0" y="112"/>
              </a:cxn>
            </a:cxnLst>
            <a:rect l="0" t="0" r="r" b="b"/>
            <a:pathLst>
              <a:path w="668" h="227">
                <a:moveTo>
                  <a:pt x="0" y="112"/>
                </a:moveTo>
                <a:lnTo>
                  <a:pt x="0" y="112"/>
                </a:lnTo>
                <a:lnTo>
                  <a:pt x="0" y="102"/>
                </a:lnTo>
                <a:lnTo>
                  <a:pt x="6" y="90"/>
                </a:lnTo>
                <a:lnTo>
                  <a:pt x="12" y="80"/>
                </a:lnTo>
                <a:lnTo>
                  <a:pt x="25" y="67"/>
                </a:lnTo>
                <a:lnTo>
                  <a:pt x="57" y="48"/>
                </a:lnTo>
                <a:lnTo>
                  <a:pt x="96" y="32"/>
                </a:lnTo>
                <a:lnTo>
                  <a:pt x="147" y="19"/>
                </a:lnTo>
                <a:lnTo>
                  <a:pt x="204" y="6"/>
                </a:lnTo>
                <a:lnTo>
                  <a:pt x="265" y="0"/>
                </a:lnTo>
                <a:lnTo>
                  <a:pt x="332" y="0"/>
                </a:lnTo>
                <a:lnTo>
                  <a:pt x="332" y="0"/>
                </a:lnTo>
                <a:lnTo>
                  <a:pt x="332" y="0"/>
                </a:lnTo>
                <a:lnTo>
                  <a:pt x="403" y="0"/>
                </a:lnTo>
                <a:lnTo>
                  <a:pt x="463" y="6"/>
                </a:lnTo>
                <a:lnTo>
                  <a:pt x="521" y="19"/>
                </a:lnTo>
                <a:lnTo>
                  <a:pt x="572" y="32"/>
                </a:lnTo>
                <a:lnTo>
                  <a:pt x="611" y="48"/>
                </a:lnTo>
                <a:lnTo>
                  <a:pt x="643" y="67"/>
                </a:lnTo>
                <a:lnTo>
                  <a:pt x="655" y="80"/>
                </a:lnTo>
                <a:lnTo>
                  <a:pt x="662" y="90"/>
                </a:lnTo>
                <a:lnTo>
                  <a:pt x="668" y="102"/>
                </a:lnTo>
                <a:lnTo>
                  <a:pt x="668" y="112"/>
                </a:lnTo>
                <a:lnTo>
                  <a:pt x="668" y="112"/>
                </a:lnTo>
                <a:lnTo>
                  <a:pt x="668" y="112"/>
                </a:lnTo>
                <a:lnTo>
                  <a:pt x="668" y="112"/>
                </a:lnTo>
                <a:lnTo>
                  <a:pt x="668" y="125"/>
                </a:lnTo>
                <a:lnTo>
                  <a:pt x="662" y="134"/>
                </a:lnTo>
                <a:lnTo>
                  <a:pt x="655" y="147"/>
                </a:lnTo>
                <a:lnTo>
                  <a:pt x="643" y="157"/>
                </a:lnTo>
                <a:lnTo>
                  <a:pt x="611" y="176"/>
                </a:lnTo>
                <a:lnTo>
                  <a:pt x="572" y="192"/>
                </a:lnTo>
                <a:lnTo>
                  <a:pt x="521" y="208"/>
                </a:lnTo>
                <a:lnTo>
                  <a:pt x="463" y="218"/>
                </a:lnTo>
                <a:lnTo>
                  <a:pt x="403" y="224"/>
                </a:lnTo>
                <a:lnTo>
                  <a:pt x="332" y="227"/>
                </a:lnTo>
                <a:lnTo>
                  <a:pt x="332" y="227"/>
                </a:lnTo>
                <a:lnTo>
                  <a:pt x="332" y="227"/>
                </a:lnTo>
                <a:lnTo>
                  <a:pt x="332" y="227"/>
                </a:lnTo>
                <a:lnTo>
                  <a:pt x="265" y="224"/>
                </a:lnTo>
                <a:lnTo>
                  <a:pt x="204" y="218"/>
                </a:lnTo>
                <a:lnTo>
                  <a:pt x="147" y="208"/>
                </a:lnTo>
                <a:lnTo>
                  <a:pt x="96" y="192"/>
                </a:lnTo>
                <a:lnTo>
                  <a:pt x="57" y="176"/>
                </a:lnTo>
                <a:lnTo>
                  <a:pt x="25" y="157"/>
                </a:lnTo>
                <a:lnTo>
                  <a:pt x="12" y="147"/>
                </a:lnTo>
                <a:lnTo>
                  <a:pt x="6" y="134"/>
                </a:lnTo>
                <a:lnTo>
                  <a:pt x="0" y="125"/>
                </a:lnTo>
                <a:lnTo>
                  <a:pt x="0" y="112"/>
                </a:lnTo>
                <a:lnTo>
                  <a:pt x="0" y="112"/>
                </a:lnTo>
                <a:lnTo>
                  <a:pt x="0" y="112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505" name="Rectangle 385"/>
          <p:cNvSpPr>
            <a:spLocks noChangeArrowheads="1"/>
          </p:cNvSpPr>
          <p:nvPr/>
        </p:nvSpPr>
        <p:spPr bwMode="auto">
          <a:xfrm>
            <a:off x="676574" y="101600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High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61506" name="Freeform 386"/>
          <p:cNvSpPr>
            <a:spLocks/>
          </p:cNvSpPr>
          <p:nvPr/>
        </p:nvSpPr>
        <p:spPr bwMode="auto">
          <a:xfrm>
            <a:off x="7164389" y="1974850"/>
            <a:ext cx="803275" cy="547688"/>
          </a:xfrm>
          <a:custGeom>
            <a:avLst/>
            <a:gdLst/>
            <a:ahLst/>
            <a:cxnLst>
              <a:cxn ang="0">
                <a:pos x="0" y="173"/>
              </a:cxn>
              <a:cxn ang="0">
                <a:pos x="0" y="173"/>
              </a:cxn>
              <a:cxn ang="0">
                <a:pos x="3" y="153"/>
              </a:cxn>
              <a:cxn ang="0">
                <a:pos x="7" y="137"/>
              </a:cxn>
              <a:cxn ang="0">
                <a:pos x="13" y="121"/>
              </a:cxn>
              <a:cxn ang="0">
                <a:pos x="23" y="105"/>
              </a:cxn>
              <a:cxn ang="0">
                <a:pos x="32" y="89"/>
              </a:cxn>
              <a:cxn ang="0">
                <a:pos x="45" y="77"/>
              </a:cxn>
              <a:cxn ang="0">
                <a:pos x="77" y="51"/>
              </a:cxn>
              <a:cxn ang="0">
                <a:pos x="112" y="29"/>
              </a:cxn>
              <a:cxn ang="0">
                <a:pos x="157" y="13"/>
              </a:cxn>
              <a:cxn ang="0">
                <a:pos x="202" y="3"/>
              </a:cxn>
              <a:cxn ang="0">
                <a:pos x="253" y="0"/>
              </a:cxn>
              <a:cxn ang="0">
                <a:pos x="253" y="0"/>
              </a:cxn>
              <a:cxn ang="0">
                <a:pos x="253" y="0"/>
              </a:cxn>
              <a:cxn ang="0">
                <a:pos x="304" y="3"/>
              </a:cxn>
              <a:cxn ang="0">
                <a:pos x="352" y="13"/>
              </a:cxn>
              <a:cxn ang="0">
                <a:pos x="394" y="29"/>
              </a:cxn>
              <a:cxn ang="0">
                <a:pos x="432" y="51"/>
              </a:cxn>
              <a:cxn ang="0">
                <a:pos x="464" y="77"/>
              </a:cxn>
              <a:cxn ang="0">
                <a:pos x="477" y="89"/>
              </a:cxn>
              <a:cxn ang="0">
                <a:pos x="486" y="105"/>
              </a:cxn>
              <a:cxn ang="0">
                <a:pos x="496" y="121"/>
              </a:cxn>
              <a:cxn ang="0">
                <a:pos x="502" y="137"/>
              </a:cxn>
              <a:cxn ang="0">
                <a:pos x="506" y="153"/>
              </a:cxn>
              <a:cxn ang="0">
                <a:pos x="506" y="173"/>
              </a:cxn>
              <a:cxn ang="0">
                <a:pos x="506" y="173"/>
              </a:cxn>
              <a:cxn ang="0">
                <a:pos x="506" y="173"/>
              </a:cxn>
              <a:cxn ang="0">
                <a:pos x="506" y="173"/>
              </a:cxn>
              <a:cxn ang="0">
                <a:pos x="506" y="189"/>
              </a:cxn>
              <a:cxn ang="0">
                <a:pos x="502" y="208"/>
              </a:cxn>
              <a:cxn ang="0">
                <a:pos x="496" y="224"/>
              </a:cxn>
              <a:cxn ang="0">
                <a:pos x="486" y="240"/>
              </a:cxn>
              <a:cxn ang="0">
                <a:pos x="477" y="253"/>
              </a:cxn>
              <a:cxn ang="0">
                <a:pos x="464" y="269"/>
              </a:cxn>
              <a:cxn ang="0">
                <a:pos x="432" y="294"/>
              </a:cxn>
              <a:cxn ang="0">
                <a:pos x="394" y="313"/>
              </a:cxn>
              <a:cxn ang="0">
                <a:pos x="352" y="329"/>
              </a:cxn>
              <a:cxn ang="0">
                <a:pos x="304" y="339"/>
              </a:cxn>
              <a:cxn ang="0">
                <a:pos x="253" y="345"/>
              </a:cxn>
              <a:cxn ang="0">
                <a:pos x="253" y="345"/>
              </a:cxn>
              <a:cxn ang="0">
                <a:pos x="253" y="345"/>
              </a:cxn>
              <a:cxn ang="0">
                <a:pos x="253" y="345"/>
              </a:cxn>
              <a:cxn ang="0">
                <a:pos x="202" y="339"/>
              </a:cxn>
              <a:cxn ang="0">
                <a:pos x="157" y="329"/>
              </a:cxn>
              <a:cxn ang="0">
                <a:pos x="112" y="313"/>
              </a:cxn>
              <a:cxn ang="0">
                <a:pos x="77" y="294"/>
              </a:cxn>
              <a:cxn ang="0">
                <a:pos x="45" y="269"/>
              </a:cxn>
              <a:cxn ang="0">
                <a:pos x="32" y="253"/>
              </a:cxn>
              <a:cxn ang="0">
                <a:pos x="23" y="240"/>
              </a:cxn>
              <a:cxn ang="0">
                <a:pos x="13" y="224"/>
              </a:cxn>
              <a:cxn ang="0">
                <a:pos x="7" y="208"/>
              </a:cxn>
              <a:cxn ang="0">
                <a:pos x="3" y="189"/>
              </a:cxn>
              <a:cxn ang="0">
                <a:pos x="0" y="173"/>
              </a:cxn>
              <a:cxn ang="0">
                <a:pos x="0" y="173"/>
              </a:cxn>
              <a:cxn ang="0">
                <a:pos x="0" y="173"/>
              </a:cxn>
            </a:cxnLst>
            <a:rect l="0" t="0" r="r" b="b"/>
            <a:pathLst>
              <a:path w="506" h="345">
                <a:moveTo>
                  <a:pt x="0" y="173"/>
                </a:moveTo>
                <a:lnTo>
                  <a:pt x="0" y="173"/>
                </a:lnTo>
                <a:lnTo>
                  <a:pt x="3" y="153"/>
                </a:lnTo>
                <a:lnTo>
                  <a:pt x="7" y="137"/>
                </a:lnTo>
                <a:lnTo>
                  <a:pt x="13" y="121"/>
                </a:lnTo>
                <a:lnTo>
                  <a:pt x="23" y="105"/>
                </a:lnTo>
                <a:lnTo>
                  <a:pt x="32" y="89"/>
                </a:lnTo>
                <a:lnTo>
                  <a:pt x="45" y="77"/>
                </a:lnTo>
                <a:lnTo>
                  <a:pt x="77" y="51"/>
                </a:lnTo>
                <a:lnTo>
                  <a:pt x="112" y="29"/>
                </a:lnTo>
                <a:lnTo>
                  <a:pt x="157" y="13"/>
                </a:lnTo>
                <a:lnTo>
                  <a:pt x="202" y="3"/>
                </a:lnTo>
                <a:lnTo>
                  <a:pt x="253" y="0"/>
                </a:lnTo>
                <a:lnTo>
                  <a:pt x="253" y="0"/>
                </a:lnTo>
                <a:lnTo>
                  <a:pt x="253" y="0"/>
                </a:lnTo>
                <a:lnTo>
                  <a:pt x="304" y="3"/>
                </a:lnTo>
                <a:lnTo>
                  <a:pt x="352" y="13"/>
                </a:lnTo>
                <a:lnTo>
                  <a:pt x="394" y="29"/>
                </a:lnTo>
                <a:lnTo>
                  <a:pt x="432" y="51"/>
                </a:lnTo>
                <a:lnTo>
                  <a:pt x="464" y="77"/>
                </a:lnTo>
                <a:lnTo>
                  <a:pt x="477" y="89"/>
                </a:lnTo>
                <a:lnTo>
                  <a:pt x="486" y="105"/>
                </a:lnTo>
                <a:lnTo>
                  <a:pt x="496" y="121"/>
                </a:lnTo>
                <a:lnTo>
                  <a:pt x="502" y="137"/>
                </a:lnTo>
                <a:lnTo>
                  <a:pt x="506" y="153"/>
                </a:lnTo>
                <a:lnTo>
                  <a:pt x="506" y="173"/>
                </a:lnTo>
                <a:lnTo>
                  <a:pt x="506" y="173"/>
                </a:lnTo>
                <a:lnTo>
                  <a:pt x="506" y="173"/>
                </a:lnTo>
                <a:lnTo>
                  <a:pt x="506" y="173"/>
                </a:lnTo>
                <a:lnTo>
                  <a:pt x="506" y="189"/>
                </a:lnTo>
                <a:lnTo>
                  <a:pt x="502" y="208"/>
                </a:lnTo>
                <a:lnTo>
                  <a:pt x="496" y="224"/>
                </a:lnTo>
                <a:lnTo>
                  <a:pt x="486" y="240"/>
                </a:lnTo>
                <a:lnTo>
                  <a:pt x="477" y="253"/>
                </a:lnTo>
                <a:lnTo>
                  <a:pt x="464" y="269"/>
                </a:lnTo>
                <a:lnTo>
                  <a:pt x="432" y="294"/>
                </a:lnTo>
                <a:lnTo>
                  <a:pt x="394" y="313"/>
                </a:lnTo>
                <a:lnTo>
                  <a:pt x="352" y="329"/>
                </a:lnTo>
                <a:lnTo>
                  <a:pt x="304" y="339"/>
                </a:lnTo>
                <a:lnTo>
                  <a:pt x="253" y="345"/>
                </a:lnTo>
                <a:lnTo>
                  <a:pt x="253" y="345"/>
                </a:lnTo>
                <a:lnTo>
                  <a:pt x="253" y="345"/>
                </a:lnTo>
                <a:lnTo>
                  <a:pt x="253" y="345"/>
                </a:lnTo>
                <a:lnTo>
                  <a:pt x="202" y="339"/>
                </a:lnTo>
                <a:lnTo>
                  <a:pt x="157" y="329"/>
                </a:lnTo>
                <a:lnTo>
                  <a:pt x="112" y="313"/>
                </a:lnTo>
                <a:lnTo>
                  <a:pt x="77" y="294"/>
                </a:lnTo>
                <a:lnTo>
                  <a:pt x="45" y="269"/>
                </a:lnTo>
                <a:lnTo>
                  <a:pt x="32" y="253"/>
                </a:lnTo>
                <a:lnTo>
                  <a:pt x="23" y="240"/>
                </a:lnTo>
                <a:lnTo>
                  <a:pt x="13" y="224"/>
                </a:lnTo>
                <a:lnTo>
                  <a:pt x="7" y="208"/>
                </a:lnTo>
                <a:lnTo>
                  <a:pt x="3" y="189"/>
                </a:lnTo>
                <a:lnTo>
                  <a:pt x="0" y="173"/>
                </a:lnTo>
                <a:lnTo>
                  <a:pt x="0" y="173"/>
                </a:lnTo>
                <a:lnTo>
                  <a:pt x="0" y="173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535" name="Freeform 415"/>
          <p:cNvSpPr>
            <a:spLocks/>
          </p:cNvSpPr>
          <p:nvPr/>
        </p:nvSpPr>
        <p:spPr bwMode="auto">
          <a:xfrm>
            <a:off x="7159626" y="3559175"/>
            <a:ext cx="817563" cy="547688"/>
          </a:xfrm>
          <a:custGeom>
            <a:avLst/>
            <a:gdLst/>
            <a:ahLst/>
            <a:cxnLst>
              <a:cxn ang="0">
                <a:pos x="0" y="173"/>
              </a:cxn>
              <a:cxn ang="0">
                <a:pos x="0" y="173"/>
              </a:cxn>
              <a:cxn ang="0">
                <a:pos x="0" y="157"/>
              </a:cxn>
              <a:cxn ang="0">
                <a:pos x="3" y="138"/>
              </a:cxn>
              <a:cxn ang="0">
                <a:pos x="10" y="122"/>
              </a:cxn>
              <a:cxn ang="0">
                <a:pos x="19" y="106"/>
              </a:cxn>
              <a:cxn ang="0">
                <a:pos x="29" y="90"/>
              </a:cxn>
              <a:cxn ang="0">
                <a:pos x="45" y="77"/>
              </a:cxn>
              <a:cxn ang="0">
                <a:pos x="58" y="64"/>
              </a:cxn>
              <a:cxn ang="0">
                <a:pos x="74" y="51"/>
              </a:cxn>
              <a:cxn ang="0">
                <a:pos x="112" y="29"/>
              </a:cxn>
              <a:cxn ang="0">
                <a:pos x="157" y="16"/>
              </a:cxn>
              <a:cxn ang="0">
                <a:pos x="205" y="3"/>
              </a:cxn>
              <a:cxn ang="0">
                <a:pos x="256" y="0"/>
              </a:cxn>
              <a:cxn ang="0">
                <a:pos x="256" y="0"/>
              </a:cxn>
              <a:cxn ang="0">
                <a:pos x="256" y="0"/>
              </a:cxn>
              <a:cxn ang="0">
                <a:pos x="310" y="3"/>
              </a:cxn>
              <a:cxn ang="0">
                <a:pos x="358" y="16"/>
              </a:cxn>
              <a:cxn ang="0">
                <a:pos x="400" y="29"/>
              </a:cxn>
              <a:cxn ang="0">
                <a:pos x="438" y="51"/>
              </a:cxn>
              <a:cxn ang="0">
                <a:pos x="454" y="64"/>
              </a:cxn>
              <a:cxn ang="0">
                <a:pos x="470" y="77"/>
              </a:cxn>
              <a:cxn ang="0">
                <a:pos x="483" y="90"/>
              </a:cxn>
              <a:cxn ang="0">
                <a:pos x="496" y="106"/>
              </a:cxn>
              <a:cxn ang="0">
                <a:pos x="502" y="122"/>
              </a:cxn>
              <a:cxn ang="0">
                <a:pos x="509" y="138"/>
              </a:cxn>
              <a:cxn ang="0">
                <a:pos x="512" y="157"/>
              </a:cxn>
              <a:cxn ang="0">
                <a:pos x="515" y="173"/>
              </a:cxn>
              <a:cxn ang="0">
                <a:pos x="515" y="173"/>
              </a:cxn>
              <a:cxn ang="0">
                <a:pos x="515" y="173"/>
              </a:cxn>
              <a:cxn ang="0">
                <a:pos x="515" y="173"/>
              </a:cxn>
              <a:cxn ang="0">
                <a:pos x="512" y="192"/>
              </a:cxn>
              <a:cxn ang="0">
                <a:pos x="509" y="208"/>
              </a:cxn>
              <a:cxn ang="0">
                <a:pos x="502" y="224"/>
              </a:cxn>
              <a:cxn ang="0">
                <a:pos x="496" y="240"/>
              </a:cxn>
              <a:cxn ang="0">
                <a:pos x="483" y="256"/>
              </a:cxn>
              <a:cxn ang="0">
                <a:pos x="470" y="269"/>
              </a:cxn>
              <a:cxn ang="0">
                <a:pos x="454" y="282"/>
              </a:cxn>
              <a:cxn ang="0">
                <a:pos x="438" y="294"/>
              </a:cxn>
              <a:cxn ang="0">
                <a:pos x="400" y="317"/>
              </a:cxn>
              <a:cxn ang="0">
                <a:pos x="358" y="333"/>
              </a:cxn>
              <a:cxn ang="0">
                <a:pos x="310" y="342"/>
              </a:cxn>
              <a:cxn ang="0">
                <a:pos x="256" y="345"/>
              </a:cxn>
              <a:cxn ang="0">
                <a:pos x="256" y="345"/>
              </a:cxn>
              <a:cxn ang="0">
                <a:pos x="256" y="345"/>
              </a:cxn>
              <a:cxn ang="0">
                <a:pos x="256" y="345"/>
              </a:cxn>
              <a:cxn ang="0">
                <a:pos x="205" y="342"/>
              </a:cxn>
              <a:cxn ang="0">
                <a:pos x="157" y="333"/>
              </a:cxn>
              <a:cxn ang="0">
                <a:pos x="112" y="317"/>
              </a:cxn>
              <a:cxn ang="0">
                <a:pos x="74" y="294"/>
              </a:cxn>
              <a:cxn ang="0">
                <a:pos x="58" y="282"/>
              </a:cxn>
              <a:cxn ang="0">
                <a:pos x="45" y="269"/>
              </a:cxn>
              <a:cxn ang="0">
                <a:pos x="29" y="256"/>
              </a:cxn>
              <a:cxn ang="0">
                <a:pos x="19" y="240"/>
              </a:cxn>
              <a:cxn ang="0">
                <a:pos x="10" y="224"/>
              </a:cxn>
              <a:cxn ang="0">
                <a:pos x="3" y="208"/>
              </a:cxn>
              <a:cxn ang="0">
                <a:pos x="0" y="192"/>
              </a:cxn>
              <a:cxn ang="0">
                <a:pos x="0" y="173"/>
              </a:cxn>
              <a:cxn ang="0">
                <a:pos x="0" y="173"/>
              </a:cxn>
              <a:cxn ang="0">
                <a:pos x="0" y="173"/>
              </a:cxn>
            </a:cxnLst>
            <a:rect l="0" t="0" r="r" b="b"/>
            <a:pathLst>
              <a:path w="515" h="345">
                <a:moveTo>
                  <a:pt x="0" y="173"/>
                </a:moveTo>
                <a:lnTo>
                  <a:pt x="0" y="173"/>
                </a:lnTo>
                <a:lnTo>
                  <a:pt x="0" y="157"/>
                </a:lnTo>
                <a:lnTo>
                  <a:pt x="3" y="138"/>
                </a:lnTo>
                <a:lnTo>
                  <a:pt x="10" y="122"/>
                </a:lnTo>
                <a:lnTo>
                  <a:pt x="19" y="106"/>
                </a:lnTo>
                <a:lnTo>
                  <a:pt x="29" y="90"/>
                </a:lnTo>
                <a:lnTo>
                  <a:pt x="45" y="77"/>
                </a:lnTo>
                <a:lnTo>
                  <a:pt x="58" y="64"/>
                </a:lnTo>
                <a:lnTo>
                  <a:pt x="74" y="51"/>
                </a:lnTo>
                <a:lnTo>
                  <a:pt x="112" y="29"/>
                </a:lnTo>
                <a:lnTo>
                  <a:pt x="157" y="16"/>
                </a:lnTo>
                <a:lnTo>
                  <a:pt x="205" y="3"/>
                </a:lnTo>
                <a:lnTo>
                  <a:pt x="256" y="0"/>
                </a:lnTo>
                <a:lnTo>
                  <a:pt x="256" y="0"/>
                </a:lnTo>
                <a:lnTo>
                  <a:pt x="256" y="0"/>
                </a:lnTo>
                <a:lnTo>
                  <a:pt x="310" y="3"/>
                </a:lnTo>
                <a:lnTo>
                  <a:pt x="358" y="16"/>
                </a:lnTo>
                <a:lnTo>
                  <a:pt x="400" y="29"/>
                </a:lnTo>
                <a:lnTo>
                  <a:pt x="438" y="51"/>
                </a:lnTo>
                <a:lnTo>
                  <a:pt x="454" y="64"/>
                </a:lnTo>
                <a:lnTo>
                  <a:pt x="470" y="77"/>
                </a:lnTo>
                <a:lnTo>
                  <a:pt x="483" y="90"/>
                </a:lnTo>
                <a:lnTo>
                  <a:pt x="496" y="106"/>
                </a:lnTo>
                <a:lnTo>
                  <a:pt x="502" y="122"/>
                </a:lnTo>
                <a:lnTo>
                  <a:pt x="509" y="138"/>
                </a:lnTo>
                <a:lnTo>
                  <a:pt x="512" y="157"/>
                </a:lnTo>
                <a:lnTo>
                  <a:pt x="515" y="173"/>
                </a:lnTo>
                <a:lnTo>
                  <a:pt x="515" y="173"/>
                </a:lnTo>
                <a:lnTo>
                  <a:pt x="515" y="173"/>
                </a:lnTo>
                <a:lnTo>
                  <a:pt x="515" y="173"/>
                </a:lnTo>
                <a:lnTo>
                  <a:pt x="512" y="192"/>
                </a:lnTo>
                <a:lnTo>
                  <a:pt x="509" y="208"/>
                </a:lnTo>
                <a:lnTo>
                  <a:pt x="502" y="224"/>
                </a:lnTo>
                <a:lnTo>
                  <a:pt x="496" y="240"/>
                </a:lnTo>
                <a:lnTo>
                  <a:pt x="483" y="256"/>
                </a:lnTo>
                <a:lnTo>
                  <a:pt x="470" y="269"/>
                </a:lnTo>
                <a:lnTo>
                  <a:pt x="454" y="282"/>
                </a:lnTo>
                <a:lnTo>
                  <a:pt x="438" y="294"/>
                </a:lnTo>
                <a:lnTo>
                  <a:pt x="400" y="317"/>
                </a:lnTo>
                <a:lnTo>
                  <a:pt x="358" y="333"/>
                </a:lnTo>
                <a:lnTo>
                  <a:pt x="310" y="342"/>
                </a:lnTo>
                <a:lnTo>
                  <a:pt x="256" y="345"/>
                </a:lnTo>
                <a:lnTo>
                  <a:pt x="256" y="345"/>
                </a:lnTo>
                <a:lnTo>
                  <a:pt x="256" y="345"/>
                </a:lnTo>
                <a:lnTo>
                  <a:pt x="256" y="345"/>
                </a:lnTo>
                <a:lnTo>
                  <a:pt x="205" y="342"/>
                </a:lnTo>
                <a:lnTo>
                  <a:pt x="157" y="333"/>
                </a:lnTo>
                <a:lnTo>
                  <a:pt x="112" y="317"/>
                </a:lnTo>
                <a:lnTo>
                  <a:pt x="74" y="294"/>
                </a:lnTo>
                <a:lnTo>
                  <a:pt x="58" y="282"/>
                </a:lnTo>
                <a:lnTo>
                  <a:pt x="45" y="269"/>
                </a:lnTo>
                <a:lnTo>
                  <a:pt x="29" y="256"/>
                </a:lnTo>
                <a:lnTo>
                  <a:pt x="19" y="240"/>
                </a:lnTo>
                <a:lnTo>
                  <a:pt x="10" y="224"/>
                </a:lnTo>
                <a:lnTo>
                  <a:pt x="3" y="208"/>
                </a:lnTo>
                <a:lnTo>
                  <a:pt x="0" y="192"/>
                </a:lnTo>
                <a:lnTo>
                  <a:pt x="0" y="173"/>
                </a:lnTo>
                <a:lnTo>
                  <a:pt x="0" y="173"/>
                </a:lnTo>
                <a:lnTo>
                  <a:pt x="0" y="173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563" name="Freeform 443"/>
          <p:cNvSpPr>
            <a:spLocks/>
          </p:cNvSpPr>
          <p:nvPr/>
        </p:nvSpPr>
        <p:spPr bwMode="auto">
          <a:xfrm>
            <a:off x="4056063" y="4473575"/>
            <a:ext cx="1590675" cy="212725"/>
          </a:xfrm>
          <a:custGeom>
            <a:avLst/>
            <a:gdLst/>
            <a:ahLst/>
            <a:cxnLst>
              <a:cxn ang="0">
                <a:pos x="0" y="67"/>
              </a:cxn>
              <a:cxn ang="0">
                <a:pos x="0" y="67"/>
              </a:cxn>
              <a:cxn ang="0">
                <a:pos x="0" y="61"/>
              </a:cxn>
              <a:cxn ang="0">
                <a:pos x="10" y="54"/>
              </a:cxn>
              <a:cxn ang="0">
                <a:pos x="23" y="48"/>
              </a:cxn>
              <a:cxn ang="0">
                <a:pos x="39" y="41"/>
              </a:cxn>
              <a:cxn ang="0">
                <a:pos x="83" y="29"/>
              </a:cxn>
              <a:cxn ang="0">
                <a:pos x="144" y="19"/>
              </a:cxn>
              <a:cxn ang="0">
                <a:pos x="221" y="9"/>
              </a:cxn>
              <a:cxn ang="0">
                <a:pos x="304" y="3"/>
              </a:cxn>
              <a:cxn ang="0">
                <a:pos x="400" y="0"/>
              </a:cxn>
              <a:cxn ang="0">
                <a:pos x="499" y="0"/>
              </a:cxn>
              <a:cxn ang="0">
                <a:pos x="499" y="0"/>
              </a:cxn>
              <a:cxn ang="0">
                <a:pos x="499" y="0"/>
              </a:cxn>
              <a:cxn ang="0">
                <a:pos x="602" y="0"/>
              </a:cxn>
              <a:cxn ang="0">
                <a:pos x="694" y="3"/>
              </a:cxn>
              <a:cxn ang="0">
                <a:pos x="781" y="9"/>
              </a:cxn>
              <a:cxn ang="0">
                <a:pos x="854" y="19"/>
              </a:cxn>
              <a:cxn ang="0">
                <a:pos x="915" y="29"/>
              </a:cxn>
              <a:cxn ang="0">
                <a:pos x="960" y="41"/>
              </a:cxn>
              <a:cxn ang="0">
                <a:pos x="979" y="48"/>
              </a:cxn>
              <a:cxn ang="0">
                <a:pos x="989" y="54"/>
              </a:cxn>
              <a:cxn ang="0">
                <a:pos x="998" y="61"/>
              </a:cxn>
              <a:cxn ang="0">
                <a:pos x="1002" y="67"/>
              </a:cxn>
              <a:cxn ang="0">
                <a:pos x="1002" y="67"/>
              </a:cxn>
              <a:cxn ang="0">
                <a:pos x="1002" y="67"/>
              </a:cxn>
              <a:cxn ang="0">
                <a:pos x="1002" y="67"/>
              </a:cxn>
              <a:cxn ang="0">
                <a:pos x="998" y="73"/>
              </a:cxn>
              <a:cxn ang="0">
                <a:pos x="989" y="80"/>
              </a:cxn>
              <a:cxn ang="0">
                <a:pos x="979" y="86"/>
              </a:cxn>
              <a:cxn ang="0">
                <a:pos x="960" y="93"/>
              </a:cxn>
              <a:cxn ang="0">
                <a:pos x="915" y="105"/>
              </a:cxn>
              <a:cxn ang="0">
                <a:pos x="854" y="115"/>
              </a:cxn>
              <a:cxn ang="0">
                <a:pos x="781" y="121"/>
              </a:cxn>
              <a:cxn ang="0">
                <a:pos x="694" y="128"/>
              </a:cxn>
              <a:cxn ang="0">
                <a:pos x="602" y="131"/>
              </a:cxn>
              <a:cxn ang="0">
                <a:pos x="499" y="134"/>
              </a:cxn>
              <a:cxn ang="0">
                <a:pos x="499" y="134"/>
              </a:cxn>
              <a:cxn ang="0">
                <a:pos x="499" y="134"/>
              </a:cxn>
              <a:cxn ang="0">
                <a:pos x="499" y="134"/>
              </a:cxn>
              <a:cxn ang="0">
                <a:pos x="400" y="131"/>
              </a:cxn>
              <a:cxn ang="0">
                <a:pos x="304" y="128"/>
              </a:cxn>
              <a:cxn ang="0">
                <a:pos x="221" y="121"/>
              </a:cxn>
              <a:cxn ang="0">
                <a:pos x="144" y="115"/>
              </a:cxn>
              <a:cxn ang="0">
                <a:pos x="83" y="105"/>
              </a:cxn>
              <a:cxn ang="0">
                <a:pos x="39" y="93"/>
              </a:cxn>
              <a:cxn ang="0">
                <a:pos x="23" y="86"/>
              </a:cxn>
              <a:cxn ang="0">
                <a:pos x="10" y="80"/>
              </a:cxn>
              <a:cxn ang="0">
                <a:pos x="0" y="73"/>
              </a:cxn>
              <a:cxn ang="0">
                <a:pos x="0" y="67"/>
              </a:cxn>
              <a:cxn ang="0">
                <a:pos x="0" y="67"/>
              </a:cxn>
              <a:cxn ang="0">
                <a:pos x="0" y="67"/>
              </a:cxn>
            </a:cxnLst>
            <a:rect l="0" t="0" r="r" b="b"/>
            <a:pathLst>
              <a:path w="1002" h="134">
                <a:moveTo>
                  <a:pt x="0" y="67"/>
                </a:moveTo>
                <a:lnTo>
                  <a:pt x="0" y="67"/>
                </a:lnTo>
                <a:lnTo>
                  <a:pt x="0" y="61"/>
                </a:lnTo>
                <a:lnTo>
                  <a:pt x="10" y="54"/>
                </a:lnTo>
                <a:lnTo>
                  <a:pt x="23" y="48"/>
                </a:lnTo>
                <a:lnTo>
                  <a:pt x="39" y="41"/>
                </a:lnTo>
                <a:lnTo>
                  <a:pt x="83" y="29"/>
                </a:lnTo>
                <a:lnTo>
                  <a:pt x="144" y="19"/>
                </a:lnTo>
                <a:lnTo>
                  <a:pt x="221" y="9"/>
                </a:lnTo>
                <a:lnTo>
                  <a:pt x="304" y="3"/>
                </a:lnTo>
                <a:lnTo>
                  <a:pt x="400" y="0"/>
                </a:lnTo>
                <a:lnTo>
                  <a:pt x="499" y="0"/>
                </a:lnTo>
                <a:lnTo>
                  <a:pt x="499" y="0"/>
                </a:lnTo>
                <a:lnTo>
                  <a:pt x="499" y="0"/>
                </a:lnTo>
                <a:lnTo>
                  <a:pt x="602" y="0"/>
                </a:lnTo>
                <a:lnTo>
                  <a:pt x="694" y="3"/>
                </a:lnTo>
                <a:lnTo>
                  <a:pt x="781" y="9"/>
                </a:lnTo>
                <a:lnTo>
                  <a:pt x="854" y="19"/>
                </a:lnTo>
                <a:lnTo>
                  <a:pt x="915" y="29"/>
                </a:lnTo>
                <a:lnTo>
                  <a:pt x="960" y="41"/>
                </a:lnTo>
                <a:lnTo>
                  <a:pt x="979" y="48"/>
                </a:lnTo>
                <a:lnTo>
                  <a:pt x="989" y="54"/>
                </a:lnTo>
                <a:lnTo>
                  <a:pt x="998" y="61"/>
                </a:lnTo>
                <a:lnTo>
                  <a:pt x="1002" y="67"/>
                </a:lnTo>
                <a:lnTo>
                  <a:pt x="1002" y="67"/>
                </a:lnTo>
                <a:lnTo>
                  <a:pt x="1002" y="67"/>
                </a:lnTo>
                <a:lnTo>
                  <a:pt x="1002" y="67"/>
                </a:lnTo>
                <a:lnTo>
                  <a:pt x="998" y="73"/>
                </a:lnTo>
                <a:lnTo>
                  <a:pt x="989" y="80"/>
                </a:lnTo>
                <a:lnTo>
                  <a:pt x="979" y="86"/>
                </a:lnTo>
                <a:lnTo>
                  <a:pt x="960" y="93"/>
                </a:lnTo>
                <a:lnTo>
                  <a:pt x="915" y="105"/>
                </a:lnTo>
                <a:lnTo>
                  <a:pt x="854" y="115"/>
                </a:lnTo>
                <a:lnTo>
                  <a:pt x="781" y="121"/>
                </a:lnTo>
                <a:lnTo>
                  <a:pt x="694" y="128"/>
                </a:lnTo>
                <a:lnTo>
                  <a:pt x="602" y="131"/>
                </a:lnTo>
                <a:lnTo>
                  <a:pt x="499" y="134"/>
                </a:lnTo>
                <a:lnTo>
                  <a:pt x="499" y="134"/>
                </a:lnTo>
                <a:lnTo>
                  <a:pt x="499" y="134"/>
                </a:lnTo>
                <a:lnTo>
                  <a:pt x="499" y="134"/>
                </a:lnTo>
                <a:lnTo>
                  <a:pt x="400" y="131"/>
                </a:lnTo>
                <a:lnTo>
                  <a:pt x="304" y="128"/>
                </a:lnTo>
                <a:lnTo>
                  <a:pt x="221" y="121"/>
                </a:lnTo>
                <a:lnTo>
                  <a:pt x="144" y="115"/>
                </a:lnTo>
                <a:lnTo>
                  <a:pt x="83" y="105"/>
                </a:lnTo>
                <a:lnTo>
                  <a:pt x="39" y="93"/>
                </a:lnTo>
                <a:lnTo>
                  <a:pt x="23" y="86"/>
                </a:lnTo>
                <a:lnTo>
                  <a:pt x="10" y="80"/>
                </a:lnTo>
                <a:lnTo>
                  <a:pt x="0" y="73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582" name="Freeform 462"/>
          <p:cNvSpPr>
            <a:spLocks/>
          </p:cNvSpPr>
          <p:nvPr/>
        </p:nvSpPr>
        <p:spPr bwMode="auto">
          <a:xfrm>
            <a:off x="4148138" y="4926013"/>
            <a:ext cx="1339850" cy="233363"/>
          </a:xfrm>
          <a:custGeom>
            <a:avLst/>
            <a:gdLst/>
            <a:ahLst/>
            <a:cxnLst>
              <a:cxn ang="0">
                <a:pos x="0" y="73"/>
              </a:cxn>
              <a:cxn ang="0">
                <a:pos x="0" y="73"/>
              </a:cxn>
              <a:cxn ang="0">
                <a:pos x="3" y="67"/>
              </a:cxn>
              <a:cxn ang="0">
                <a:pos x="9" y="60"/>
              </a:cxn>
              <a:cxn ang="0">
                <a:pos x="19" y="51"/>
              </a:cxn>
              <a:cxn ang="0">
                <a:pos x="35" y="44"/>
              </a:cxn>
              <a:cxn ang="0">
                <a:pos x="73" y="32"/>
              </a:cxn>
              <a:cxn ang="0">
                <a:pos x="125" y="22"/>
              </a:cxn>
              <a:cxn ang="0">
                <a:pos x="185" y="12"/>
              </a:cxn>
              <a:cxn ang="0">
                <a:pos x="259" y="6"/>
              </a:cxn>
              <a:cxn ang="0">
                <a:pos x="336" y="3"/>
              </a:cxn>
              <a:cxn ang="0">
                <a:pos x="422" y="0"/>
              </a:cxn>
              <a:cxn ang="0">
                <a:pos x="422" y="0"/>
              </a:cxn>
              <a:cxn ang="0">
                <a:pos x="422" y="0"/>
              </a:cxn>
              <a:cxn ang="0">
                <a:pos x="505" y="3"/>
              </a:cxn>
              <a:cxn ang="0">
                <a:pos x="585" y="6"/>
              </a:cxn>
              <a:cxn ang="0">
                <a:pos x="656" y="12"/>
              </a:cxn>
              <a:cxn ang="0">
                <a:pos x="720" y="22"/>
              </a:cxn>
              <a:cxn ang="0">
                <a:pos x="771" y="32"/>
              </a:cxn>
              <a:cxn ang="0">
                <a:pos x="809" y="44"/>
              </a:cxn>
              <a:cxn ang="0">
                <a:pos x="825" y="51"/>
              </a:cxn>
              <a:cxn ang="0">
                <a:pos x="835" y="60"/>
              </a:cxn>
              <a:cxn ang="0">
                <a:pos x="841" y="67"/>
              </a:cxn>
              <a:cxn ang="0">
                <a:pos x="844" y="73"/>
              </a:cxn>
              <a:cxn ang="0">
                <a:pos x="844" y="73"/>
              </a:cxn>
              <a:cxn ang="0">
                <a:pos x="844" y="73"/>
              </a:cxn>
              <a:cxn ang="0">
                <a:pos x="844" y="73"/>
              </a:cxn>
              <a:cxn ang="0">
                <a:pos x="841" y="83"/>
              </a:cxn>
              <a:cxn ang="0">
                <a:pos x="835" y="89"/>
              </a:cxn>
              <a:cxn ang="0">
                <a:pos x="825" y="96"/>
              </a:cxn>
              <a:cxn ang="0">
                <a:pos x="809" y="102"/>
              </a:cxn>
              <a:cxn ang="0">
                <a:pos x="771" y="115"/>
              </a:cxn>
              <a:cxn ang="0">
                <a:pos x="720" y="128"/>
              </a:cxn>
              <a:cxn ang="0">
                <a:pos x="656" y="134"/>
              </a:cxn>
              <a:cxn ang="0">
                <a:pos x="585" y="140"/>
              </a:cxn>
              <a:cxn ang="0">
                <a:pos x="505" y="147"/>
              </a:cxn>
              <a:cxn ang="0">
                <a:pos x="422" y="147"/>
              </a:cxn>
              <a:cxn ang="0">
                <a:pos x="422" y="147"/>
              </a:cxn>
              <a:cxn ang="0">
                <a:pos x="422" y="147"/>
              </a:cxn>
              <a:cxn ang="0">
                <a:pos x="422" y="147"/>
              </a:cxn>
              <a:cxn ang="0">
                <a:pos x="336" y="147"/>
              </a:cxn>
              <a:cxn ang="0">
                <a:pos x="259" y="140"/>
              </a:cxn>
              <a:cxn ang="0">
                <a:pos x="185" y="134"/>
              </a:cxn>
              <a:cxn ang="0">
                <a:pos x="125" y="128"/>
              </a:cxn>
              <a:cxn ang="0">
                <a:pos x="73" y="115"/>
              </a:cxn>
              <a:cxn ang="0">
                <a:pos x="35" y="102"/>
              </a:cxn>
              <a:cxn ang="0">
                <a:pos x="19" y="96"/>
              </a:cxn>
              <a:cxn ang="0">
                <a:pos x="9" y="89"/>
              </a:cxn>
              <a:cxn ang="0">
                <a:pos x="3" y="83"/>
              </a:cxn>
              <a:cxn ang="0">
                <a:pos x="0" y="73"/>
              </a:cxn>
              <a:cxn ang="0">
                <a:pos x="0" y="73"/>
              </a:cxn>
              <a:cxn ang="0">
                <a:pos x="0" y="73"/>
              </a:cxn>
            </a:cxnLst>
            <a:rect l="0" t="0" r="r" b="b"/>
            <a:pathLst>
              <a:path w="844" h="147">
                <a:moveTo>
                  <a:pt x="0" y="73"/>
                </a:moveTo>
                <a:lnTo>
                  <a:pt x="0" y="73"/>
                </a:lnTo>
                <a:lnTo>
                  <a:pt x="3" y="67"/>
                </a:lnTo>
                <a:lnTo>
                  <a:pt x="9" y="60"/>
                </a:lnTo>
                <a:lnTo>
                  <a:pt x="19" y="51"/>
                </a:lnTo>
                <a:lnTo>
                  <a:pt x="35" y="44"/>
                </a:lnTo>
                <a:lnTo>
                  <a:pt x="73" y="32"/>
                </a:lnTo>
                <a:lnTo>
                  <a:pt x="125" y="22"/>
                </a:lnTo>
                <a:lnTo>
                  <a:pt x="185" y="12"/>
                </a:lnTo>
                <a:lnTo>
                  <a:pt x="259" y="6"/>
                </a:lnTo>
                <a:lnTo>
                  <a:pt x="336" y="3"/>
                </a:lnTo>
                <a:lnTo>
                  <a:pt x="422" y="0"/>
                </a:lnTo>
                <a:lnTo>
                  <a:pt x="422" y="0"/>
                </a:lnTo>
                <a:lnTo>
                  <a:pt x="422" y="0"/>
                </a:lnTo>
                <a:lnTo>
                  <a:pt x="505" y="3"/>
                </a:lnTo>
                <a:lnTo>
                  <a:pt x="585" y="6"/>
                </a:lnTo>
                <a:lnTo>
                  <a:pt x="656" y="12"/>
                </a:lnTo>
                <a:lnTo>
                  <a:pt x="720" y="22"/>
                </a:lnTo>
                <a:lnTo>
                  <a:pt x="771" y="32"/>
                </a:lnTo>
                <a:lnTo>
                  <a:pt x="809" y="44"/>
                </a:lnTo>
                <a:lnTo>
                  <a:pt x="825" y="51"/>
                </a:lnTo>
                <a:lnTo>
                  <a:pt x="835" y="60"/>
                </a:lnTo>
                <a:lnTo>
                  <a:pt x="841" y="67"/>
                </a:lnTo>
                <a:lnTo>
                  <a:pt x="844" y="73"/>
                </a:lnTo>
                <a:lnTo>
                  <a:pt x="844" y="73"/>
                </a:lnTo>
                <a:lnTo>
                  <a:pt x="844" y="73"/>
                </a:lnTo>
                <a:lnTo>
                  <a:pt x="844" y="73"/>
                </a:lnTo>
                <a:lnTo>
                  <a:pt x="841" y="83"/>
                </a:lnTo>
                <a:lnTo>
                  <a:pt x="835" y="89"/>
                </a:lnTo>
                <a:lnTo>
                  <a:pt x="825" y="96"/>
                </a:lnTo>
                <a:lnTo>
                  <a:pt x="809" y="102"/>
                </a:lnTo>
                <a:lnTo>
                  <a:pt x="771" y="115"/>
                </a:lnTo>
                <a:lnTo>
                  <a:pt x="720" y="128"/>
                </a:lnTo>
                <a:lnTo>
                  <a:pt x="656" y="134"/>
                </a:lnTo>
                <a:lnTo>
                  <a:pt x="585" y="140"/>
                </a:lnTo>
                <a:lnTo>
                  <a:pt x="505" y="147"/>
                </a:lnTo>
                <a:lnTo>
                  <a:pt x="422" y="147"/>
                </a:lnTo>
                <a:lnTo>
                  <a:pt x="422" y="147"/>
                </a:lnTo>
                <a:lnTo>
                  <a:pt x="422" y="147"/>
                </a:lnTo>
                <a:lnTo>
                  <a:pt x="422" y="147"/>
                </a:lnTo>
                <a:lnTo>
                  <a:pt x="336" y="147"/>
                </a:lnTo>
                <a:lnTo>
                  <a:pt x="259" y="140"/>
                </a:lnTo>
                <a:lnTo>
                  <a:pt x="185" y="134"/>
                </a:lnTo>
                <a:lnTo>
                  <a:pt x="125" y="128"/>
                </a:lnTo>
                <a:lnTo>
                  <a:pt x="73" y="115"/>
                </a:lnTo>
                <a:lnTo>
                  <a:pt x="35" y="102"/>
                </a:lnTo>
                <a:lnTo>
                  <a:pt x="19" y="96"/>
                </a:lnTo>
                <a:lnTo>
                  <a:pt x="9" y="89"/>
                </a:lnTo>
                <a:lnTo>
                  <a:pt x="3" y="83"/>
                </a:lnTo>
                <a:lnTo>
                  <a:pt x="0" y="73"/>
                </a:lnTo>
                <a:lnTo>
                  <a:pt x="0" y="73"/>
                </a:lnTo>
                <a:lnTo>
                  <a:pt x="0" y="73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01" name="Freeform 481"/>
          <p:cNvSpPr>
            <a:spLocks/>
          </p:cNvSpPr>
          <p:nvPr/>
        </p:nvSpPr>
        <p:spPr bwMode="auto">
          <a:xfrm>
            <a:off x="1562101" y="3721100"/>
            <a:ext cx="1062038" cy="360363"/>
          </a:xfrm>
          <a:custGeom>
            <a:avLst/>
            <a:gdLst/>
            <a:ahLst/>
            <a:cxnLst>
              <a:cxn ang="0">
                <a:pos x="0" y="112"/>
              </a:cxn>
              <a:cxn ang="0">
                <a:pos x="0" y="112"/>
              </a:cxn>
              <a:cxn ang="0">
                <a:pos x="0" y="100"/>
              </a:cxn>
              <a:cxn ang="0">
                <a:pos x="7" y="90"/>
              </a:cxn>
              <a:cxn ang="0">
                <a:pos x="16" y="80"/>
              </a:cxn>
              <a:cxn ang="0">
                <a:pos x="26" y="68"/>
              </a:cxn>
              <a:cxn ang="0">
                <a:pos x="58" y="48"/>
              </a:cxn>
              <a:cxn ang="0">
                <a:pos x="96" y="32"/>
              </a:cxn>
              <a:cxn ang="0">
                <a:pos x="148" y="20"/>
              </a:cxn>
              <a:cxn ang="0">
                <a:pos x="205" y="7"/>
              </a:cxn>
              <a:cxn ang="0">
                <a:pos x="266" y="0"/>
              </a:cxn>
              <a:cxn ang="0">
                <a:pos x="336" y="0"/>
              </a:cxn>
              <a:cxn ang="0">
                <a:pos x="336" y="0"/>
              </a:cxn>
              <a:cxn ang="0">
                <a:pos x="336" y="0"/>
              </a:cxn>
              <a:cxn ang="0">
                <a:pos x="404" y="0"/>
              </a:cxn>
              <a:cxn ang="0">
                <a:pos x="464" y="7"/>
              </a:cxn>
              <a:cxn ang="0">
                <a:pos x="522" y="20"/>
              </a:cxn>
              <a:cxn ang="0">
                <a:pos x="573" y="32"/>
              </a:cxn>
              <a:cxn ang="0">
                <a:pos x="615" y="48"/>
              </a:cxn>
              <a:cxn ang="0">
                <a:pos x="643" y="68"/>
              </a:cxn>
              <a:cxn ang="0">
                <a:pos x="656" y="80"/>
              </a:cxn>
              <a:cxn ang="0">
                <a:pos x="663" y="90"/>
              </a:cxn>
              <a:cxn ang="0">
                <a:pos x="669" y="100"/>
              </a:cxn>
              <a:cxn ang="0">
                <a:pos x="669" y="112"/>
              </a:cxn>
              <a:cxn ang="0">
                <a:pos x="669" y="112"/>
              </a:cxn>
              <a:cxn ang="0">
                <a:pos x="669" y="112"/>
              </a:cxn>
              <a:cxn ang="0">
                <a:pos x="669" y="112"/>
              </a:cxn>
              <a:cxn ang="0">
                <a:pos x="669" y="125"/>
              </a:cxn>
              <a:cxn ang="0">
                <a:pos x="663" y="135"/>
              </a:cxn>
              <a:cxn ang="0">
                <a:pos x="656" y="148"/>
              </a:cxn>
              <a:cxn ang="0">
                <a:pos x="643" y="157"/>
              </a:cxn>
              <a:cxn ang="0">
                <a:pos x="615" y="176"/>
              </a:cxn>
              <a:cxn ang="0">
                <a:pos x="573" y="192"/>
              </a:cxn>
              <a:cxn ang="0">
                <a:pos x="522" y="208"/>
              </a:cxn>
              <a:cxn ang="0">
                <a:pos x="464" y="218"/>
              </a:cxn>
              <a:cxn ang="0">
                <a:pos x="404" y="224"/>
              </a:cxn>
              <a:cxn ang="0">
                <a:pos x="336" y="227"/>
              </a:cxn>
              <a:cxn ang="0">
                <a:pos x="336" y="227"/>
              </a:cxn>
              <a:cxn ang="0">
                <a:pos x="336" y="227"/>
              </a:cxn>
              <a:cxn ang="0">
                <a:pos x="336" y="227"/>
              </a:cxn>
              <a:cxn ang="0">
                <a:pos x="266" y="224"/>
              </a:cxn>
              <a:cxn ang="0">
                <a:pos x="205" y="218"/>
              </a:cxn>
              <a:cxn ang="0">
                <a:pos x="148" y="208"/>
              </a:cxn>
              <a:cxn ang="0">
                <a:pos x="96" y="192"/>
              </a:cxn>
              <a:cxn ang="0">
                <a:pos x="58" y="176"/>
              </a:cxn>
              <a:cxn ang="0">
                <a:pos x="26" y="157"/>
              </a:cxn>
              <a:cxn ang="0">
                <a:pos x="16" y="148"/>
              </a:cxn>
              <a:cxn ang="0">
                <a:pos x="7" y="135"/>
              </a:cxn>
              <a:cxn ang="0">
                <a:pos x="0" y="125"/>
              </a:cxn>
              <a:cxn ang="0">
                <a:pos x="0" y="112"/>
              </a:cxn>
              <a:cxn ang="0">
                <a:pos x="0" y="112"/>
              </a:cxn>
              <a:cxn ang="0">
                <a:pos x="0" y="112"/>
              </a:cxn>
            </a:cxnLst>
            <a:rect l="0" t="0" r="r" b="b"/>
            <a:pathLst>
              <a:path w="669" h="227">
                <a:moveTo>
                  <a:pt x="0" y="112"/>
                </a:moveTo>
                <a:lnTo>
                  <a:pt x="0" y="112"/>
                </a:lnTo>
                <a:lnTo>
                  <a:pt x="0" y="100"/>
                </a:lnTo>
                <a:lnTo>
                  <a:pt x="7" y="90"/>
                </a:lnTo>
                <a:lnTo>
                  <a:pt x="16" y="80"/>
                </a:lnTo>
                <a:lnTo>
                  <a:pt x="26" y="68"/>
                </a:lnTo>
                <a:lnTo>
                  <a:pt x="58" y="48"/>
                </a:lnTo>
                <a:lnTo>
                  <a:pt x="96" y="32"/>
                </a:lnTo>
                <a:lnTo>
                  <a:pt x="148" y="20"/>
                </a:lnTo>
                <a:lnTo>
                  <a:pt x="205" y="7"/>
                </a:lnTo>
                <a:lnTo>
                  <a:pt x="266" y="0"/>
                </a:lnTo>
                <a:lnTo>
                  <a:pt x="336" y="0"/>
                </a:lnTo>
                <a:lnTo>
                  <a:pt x="336" y="0"/>
                </a:lnTo>
                <a:lnTo>
                  <a:pt x="336" y="0"/>
                </a:lnTo>
                <a:lnTo>
                  <a:pt x="404" y="0"/>
                </a:lnTo>
                <a:lnTo>
                  <a:pt x="464" y="7"/>
                </a:lnTo>
                <a:lnTo>
                  <a:pt x="522" y="20"/>
                </a:lnTo>
                <a:lnTo>
                  <a:pt x="573" y="32"/>
                </a:lnTo>
                <a:lnTo>
                  <a:pt x="615" y="48"/>
                </a:lnTo>
                <a:lnTo>
                  <a:pt x="643" y="68"/>
                </a:lnTo>
                <a:lnTo>
                  <a:pt x="656" y="80"/>
                </a:lnTo>
                <a:lnTo>
                  <a:pt x="663" y="90"/>
                </a:lnTo>
                <a:lnTo>
                  <a:pt x="669" y="100"/>
                </a:lnTo>
                <a:lnTo>
                  <a:pt x="669" y="112"/>
                </a:lnTo>
                <a:lnTo>
                  <a:pt x="669" y="112"/>
                </a:lnTo>
                <a:lnTo>
                  <a:pt x="669" y="112"/>
                </a:lnTo>
                <a:lnTo>
                  <a:pt x="669" y="112"/>
                </a:lnTo>
                <a:lnTo>
                  <a:pt x="669" y="125"/>
                </a:lnTo>
                <a:lnTo>
                  <a:pt x="663" y="135"/>
                </a:lnTo>
                <a:lnTo>
                  <a:pt x="656" y="148"/>
                </a:lnTo>
                <a:lnTo>
                  <a:pt x="643" y="157"/>
                </a:lnTo>
                <a:lnTo>
                  <a:pt x="615" y="176"/>
                </a:lnTo>
                <a:lnTo>
                  <a:pt x="573" y="192"/>
                </a:lnTo>
                <a:lnTo>
                  <a:pt x="522" y="208"/>
                </a:lnTo>
                <a:lnTo>
                  <a:pt x="464" y="218"/>
                </a:lnTo>
                <a:lnTo>
                  <a:pt x="404" y="224"/>
                </a:lnTo>
                <a:lnTo>
                  <a:pt x="336" y="227"/>
                </a:lnTo>
                <a:lnTo>
                  <a:pt x="336" y="227"/>
                </a:lnTo>
                <a:lnTo>
                  <a:pt x="336" y="227"/>
                </a:lnTo>
                <a:lnTo>
                  <a:pt x="336" y="227"/>
                </a:lnTo>
                <a:lnTo>
                  <a:pt x="266" y="224"/>
                </a:lnTo>
                <a:lnTo>
                  <a:pt x="205" y="218"/>
                </a:lnTo>
                <a:lnTo>
                  <a:pt x="148" y="208"/>
                </a:lnTo>
                <a:lnTo>
                  <a:pt x="96" y="192"/>
                </a:lnTo>
                <a:lnTo>
                  <a:pt x="58" y="176"/>
                </a:lnTo>
                <a:lnTo>
                  <a:pt x="26" y="157"/>
                </a:lnTo>
                <a:lnTo>
                  <a:pt x="16" y="148"/>
                </a:lnTo>
                <a:lnTo>
                  <a:pt x="7" y="135"/>
                </a:lnTo>
                <a:lnTo>
                  <a:pt x="0" y="125"/>
                </a:lnTo>
                <a:lnTo>
                  <a:pt x="0" y="112"/>
                </a:lnTo>
                <a:lnTo>
                  <a:pt x="0" y="112"/>
                </a:lnTo>
                <a:lnTo>
                  <a:pt x="0" y="112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20" name="Freeform 500"/>
          <p:cNvSpPr>
            <a:spLocks/>
          </p:cNvSpPr>
          <p:nvPr/>
        </p:nvSpPr>
        <p:spPr bwMode="auto">
          <a:xfrm>
            <a:off x="1358901" y="4737100"/>
            <a:ext cx="1295400" cy="290513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0" y="90"/>
              </a:cxn>
              <a:cxn ang="0">
                <a:pos x="4" y="80"/>
              </a:cxn>
              <a:cxn ang="0">
                <a:pos x="10" y="71"/>
              </a:cxn>
              <a:cxn ang="0">
                <a:pos x="20" y="64"/>
              </a:cxn>
              <a:cxn ang="0">
                <a:pos x="32" y="55"/>
              </a:cxn>
              <a:cxn ang="0">
                <a:pos x="71" y="39"/>
              </a:cxn>
              <a:cxn ang="0">
                <a:pos x="119" y="26"/>
              </a:cxn>
              <a:cxn ang="0">
                <a:pos x="180" y="16"/>
              </a:cxn>
              <a:cxn ang="0">
                <a:pos x="250" y="7"/>
              </a:cxn>
              <a:cxn ang="0">
                <a:pos x="327" y="0"/>
              </a:cxn>
              <a:cxn ang="0">
                <a:pos x="410" y="0"/>
              </a:cxn>
              <a:cxn ang="0">
                <a:pos x="410" y="0"/>
              </a:cxn>
              <a:cxn ang="0">
                <a:pos x="410" y="0"/>
              </a:cxn>
              <a:cxn ang="0">
                <a:pos x="490" y="0"/>
              </a:cxn>
              <a:cxn ang="0">
                <a:pos x="567" y="7"/>
              </a:cxn>
              <a:cxn ang="0">
                <a:pos x="637" y="16"/>
              </a:cxn>
              <a:cxn ang="0">
                <a:pos x="698" y="26"/>
              </a:cxn>
              <a:cxn ang="0">
                <a:pos x="746" y="39"/>
              </a:cxn>
              <a:cxn ang="0">
                <a:pos x="784" y="55"/>
              </a:cxn>
              <a:cxn ang="0">
                <a:pos x="797" y="64"/>
              </a:cxn>
              <a:cxn ang="0">
                <a:pos x="807" y="71"/>
              </a:cxn>
              <a:cxn ang="0">
                <a:pos x="813" y="80"/>
              </a:cxn>
              <a:cxn ang="0">
                <a:pos x="816" y="90"/>
              </a:cxn>
              <a:cxn ang="0">
                <a:pos x="816" y="90"/>
              </a:cxn>
              <a:cxn ang="0">
                <a:pos x="816" y="90"/>
              </a:cxn>
              <a:cxn ang="0">
                <a:pos x="816" y="90"/>
              </a:cxn>
              <a:cxn ang="0">
                <a:pos x="813" y="99"/>
              </a:cxn>
              <a:cxn ang="0">
                <a:pos x="807" y="109"/>
              </a:cxn>
              <a:cxn ang="0">
                <a:pos x="797" y="119"/>
              </a:cxn>
              <a:cxn ang="0">
                <a:pos x="784" y="125"/>
              </a:cxn>
              <a:cxn ang="0">
                <a:pos x="746" y="141"/>
              </a:cxn>
              <a:cxn ang="0">
                <a:pos x="698" y="154"/>
              </a:cxn>
              <a:cxn ang="0">
                <a:pos x="637" y="167"/>
              </a:cxn>
              <a:cxn ang="0">
                <a:pos x="567" y="176"/>
              </a:cxn>
              <a:cxn ang="0">
                <a:pos x="490" y="179"/>
              </a:cxn>
              <a:cxn ang="0">
                <a:pos x="410" y="183"/>
              </a:cxn>
              <a:cxn ang="0">
                <a:pos x="410" y="183"/>
              </a:cxn>
              <a:cxn ang="0">
                <a:pos x="410" y="183"/>
              </a:cxn>
              <a:cxn ang="0">
                <a:pos x="410" y="183"/>
              </a:cxn>
              <a:cxn ang="0">
                <a:pos x="327" y="179"/>
              </a:cxn>
              <a:cxn ang="0">
                <a:pos x="250" y="176"/>
              </a:cxn>
              <a:cxn ang="0">
                <a:pos x="180" y="167"/>
              </a:cxn>
              <a:cxn ang="0">
                <a:pos x="119" y="154"/>
              </a:cxn>
              <a:cxn ang="0">
                <a:pos x="71" y="141"/>
              </a:cxn>
              <a:cxn ang="0">
                <a:pos x="32" y="125"/>
              </a:cxn>
              <a:cxn ang="0">
                <a:pos x="20" y="119"/>
              </a:cxn>
              <a:cxn ang="0">
                <a:pos x="10" y="109"/>
              </a:cxn>
              <a:cxn ang="0">
                <a:pos x="4" y="99"/>
              </a:cxn>
              <a:cxn ang="0">
                <a:pos x="0" y="90"/>
              </a:cxn>
              <a:cxn ang="0">
                <a:pos x="0" y="90"/>
              </a:cxn>
              <a:cxn ang="0">
                <a:pos x="0" y="90"/>
              </a:cxn>
            </a:cxnLst>
            <a:rect l="0" t="0" r="r" b="b"/>
            <a:pathLst>
              <a:path w="816" h="183">
                <a:moveTo>
                  <a:pt x="0" y="90"/>
                </a:moveTo>
                <a:lnTo>
                  <a:pt x="0" y="90"/>
                </a:lnTo>
                <a:lnTo>
                  <a:pt x="4" y="80"/>
                </a:lnTo>
                <a:lnTo>
                  <a:pt x="10" y="71"/>
                </a:lnTo>
                <a:lnTo>
                  <a:pt x="20" y="64"/>
                </a:lnTo>
                <a:lnTo>
                  <a:pt x="32" y="55"/>
                </a:lnTo>
                <a:lnTo>
                  <a:pt x="71" y="39"/>
                </a:lnTo>
                <a:lnTo>
                  <a:pt x="119" y="26"/>
                </a:lnTo>
                <a:lnTo>
                  <a:pt x="180" y="16"/>
                </a:lnTo>
                <a:lnTo>
                  <a:pt x="250" y="7"/>
                </a:lnTo>
                <a:lnTo>
                  <a:pt x="327" y="0"/>
                </a:lnTo>
                <a:lnTo>
                  <a:pt x="410" y="0"/>
                </a:lnTo>
                <a:lnTo>
                  <a:pt x="410" y="0"/>
                </a:lnTo>
                <a:lnTo>
                  <a:pt x="410" y="0"/>
                </a:lnTo>
                <a:lnTo>
                  <a:pt x="490" y="0"/>
                </a:lnTo>
                <a:lnTo>
                  <a:pt x="567" y="7"/>
                </a:lnTo>
                <a:lnTo>
                  <a:pt x="637" y="16"/>
                </a:lnTo>
                <a:lnTo>
                  <a:pt x="698" y="26"/>
                </a:lnTo>
                <a:lnTo>
                  <a:pt x="746" y="39"/>
                </a:lnTo>
                <a:lnTo>
                  <a:pt x="784" y="55"/>
                </a:lnTo>
                <a:lnTo>
                  <a:pt x="797" y="64"/>
                </a:lnTo>
                <a:lnTo>
                  <a:pt x="807" y="71"/>
                </a:lnTo>
                <a:lnTo>
                  <a:pt x="813" y="80"/>
                </a:lnTo>
                <a:lnTo>
                  <a:pt x="816" y="90"/>
                </a:lnTo>
                <a:lnTo>
                  <a:pt x="816" y="90"/>
                </a:lnTo>
                <a:lnTo>
                  <a:pt x="816" y="90"/>
                </a:lnTo>
                <a:lnTo>
                  <a:pt x="816" y="90"/>
                </a:lnTo>
                <a:lnTo>
                  <a:pt x="813" y="99"/>
                </a:lnTo>
                <a:lnTo>
                  <a:pt x="807" y="109"/>
                </a:lnTo>
                <a:lnTo>
                  <a:pt x="797" y="119"/>
                </a:lnTo>
                <a:lnTo>
                  <a:pt x="784" y="125"/>
                </a:lnTo>
                <a:lnTo>
                  <a:pt x="746" y="141"/>
                </a:lnTo>
                <a:lnTo>
                  <a:pt x="698" y="154"/>
                </a:lnTo>
                <a:lnTo>
                  <a:pt x="637" y="167"/>
                </a:lnTo>
                <a:lnTo>
                  <a:pt x="567" y="176"/>
                </a:lnTo>
                <a:lnTo>
                  <a:pt x="490" y="179"/>
                </a:lnTo>
                <a:lnTo>
                  <a:pt x="410" y="183"/>
                </a:lnTo>
                <a:lnTo>
                  <a:pt x="410" y="183"/>
                </a:lnTo>
                <a:lnTo>
                  <a:pt x="410" y="183"/>
                </a:lnTo>
                <a:lnTo>
                  <a:pt x="410" y="183"/>
                </a:lnTo>
                <a:lnTo>
                  <a:pt x="327" y="179"/>
                </a:lnTo>
                <a:lnTo>
                  <a:pt x="250" y="176"/>
                </a:lnTo>
                <a:lnTo>
                  <a:pt x="180" y="167"/>
                </a:lnTo>
                <a:lnTo>
                  <a:pt x="119" y="154"/>
                </a:lnTo>
                <a:lnTo>
                  <a:pt x="71" y="141"/>
                </a:lnTo>
                <a:lnTo>
                  <a:pt x="32" y="125"/>
                </a:lnTo>
                <a:lnTo>
                  <a:pt x="20" y="119"/>
                </a:lnTo>
                <a:lnTo>
                  <a:pt x="10" y="109"/>
                </a:lnTo>
                <a:lnTo>
                  <a:pt x="4" y="99"/>
                </a:lnTo>
                <a:lnTo>
                  <a:pt x="0" y="90"/>
                </a:lnTo>
                <a:lnTo>
                  <a:pt x="0" y="90"/>
                </a:lnTo>
                <a:lnTo>
                  <a:pt x="0" y="90"/>
                </a:lnTo>
                <a:close/>
              </a:path>
            </a:pathLst>
          </a:custGeom>
          <a:solidFill>
            <a:srgbClr val="FFC42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84" name="Line 564"/>
          <p:cNvSpPr>
            <a:spLocks noChangeShapeType="1"/>
          </p:cNvSpPr>
          <p:nvPr/>
        </p:nvSpPr>
        <p:spPr bwMode="auto">
          <a:xfrm>
            <a:off x="2095501" y="4087813"/>
            <a:ext cx="1588" cy="644525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85" name="Line 565"/>
          <p:cNvSpPr>
            <a:spLocks noChangeShapeType="1"/>
          </p:cNvSpPr>
          <p:nvPr/>
        </p:nvSpPr>
        <p:spPr bwMode="auto">
          <a:xfrm>
            <a:off x="3741738" y="1924050"/>
            <a:ext cx="1588" cy="147638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86" name="Line 566"/>
          <p:cNvSpPr>
            <a:spLocks noChangeShapeType="1"/>
          </p:cNvSpPr>
          <p:nvPr/>
        </p:nvSpPr>
        <p:spPr bwMode="auto">
          <a:xfrm>
            <a:off x="2933701" y="2797175"/>
            <a:ext cx="1588" cy="1152525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87" name="Line 567"/>
          <p:cNvSpPr>
            <a:spLocks noChangeShapeType="1"/>
          </p:cNvSpPr>
          <p:nvPr/>
        </p:nvSpPr>
        <p:spPr bwMode="auto">
          <a:xfrm>
            <a:off x="4173538" y="2919413"/>
            <a:ext cx="1588" cy="207963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88" name="Line 568"/>
          <p:cNvSpPr>
            <a:spLocks noChangeShapeType="1"/>
          </p:cNvSpPr>
          <p:nvPr/>
        </p:nvSpPr>
        <p:spPr bwMode="auto">
          <a:xfrm>
            <a:off x="5351463" y="2314575"/>
            <a:ext cx="1588" cy="117475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89" name="Line 569"/>
          <p:cNvSpPr>
            <a:spLocks noChangeShapeType="1"/>
          </p:cNvSpPr>
          <p:nvPr/>
        </p:nvSpPr>
        <p:spPr bwMode="auto">
          <a:xfrm>
            <a:off x="5148263" y="3157538"/>
            <a:ext cx="1588" cy="757238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90" name="Line 570"/>
          <p:cNvSpPr>
            <a:spLocks noChangeShapeType="1"/>
          </p:cNvSpPr>
          <p:nvPr/>
        </p:nvSpPr>
        <p:spPr bwMode="auto">
          <a:xfrm>
            <a:off x="4822826" y="4640263"/>
            <a:ext cx="1588" cy="290513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91" name="Line 571"/>
          <p:cNvSpPr>
            <a:spLocks noChangeShapeType="1"/>
          </p:cNvSpPr>
          <p:nvPr/>
        </p:nvSpPr>
        <p:spPr bwMode="auto">
          <a:xfrm>
            <a:off x="6605588" y="1573213"/>
            <a:ext cx="1588" cy="284163"/>
          </a:xfrm>
          <a:prstGeom prst="line">
            <a:avLst/>
          </a:prstGeom>
          <a:noFill/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1692" name="Rectangle 572"/>
          <p:cNvSpPr>
            <a:spLocks noChangeArrowheads="1"/>
          </p:cNvSpPr>
          <p:nvPr/>
        </p:nvSpPr>
        <p:spPr bwMode="auto">
          <a:xfrm>
            <a:off x="667049" y="5494338"/>
            <a:ext cx="259686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Low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26" name="Rectangle 572"/>
          <p:cNvSpPr>
            <a:spLocks noChangeArrowheads="1"/>
          </p:cNvSpPr>
          <p:nvPr/>
        </p:nvSpPr>
        <p:spPr bwMode="auto">
          <a:xfrm>
            <a:off x="7269865" y="3601742"/>
            <a:ext cx="6379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/>
              <a:t>Supplier</a:t>
            </a:r>
          </a:p>
          <a:p>
            <a:pPr algn="ctr"/>
            <a:r>
              <a:rPr lang="en-IN" sz="1000" dirty="0" smtClean="0"/>
              <a:t>satisfaction</a:t>
            </a:r>
          </a:p>
          <a:p>
            <a:pPr algn="ctr"/>
            <a:r>
              <a:rPr lang="en-IN" sz="1000" dirty="0" smtClean="0"/>
              <a:t>surveys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38" name="Rectangle 572"/>
          <p:cNvSpPr>
            <a:spLocks noChangeArrowheads="1"/>
          </p:cNvSpPr>
          <p:nvPr/>
        </p:nvSpPr>
        <p:spPr bwMode="auto">
          <a:xfrm>
            <a:off x="6642542" y="4154634"/>
            <a:ext cx="5161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/>
              <a:t>Supplier</a:t>
            </a:r>
          </a:p>
          <a:p>
            <a:pPr algn="ctr"/>
            <a:r>
              <a:rPr lang="en-IN" sz="1000" dirty="0" smtClean="0"/>
              <a:t>[account]</a:t>
            </a:r>
          </a:p>
          <a:p>
            <a:pPr algn="ctr"/>
            <a:r>
              <a:rPr lang="en-IN" sz="1000" dirty="0" smtClean="0"/>
              <a:t>mgmt.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39" name="Rectangle 572"/>
          <p:cNvSpPr>
            <a:spLocks noChangeArrowheads="1"/>
          </p:cNvSpPr>
          <p:nvPr/>
        </p:nvSpPr>
        <p:spPr bwMode="auto">
          <a:xfrm>
            <a:off x="4877539" y="3931352"/>
            <a:ext cx="5402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/>
              <a:t>Supplier</a:t>
            </a:r>
          </a:p>
          <a:p>
            <a:pPr algn="ctr"/>
            <a:r>
              <a:rPr lang="en-IN" sz="1000" dirty="0" smtClean="0"/>
              <a:t>discovery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40" name="Rectangle 572"/>
          <p:cNvSpPr>
            <a:spLocks noChangeArrowheads="1"/>
          </p:cNvSpPr>
          <p:nvPr/>
        </p:nvSpPr>
        <p:spPr bwMode="auto">
          <a:xfrm>
            <a:off x="3803651" y="3155175"/>
            <a:ext cx="7437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/>
              <a:t>Supplier</a:t>
            </a:r>
          </a:p>
          <a:p>
            <a:pPr algn="ctr"/>
            <a:r>
              <a:rPr lang="en-IN" sz="1000" dirty="0" smtClean="0"/>
              <a:t>contract</a:t>
            </a:r>
          </a:p>
          <a:p>
            <a:pPr algn="ctr"/>
            <a:r>
              <a:rPr lang="en-IN" sz="1000" dirty="0" smtClean="0"/>
              <a:t>management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41" name="Rectangle 572"/>
          <p:cNvSpPr>
            <a:spLocks noChangeArrowheads="1"/>
          </p:cNvSpPr>
          <p:nvPr/>
        </p:nvSpPr>
        <p:spPr bwMode="auto">
          <a:xfrm>
            <a:off x="2612805" y="3995147"/>
            <a:ext cx="6379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/>
              <a:t>Supply</a:t>
            </a:r>
          </a:p>
          <a:p>
            <a:pPr algn="ctr"/>
            <a:r>
              <a:rPr lang="en-IN" sz="1000" dirty="0" smtClean="0"/>
              <a:t>analytics/</a:t>
            </a:r>
          </a:p>
          <a:p>
            <a:pPr algn="ctr"/>
            <a:r>
              <a:rPr lang="en-IN" sz="1000" dirty="0" smtClean="0"/>
              <a:t>intelligence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42" name="Rectangle 572"/>
          <p:cNvSpPr>
            <a:spLocks noChangeArrowheads="1"/>
          </p:cNvSpPr>
          <p:nvPr/>
        </p:nvSpPr>
        <p:spPr bwMode="auto">
          <a:xfrm>
            <a:off x="3463407" y="2102550"/>
            <a:ext cx="5450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/>
              <a:t>Sourcing</a:t>
            </a:r>
          </a:p>
          <a:p>
            <a:pPr algn="ctr"/>
            <a:r>
              <a:rPr lang="en-IN" sz="1000" dirty="0" smtClean="0"/>
              <a:t>execution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43" name="Rectangle 572"/>
          <p:cNvSpPr>
            <a:spLocks noChangeArrowheads="1"/>
          </p:cNvSpPr>
          <p:nvPr/>
        </p:nvSpPr>
        <p:spPr bwMode="auto">
          <a:xfrm>
            <a:off x="5090186" y="2464056"/>
            <a:ext cx="5177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/>
              <a:t>Category</a:t>
            </a:r>
          </a:p>
          <a:p>
            <a:pPr algn="ctr"/>
            <a:r>
              <a:rPr lang="en-IN" sz="1000" dirty="0" smtClean="0"/>
              <a:t>mgmt.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44" name="Rectangle 572"/>
          <p:cNvSpPr>
            <a:spLocks noChangeArrowheads="1"/>
          </p:cNvSpPr>
          <p:nvPr/>
        </p:nvSpPr>
        <p:spPr bwMode="auto">
          <a:xfrm>
            <a:off x="6217242" y="1868635"/>
            <a:ext cx="8015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/>
              <a:t>Self-service</a:t>
            </a:r>
          </a:p>
          <a:p>
            <a:pPr algn="ctr"/>
            <a:r>
              <a:rPr lang="en-IN" sz="1000" dirty="0" smtClean="0"/>
              <a:t>supplier portal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45" name="Rectangle 572"/>
          <p:cNvSpPr>
            <a:spLocks noChangeArrowheads="1"/>
          </p:cNvSpPr>
          <p:nvPr/>
        </p:nvSpPr>
        <p:spPr bwMode="auto">
          <a:xfrm>
            <a:off x="5940795" y="4675630"/>
            <a:ext cx="7437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/>
              <a:t>Supplier help</a:t>
            </a:r>
          </a:p>
          <a:p>
            <a:pPr algn="ctr"/>
            <a:r>
              <a:rPr lang="en-IN" sz="1000" dirty="0" smtClean="0"/>
              <a:t>desk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46" name="Rectangle 572"/>
          <p:cNvSpPr>
            <a:spLocks noChangeArrowheads="1"/>
          </p:cNvSpPr>
          <p:nvPr/>
        </p:nvSpPr>
        <p:spPr bwMode="auto">
          <a:xfrm>
            <a:off x="4303384" y="4952076"/>
            <a:ext cx="104355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en-IN" sz="1000" dirty="0" smtClean="0"/>
              <a:t>Supplier’s supplier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47" name="Rectangle 572"/>
          <p:cNvSpPr>
            <a:spLocks noChangeArrowheads="1"/>
          </p:cNvSpPr>
          <p:nvPr/>
        </p:nvSpPr>
        <p:spPr bwMode="auto">
          <a:xfrm>
            <a:off x="1496388" y="4792588"/>
            <a:ext cx="108363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en-IN" sz="1000" dirty="0" smtClean="0"/>
              <a:t>Supplier innovation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49" name="Rectangle 572"/>
          <p:cNvSpPr>
            <a:spLocks noChangeArrowheads="1"/>
          </p:cNvSpPr>
          <p:nvPr/>
        </p:nvSpPr>
        <p:spPr bwMode="auto">
          <a:xfrm rot="16200000">
            <a:off x="665875" y="3253807"/>
            <a:ext cx="50013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en-IN" sz="1100" i="1" dirty="0" smtClean="0"/>
              <a:t>Maturity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0" name="Rectangle 572"/>
          <p:cNvSpPr>
            <a:spLocks noChangeArrowheads="1"/>
          </p:cNvSpPr>
          <p:nvPr/>
        </p:nvSpPr>
        <p:spPr bwMode="auto">
          <a:xfrm>
            <a:off x="1039186" y="5695013"/>
            <a:ext cx="63478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/>
            <a:r>
              <a:rPr lang="en-IN" sz="1100" i="1" dirty="0" smtClean="0"/>
              <a:t>Strategize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1" name="Rectangle 572"/>
          <p:cNvSpPr>
            <a:spLocks noChangeArrowheads="1"/>
          </p:cNvSpPr>
          <p:nvPr/>
        </p:nvSpPr>
        <p:spPr bwMode="auto">
          <a:xfrm>
            <a:off x="2346991" y="5695013"/>
            <a:ext cx="54021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/>
            <a:r>
              <a:rPr lang="en-IN" sz="1100" i="1" dirty="0" smtClean="0"/>
              <a:t>Innovate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2" name="Rectangle 572"/>
          <p:cNvSpPr>
            <a:spLocks noChangeArrowheads="1"/>
          </p:cNvSpPr>
          <p:nvPr/>
        </p:nvSpPr>
        <p:spPr bwMode="auto">
          <a:xfrm>
            <a:off x="3527205" y="5695013"/>
            <a:ext cx="519373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/>
            <a:r>
              <a:rPr lang="en-IN" sz="1100" i="1" dirty="0" smtClean="0"/>
              <a:t>Sell/Buy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3" name="Rectangle 572"/>
          <p:cNvSpPr>
            <a:spLocks noChangeArrowheads="1"/>
          </p:cNvSpPr>
          <p:nvPr/>
        </p:nvSpPr>
        <p:spPr bwMode="auto">
          <a:xfrm>
            <a:off x="4462870" y="5695013"/>
            <a:ext cx="40556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/>
            <a:r>
              <a:rPr lang="en-IN" sz="1100" i="1" dirty="0" smtClean="0"/>
              <a:t>Attract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4" name="Rectangle 572"/>
          <p:cNvSpPr>
            <a:spLocks noChangeArrowheads="1"/>
          </p:cNvSpPr>
          <p:nvPr/>
        </p:nvSpPr>
        <p:spPr bwMode="auto">
          <a:xfrm>
            <a:off x="5589921" y="5695013"/>
            <a:ext cx="33182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/>
            <a:r>
              <a:rPr lang="en-IN" sz="1100" i="1" dirty="0" err="1" smtClean="0"/>
              <a:t>Fulfill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5" name="Rectangle 572"/>
          <p:cNvSpPr>
            <a:spLocks noChangeArrowheads="1"/>
          </p:cNvSpPr>
          <p:nvPr/>
        </p:nvSpPr>
        <p:spPr bwMode="auto">
          <a:xfrm>
            <a:off x="6642544" y="5695013"/>
            <a:ext cx="90088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/>
            <a:r>
              <a:rPr lang="en-IN" sz="1100" i="1" dirty="0" smtClean="0"/>
              <a:t>Serve/Support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6" name="Rectangle 572"/>
          <p:cNvSpPr>
            <a:spLocks noChangeArrowheads="1"/>
          </p:cNvSpPr>
          <p:nvPr/>
        </p:nvSpPr>
        <p:spPr bwMode="auto">
          <a:xfrm>
            <a:off x="7269858" y="2017484"/>
            <a:ext cx="6379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Customer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satisfaction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surveys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7" name="Rectangle 572"/>
          <p:cNvSpPr>
            <a:spLocks noChangeArrowheads="1"/>
          </p:cNvSpPr>
          <p:nvPr/>
        </p:nvSpPr>
        <p:spPr bwMode="auto">
          <a:xfrm>
            <a:off x="6164065" y="1220045"/>
            <a:ext cx="8800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Self-service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customer portal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8" name="Rectangle 572"/>
          <p:cNvSpPr>
            <a:spLocks noChangeArrowheads="1"/>
          </p:cNvSpPr>
          <p:nvPr/>
        </p:nvSpPr>
        <p:spPr bwMode="auto">
          <a:xfrm>
            <a:off x="3442145" y="1294477"/>
            <a:ext cx="66524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Sales force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automation/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quotation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mgmt.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59" name="Rectangle 572"/>
          <p:cNvSpPr>
            <a:spLocks noChangeArrowheads="1"/>
          </p:cNvSpPr>
          <p:nvPr/>
        </p:nvSpPr>
        <p:spPr bwMode="auto">
          <a:xfrm>
            <a:off x="2336340" y="2442789"/>
            <a:ext cx="11701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Customer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analytics/intelligence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60" name="Rectangle 572"/>
          <p:cNvSpPr>
            <a:spLocks noChangeArrowheads="1"/>
          </p:cNvSpPr>
          <p:nvPr/>
        </p:nvSpPr>
        <p:spPr bwMode="auto">
          <a:xfrm>
            <a:off x="3633515" y="2570380"/>
            <a:ext cx="10435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Customer contract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management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61" name="Rectangle 572"/>
          <p:cNvSpPr>
            <a:spLocks noChangeArrowheads="1"/>
          </p:cNvSpPr>
          <p:nvPr/>
        </p:nvSpPr>
        <p:spPr bwMode="auto">
          <a:xfrm>
            <a:off x="4803104" y="2974419"/>
            <a:ext cx="67486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en-IN" sz="1000" dirty="0" smtClean="0">
                <a:solidFill>
                  <a:schemeClr val="bg1"/>
                </a:solidFill>
              </a:rPr>
              <a:t>e-marketing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62" name="Rectangle 572"/>
          <p:cNvSpPr>
            <a:spLocks noChangeArrowheads="1"/>
          </p:cNvSpPr>
          <p:nvPr/>
        </p:nvSpPr>
        <p:spPr bwMode="auto">
          <a:xfrm>
            <a:off x="6089646" y="2432156"/>
            <a:ext cx="5546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Customer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help desk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63" name="Rectangle 572"/>
          <p:cNvSpPr>
            <a:spLocks noChangeArrowheads="1"/>
          </p:cNvSpPr>
          <p:nvPr/>
        </p:nvSpPr>
        <p:spPr bwMode="auto">
          <a:xfrm>
            <a:off x="6376714" y="2836195"/>
            <a:ext cx="10355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Customer account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mgmt.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64" name="Rectangle 572"/>
          <p:cNvSpPr>
            <a:spLocks noChangeArrowheads="1"/>
          </p:cNvSpPr>
          <p:nvPr/>
        </p:nvSpPr>
        <p:spPr bwMode="auto">
          <a:xfrm>
            <a:off x="1549532" y="3782494"/>
            <a:ext cx="10355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Customer account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mgmt.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65" name="Rectangle 572"/>
          <p:cNvSpPr>
            <a:spLocks noChangeArrowheads="1"/>
          </p:cNvSpPr>
          <p:nvPr/>
        </p:nvSpPr>
        <p:spPr bwMode="auto">
          <a:xfrm>
            <a:off x="4260833" y="4494876"/>
            <a:ext cx="120866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en-IN" sz="1000" dirty="0" smtClean="0">
                <a:solidFill>
                  <a:schemeClr val="bg1"/>
                </a:solidFill>
              </a:rPr>
              <a:t>Customers’ customer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66" name="Rectangle 572"/>
          <p:cNvSpPr>
            <a:spLocks noChangeArrowheads="1"/>
          </p:cNvSpPr>
          <p:nvPr/>
        </p:nvSpPr>
        <p:spPr bwMode="auto">
          <a:xfrm>
            <a:off x="5111457" y="1964327"/>
            <a:ext cx="4744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Channel</a:t>
            </a:r>
          </a:p>
          <a:p>
            <a:pPr algn="ctr"/>
            <a:r>
              <a:rPr lang="en-IN" sz="1000" dirty="0" smtClean="0">
                <a:solidFill>
                  <a:schemeClr val="bg1"/>
                </a:solidFill>
              </a:rPr>
              <a:t>mgmt.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9" name="Rectangle 68"/>
          <p:cNvSpPr>
            <a:spLocks noChangeAspect="1"/>
          </p:cNvSpPr>
          <p:nvPr/>
        </p:nvSpPr>
        <p:spPr bwMode="auto">
          <a:xfrm>
            <a:off x="6990992" y="5983288"/>
            <a:ext cx="201096" cy="201037"/>
          </a:xfrm>
          <a:prstGeom prst="rect">
            <a:avLst/>
          </a:prstGeom>
          <a:solidFill>
            <a:schemeClr val="bg2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</a:endParaRPr>
          </a:p>
        </p:txBody>
      </p:sp>
      <p:sp>
        <p:nvSpPr>
          <p:cNvPr id="70" name="Rectangle 69"/>
          <p:cNvSpPr>
            <a:spLocks noChangeAspect="1"/>
          </p:cNvSpPr>
          <p:nvPr/>
        </p:nvSpPr>
        <p:spPr bwMode="auto">
          <a:xfrm>
            <a:off x="5378092" y="5983288"/>
            <a:ext cx="201096" cy="201037"/>
          </a:xfrm>
          <a:prstGeom prst="rect">
            <a:avLst/>
          </a:prstGeom>
          <a:solidFill>
            <a:schemeClr val="accent4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60959" y="5994880"/>
            <a:ext cx="94256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smtClean="0"/>
              <a:t>Supplier-facing</a:t>
            </a:r>
            <a:endParaRPr lang="en-US" sz="11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48059" y="5994880"/>
            <a:ext cx="103393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 smtClean="0"/>
              <a:t>Customer-facing</a:t>
            </a:r>
            <a:endParaRPr lang="en-US" sz="11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3500" y="5894388"/>
            <a:ext cx="17363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00" dirty="0" smtClean="0"/>
              <a:t>Source: The Hackett Group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21232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4560"/>
            <a:ext cx="8382000" cy="749300"/>
          </a:xfrm>
          <a:noFill/>
          <a:ln/>
        </p:spPr>
        <p:txBody>
          <a:bodyPr/>
          <a:lstStyle/>
          <a:p>
            <a:r>
              <a:rPr lang="en-US" dirty="0" smtClean="0"/>
              <a:t>There are three key components of an SRM process along with supporting system functionality</a:t>
            </a:r>
            <a:endParaRPr lang="en-US" dirty="0"/>
          </a:p>
        </p:txBody>
      </p:sp>
      <p:sp>
        <p:nvSpPr>
          <p:cNvPr id="2078724" name="AutoShape 4"/>
          <p:cNvSpPr>
            <a:spLocks noChangeArrowheads="1"/>
          </p:cNvSpPr>
          <p:nvPr/>
        </p:nvSpPr>
        <p:spPr bwMode="blackWhite">
          <a:xfrm>
            <a:off x="5634318" y="2545687"/>
            <a:ext cx="2648883" cy="1477304"/>
          </a:xfrm>
          <a:prstGeom prst="homePlate">
            <a:avLst>
              <a:gd name="adj" fmla="val 20915"/>
            </a:avLst>
          </a:prstGeom>
          <a:solidFill>
            <a:schemeClr val="tx2">
              <a:lumMod val="50000"/>
            </a:schemeClr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marL="233363" algn="ctr" eaLnBrk="0" hangingPunct="0">
              <a:lnSpc>
                <a:spcPct val="85000"/>
              </a:lnSpc>
            </a:pPr>
            <a:r>
              <a:rPr lang="en-US">
                <a:solidFill>
                  <a:srgbClr val="FFFFFF"/>
                </a:solidFill>
              </a:rPr>
              <a:t>Performance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Management</a:t>
            </a:r>
          </a:p>
        </p:txBody>
      </p:sp>
      <p:sp>
        <p:nvSpPr>
          <p:cNvPr id="2078725" name="AutoShape 5"/>
          <p:cNvSpPr>
            <a:spLocks noChangeArrowheads="1"/>
          </p:cNvSpPr>
          <p:nvPr/>
        </p:nvSpPr>
        <p:spPr bwMode="blackWhite">
          <a:xfrm>
            <a:off x="3348318" y="2545688"/>
            <a:ext cx="2581829" cy="1477304"/>
          </a:xfrm>
          <a:prstGeom prst="homePlate">
            <a:avLst>
              <a:gd name="adj" fmla="val 18614"/>
            </a:avLst>
          </a:prstGeom>
          <a:solidFill>
            <a:schemeClr val="tx2">
              <a:lumMod val="50000"/>
            </a:schemeClr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0" rIns="182880" anchor="ctr"/>
          <a:lstStyle/>
          <a:p>
            <a:pPr marL="296863" algn="ctr" eaLnBrk="0" hangingPunct="0">
              <a:lnSpc>
                <a:spcPct val="85000"/>
              </a:lnSpc>
            </a:pPr>
            <a:r>
              <a:rPr lang="en-US" dirty="0">
                <a:solidFill>
                  <a:srgbClr val="FFFFFF"/>
                </a:solidFill>
              </a:rPr>
              <a:t>SRM</a:t>
            </a:r>
          </a:p>
          <a:p>
            <a:pPr marL="296863" algn="ctr" eaLnBrk="0" hangingPunct="0">
              <a:lnSpc>
                <a:spcPct val="85000"/>
              </a:lnSpc>
            </a:pPr>
            <a:r>
              <a:rPr lang="en-US" dirty="0">
                <a:solidFill>
                  <a:srgbClr val="FFFFFF"/>
                </a:solidFill>
              </a:rPr>
              <a:t>Governance</a:t>
            </a:r>
          </a:p>
        </p:txBody>
      </p:sp>
      <p:sp>
        <p:nvSpPr>
          <p:cNvPr id="2078726" name="AutoShape 6"/>
          <p:cNvSpPr>
            <a:spLocks noChangeArrowheads="1"/>
          </p:cNvSpPr>
          <p:nvPr/>
        </p:nvSpPr>
        <p:spPr bwMode="blackWhite">
          <a:xfrm>
            <a:off x="1058862" y="2545687"/>
            <a:ext cx="2518049" cy="1477305"/>
          </a:xfrm>
          <a:prstGeom prst="homePlate">
            <a:avLst>
              <a:gd name="adj" fmla="val 16103"/>
            </a:avLst>
          </a:prstGeom>
          <a:solidFill>
            <a:schemeClr val="tx2">
              <a:lumMod val="50000"/>
            </a:schemeClr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marL="169863" algn="ctr" eaLnBrk="0" hangingPunct="0">
              <a:lnSpc>
                <a:spcPct val="85000"/>
              </a:lnSpc>
            </a:pPr>
            <a:r>
              <a:rPr lang="en-US">
                <a:solidFill>
                  <a:srgbClr val="FFFFFF"/>
                </a:solidFill>
              </a:rPr>
              <a:t>Supplier</a:t>
            </a:r>
          </a:p>
          <a:p>
            <a:pPr marL="169863" algn="ctr" eaLnBrk="0" hangingPunct="0">
              <a:lnSpc>
                <a:spcPct val="85000"/>
              </a:lnSpc>
            </a:pPr>
            <a:r>
              <a:rPr lang="en-US">
                <a:solidFill>
                  <a:srgbClr val="FFFFFF"/>
                </a:solidFill>
              </a:rPr>
              <a:t>Stratification</a:t>
            </a:r>
          </a:p>
        </p:txBody>
      </p:sp>
      <p:sp>
        <p:nvSpPr>
          <p:cNvPr id="2078727" name="Freeform 7"/>
          <p:cNvSpPr>
            <a:spLocks/>
          </p:cNvSpPr>
          <p:nvPr/>
        </p:nvSpPr>
        <p:spPr bwMode="blackWhite">
          <a:xfrm>
            <a:off x="1058862" y="1775009"/>
            <a:ext cx="6928691" cy="770679"/>
          </a:xfrm>
          <a:custGeom>
            <a:avLst/>
            <a:gdLst/>
            <a:ahLst/>
            <a:cxnLst>
              <a:cxn ang="0">
                <a:pos x="0" y="387"/>
              </a:cxn>
              <a:cxn ang="0">
                <a:pos x="0" y="0"/>
              </a:cxn>
              <a:cxn ang="0">
                <a:pos x="4861" y="0"/>
              </a:cxn>
              <a:cxn ang="0">
                <a:pos x="5050" y="387"/>
              </a:cxn>
              <a:cxn ang="0">
                <a:pos x="0" y="387"/>
              </a:cxn>
            </a:cxnLst>
            <a:rect l="0" t="0" r="r" b="b"/>
            <a:pathLst>
              <a:path w="5050" h="387">
                <a:moveTo>
                  <a:pt x="0" y="387"/>
                </a:moveTo>
                <a:lnTo>
                  <a:pt x="0" y="0"/>
                </a:lnTo>
                <a:lnTo>
                  <a:pt x="4861" y="0"/>
                </a:lnTo>
                <a:lnTo>
                  <a:pt x="5050" y="387"/>
                </a:lnTo>
                <a:lnTo>
                  <a:pt x="0" y="3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700" cap="flat" cmpd="sng">
            <a:solidFill>
              <a:schemeClr val="bg1"/>
            </a:solidFill>
            <a:prstDash val="solid"/>
            <a:round/>
            <a:headEnd/>
            <a:tailEnd/>
          </a:ln>
          <a:effectLst/>
        </p:spPr>
        <p:txBody>
          <a:bodyPr lIns="0" rIns="182880"/>
          <a:lstStyle/>
          <a:p>
            <a:pPr algn="ctr"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078728" name="Rectangle 8"/>
          <p:cNvSpPr>
            <a:spLocks noChangeArrowheads="1"/>
          </p:cNvSpPr>
          <p:nvPr/>
        </p:nvSpPr>
        <p:spPr bwMode="auto">
          <a:xfrm>
            <a:off x="2371691" y="1974886"/>
            <a:ext cx="430303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SRM Definition &amp; Best Practices</a:t>
            </a:r>
          </a:p>
        </p:txBody>
      </p:sp>
      <p:sp>
        <p:nvSpPr>
          <p:cNvPr id="2078729" name="Freeform 9"/>
          <p:cNvSpPr>
            <a:spLocks/>
          </p:cNvSpPr>
          <p:nvPr/>
        </p:nvSpPr>
        <p:spPr bwMode="blackWhite">
          <a:xfrm flipV="1">
            <a:off x="1062037" y="4022992"/>
            <a:ext cx="6925516" cy="772267"/>
          </a:xfrm>
          <a:custGeom>
            <a:avLst/>
            <a:gdLst/>
            <a:ahLst/>
            <a:cxnLst>
              <a:cxn ang="0">
                <a:pos x="0" y="387"/>
              </a:cxn>
              <a:cxn ang="0">
                <a:pos x="0" y="0"/>
              </a:cxn>
              <a:cxn ang="0">
                <a:pos x="4861" y="0"/>
              </a:cxn>
              <a:cxn ang="0">
                <a:pos x="5050" y="387"/>
              </a:cxn>
              <a:cxn ang="0">
                <a:pos x="0" y="387"/>
              </a:cxn>
            </a:cxnLst>
            <a:rect l="0" t="0" r="r" b="b"/>
            <a:pathLst>
              <a:path w="5050" h="387">
                <a:moveTo>
                  <a:pt x="0" y="387"/>
                </a:moveTo>
                <a:lnTo>
                  <a:pt x="0" y="0"/>
                </a:lnTo>
                <a:lnTo>
                  <a:pt x="4861" y="0"/>
                </a:lnTo>
                <a:lnTo>
                  <a:pt x="5050" y="387"/>
                </a:lnTo>
                <a:lnTo>
                  <a:pt x="0" y="3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700" cap="flat" cmpd="sng">
            <a:solidFill>
              <a:schemeClr val="bg1"/>
            </a:solidFill>
            <a:prstDash val="solid"/>
            <a:round/>
            <a:headEnd/>
            <a:tailEnd/>
          </a:ln>
          <a:effectLst/>
        </p:spPr>
        <p:txBody>
          <a:bodyPr lIns="0" rIns="182880"/>
          <a:lstStyle/>
          <a:p>
            <a:pPr algn="ctr"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2078730" name="Rectangle 10"/>
          <p:cNvSpPr>
            <a:spLocks noChangeArrowheads="1"/>
          </p:cNvSpPr>
          <p:nvPr/>
        </p:nvSpPr>
        <p:spPr bwMode="auto">
          <a:xfrm>
            <a:off x="2385139" y="4224459"/>
            <a:ext cx="438519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SRM Systems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5744818"/>
            <a:ext cx="7368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Georgia now offers a Contract Management/Administration </a:t>
            </a:r>
            <a:r>
              <a:rPr lang="en-US" dirty="0" smtClean="0"/>
              <a:t>class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412" y="147825"/>
            <a:ext cx="8853995" cy="698500"/>
          </a:xfrm>
          <a:noFill/>
          <a:ln/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 smtClean="0"/>
              <a:t>An SRM </a:t>
            </a:r>
            <a:r>
              <a:rPr lang="en-US" dirty="0"/>
              <a:t>program can yield significant </a:t>
            </a:r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424964" name="Rectangle 4"/>
          <p:cNvSpPr>
            <a:spLocks noChangeArrowheads="1"/>
          </p:cNvSpPr>
          <p:nvPr/>
        </p:nvSpPr>
        <p:spPr bwMode="gray">
          <a:xfrm>
            <a:off x="340419" y="1016839"/>
            <a:ext cx="8638988" cy="430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77800" indent="-177800" eaLnBrk="0" hangingPunct="0">
              <a:lnSpc>
                <a:spcPct val="85000"/>
              </a:lnSpc>
              <a:spcBef>
                <a:spcPct val="65000"/>
              </a:spcBef>
              <a:buClr>
                <a:srgbClr val="000000"/>
              </a:buClr>
              <a:buSzPct val="75000"/>
              <a:buFont typeface="Arial" pitchFamily="34" charset="0"/>
              <a:buChar char="●"/>
            </a:pPr>
            <a:r>
              <a:rPr lang="en-US" sz="2000" dirty="0">
                <a:latin typeface="+mj-lt"/>
              </a:rPr>
              <a:t>Provide </a:t>
            </a:r>
            <a:r>
              <a:rPr lang="en-US" sz="2000" u="sng" dirty="0">
                <a:latin typeface="+mj-lt"/>
              </a:rPr>
              <a:t>consistent expectations </a:t>
            </a:r>
            <a:r>
              <a:rPr lang="en-US" sz="2000" dirty="0">
                <a:latin typeface="+mj-lt"/>
              </a:rPr>
              <a:t>and </a:t>
            </a:r>
            <a:r>
              <a:rPr lang="en-US" sz="2000" u="sng" dirty="0">
                <a:latin typeface="+mj-lt"/>
              </a:rPr>
              <a:t>clear contacts </a:t>
            </a:r>
            <a:r>
              <a:rPr lang="en-US" sz="2000" dirty="0">
                <a:latin typeface="+mj-lt"/>
              </a:rPr>
              <a:t>for suppliers</a:t>
            </a:r>
          </a:p>
          <a:p>
            <a:pPr marL="177800" indent="-177800" eaLnBrk="0" hangingPunct="0">
              <a:lnSpc>
                <a:spcPct val="85000"/>
              </a:lnSpc>
              <a:spcBef>
                <a:spcPct val="65000"/>
              </a:spcBef>
              <a:buClr>
                <a:srgbClr val="000000"/>
              </a:buClr>
              <a:buSzPct val="75000"/>
              <a:buFont typeface="Arial" pitchFamily="34" charset="0"/>
              <a:buChar char="●"/>
            </a:pPr>
            <a:r>
              <a:rPr lang="en-US" sz="2000" u="sng" dirty="0" smtClean="0">
                <a:latin typeface="+mj-lt"/>
              </a:rPr>
              <a:t>Maximize </a:t>
            </a:r>
            <a:r>
              <a:rPr lang="en-US" sz="2000" u="sng" dirty="0">
                <a:latin typeface="+mj-lt"/>
              </a:rPr>
              <a:t>effectiveness </a:t>
            </a:r>
            <a:r>
              <a:rPr lang="en-US" sz="2000" dirty="0" smtClean="0">
                <a:latin typeface="+mj-lt"/>
              </a:rPr>
              <a:t>and </a:t>
            </a:r>
            <a:r>
              <a:rPr lang="en-US" sz="2000" u="sng" dirty="0" smtClean="0">
                <a:latin typeface="+mj-lt"/>
              </a:rPr>
              <a:t>overall capabilities of strategic supplier </a:t>
            </a:r>
            <a:r>
              <a:rPr lang="en-US" sz="2000" u="sng" dirty="0">
                <a:latin typeface="+mj-lt"/>
              </a:rPr>
              <a:t>relationships</a:t>
            </a:r>
          </a:p>
          <a:p>
            <a:pPr marL="177800" indent="-177800" eaLnBrk="0" hangingPunct="0">
              <a:lnSpc>
                <a:spcPct val="85000"/>
              </a:lnSpc>
              <a:spcBef>
                <a:spcPct val="65000"/>
              </a:spcBef>
              <a:buClr>
                <a:srgbClr val="000000"/>
              </a:buClr>
              <a:buSzPct val="75000"/>
              <a:buFont typeface="Arial" pitchFamily="34" charset="0"/>
              <a:buChar char="●"/>
            </a:pPr>
            <a:r>
              <a:rPr lang="en-US" sz="2000" dirty="0">
                <a:latin typeface="+mj-lt"/>
              </a:rPr>
              <a:t>Improve </a:t>
            </a:r>
            <a:r>
              <a:rPr lang="en-US" sz="2000" u="sng" dirty="0">
                <a:latin typeface="+mj-lt"/>
              </a:rPr>
              <a:t>supplier performance </a:t>
            </a:r>
            <a:r>
              <a:rPr lang="en-US" sz="2000" dirty="0">
                <a:latin typeface="+mj-lt"/>
              </a:rPr>
              <a:t>by holding </a:t>
            </a:r>
            <a:r>
              <a:rPr lang="en-US" sz="2000" dirty="0" smtClean="0">
                <a:latin typeface="+mj-lt"/>
              </a:rPr>
              <a:t>suppliers and  buyers </a:t>
            </a:r>
            <a:r>
              <a:rPr lang="en-US" sz="2000" dirty="0">
                <a:latin typeface="+mj-lt"/>
              </a:rPr>
              <a:t>accountable</a:t>
            </a:r>
          </a:p>
          <a:p>
            <a:pPr marL="177800" indent="-177800" eaLnBrk="0" hangingPunct="0">
              <a:lnSpc>
                <a:spcPct val="85000"/>
              </a:lnSpc>
              <a:spcBef>
                <a:spcPct val="65000"/>
              </a:spcBef>
              <a:buClr>
                <a:srgbClr val="000000"/>
              </a:buClr>
              <a:buSzPct val="75000"/>
              <a:buFont typeface="Arial" pitchFamily="34" charset="0"/>
              <a:buChar char="●"/>
            </a:pPr>
            <a:r>
              <a:rPr lang="en-US" sz="2000" u="sng" dirty="0" smtClean="0">
                <a:latin typeface="+mj-lt"/>
              </a:rPr>
              <a:t>Reduce </a:t>
            </a:r>
            <a:r>
              <a:rPr lang="en-US" sz="2000" u="sng" dirty="0">
                <a:latin typeface="+mj-lt"/>
              </a:rPr>
              <a:t>relationship risk </a:t>
            </a:r>
            <a:r>
              <a:rPr lang="en-US" sz="2000" dirty="0">
                <a:latin typeface="+mj-lt"/>
              </a:rPr>
              <a:t>through improved visibility and management</a:t>
            </a:r>
          </a:p>
          <a:p>
            <a:pPr marL="177800" indent="-177800" eaLnBrk="0" hangingPunct="0">
              <a:lnSpc>
                <a:spcPct val="85000"/>
              </a:lnSpc>
              <a:spcBef>
                <a:spcPct val="65000"/>
              </a:spcBef>
              <a:buClr>
                <a:srgbClr val="000000"/>
              </a:buClr>
              <a:buSzPct val="75000"/>
              <a:buFont typeface="Arial" pitchFamily="34" charset="0"/>
              <a:buChar char="●"/>
            </a:pPr>
            <a:r>
              <a:rPr lang="en-US" sz="2000" dirty="0" smtClean="0">
                <a:latin typeface="+mj-lt"/>
              </a:rPr>
              <a:t>Expand </a:t>
            </a:r>
            <a:r>
              <a:rPr lang="en-US" sz="2000" dirty="0">
                <a:latin typeface="+mj-lt"/>
              </a:rPr>
              <a:t>the </a:t>
            </a:r>
            <a:r>
              <a:rPr lang="en-US" sz="2000" u="sng" dirty="0">
                <a:latin typeface="+mj-lt"/>
              </a:rPr>
              <a:t>level of information sharing and trust </a:t>
            </a:r>
            <a:r>
              <a:rPr lang="en-US" sz="2000" dirty="0">
                <a:latin typeface="+mj-lt"/>
              </a:rPr>
              <a:t>between buyer and strategic suppliers</a:t>
            </a:r>
          </a:p>
          <a:p>
            <a:pPr marL="177800" indent="-177800" eaLnBrk="0" hangingPunct="0">
              <a:lnSpc>
                <a:spcPct val="85000"/>
              </a:lnSpc>
              <a:spcBef>
                <a:spcPct val="65000"/>
              </a:spcBef>
              <a:buClr>
                <a:srgbClr val="000000"/>
              </a:buClr>
              <a:buSzPct val="75000"/>
              <a:buFont typeface="Arial" pitchFamily="34" charset="0"/>
              <a:buChar char="●"/>
            </a:pPr>
            <a:r>
              <a:rPr lang="en-US" sz="2000" u="sng" dirty="0" smtClean="0">
                <a:latin typeface="+mj-lt"/>
              </a:rPr>
              <a:t>Recognize publically superior performance </a:t>
            </a:r>
            <a:r>
              <a:rPr lang="en-US" sz="2000" dirty="0" smtClean="0">
                <a:latin typeface="+mj-lt"/>
              </a:rPr>
              <a:t>of high-performing suppliers</a:t>
            </a:r>
          </a:p>
          <a:p>
            <a:pPr marL="177800" indent="-177800" eaLnBrk="0" hangingPunct="0">
              <a:lnSpc>
                <a:spcPct val="85000"/>
              </a:lnSpc>
              <a:spcBef>
                <a:spcPct val="65000"/>
              </a:spcBef>
              <a:buClr>
                <a:srgbClr val="000000"/>
              </a:buClr>
              <a:buSzPct val="75000"/>
              <a:buFont typeface="Arial" pitchFamily="34" charset="0"/>
              <a:buChar char="●"/>
            </a:pPr>
            <a:r>
              <a:rPr lang="en-US" sz="2000" dirty="0" smtClean="0">
                <a:latin typeface="+mj-lt"/>
              </a:rPr>
              <a:t>Improve </a:t>
            </a:r>
            <a:r>
              <a:rPr lang="en-US" sz="2000" u="sng" dirty="0">
                <a:latin typeface="+mj-lt"/>
              </a:rPr>
              <a:t>efficiency of SRM processes</a:t>
            </a:r>
          </a:p>
          <a:p>
            <a:pPr marL="177800" indent="-177800" eaLnBrk="0" hangingPunct="0">
              <a:lnSpc>
                <a:spcPct val="85000"/>
              </a:lnSpc>
              <a:spcBef>
                <a:spcPct val="65000"/>
              </a:spcBef>
              <a:buClr>
                <a:srgbClr val="000000"/>
              </a:buClr>
              <a:buSzPct val="75000"/>
              <a:buFont typeface="Arial" pitchFamily="34" charset="0"/>
              <a:buChar char="●"/>
            </a:pPr>
            <a:r>
              <a:rPr lang="en-US" sz="2000" dirty="0">
                <a:latin typeface="+mj-lt"/>
              </a:rPr>
              <a:t>Develop a consistent </a:t>
            </a:r>
            <a:r>
              <a:rPr lang="en-US" sz="2000" u="sng" dirty="0" smtClean="0">
                <a:latin typeface="+mj-lt"/>
              </a:rPr>
              <a:t>organizational approach </a:t>
            </a:r>
            <a:r>
              <a:rPr lang="en-US" sz="2000" u="sng" dirty="0">
                <a:latin typeface="+mj-lt"/>
              </a:rPr>
              <a:t>for managing suppliers </a:t>
            </a:r>
            <a:r>
              <a:rPr lang="en-US" sz="2000" dirty="0">
                <a:latin typeface="+mj-lt"/>
              </a:rPr>
              <a:t>and improve manageability through common practices and tools</a:t>
            </a:r>
          </a:p>
          <a:p>
            <a:pPr marL="177800" indent="-177800" eaLnBrk="0" hangingPunct="0">
              <a:lnSpc>
                <a:spcPct val="85000"/>
              </a:lnSpc>
              <a:spcBef>
                <a:spcPct val="65000"/>
              </a:spcBef>
              <a:buClr>
                <a:srgbClr val="000000"/>
              </a:buClr>
              <a:buSzPct val="75000"/>
              <a:buFont typeface="Arial" pitchFamily="34" charset="0"/>
              <a:buChar char="●"/>
            </a:pP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007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84" y="-112"/>
            <a:ext cx="8858250" cy="793877"/>
          </a:xfrm>
        </p:spPr>
        <p:txBody>
          <a:bodyPr/>
          <a:lstStyle/>
          <a:p>
            <a:r>
              <a:rPr lang="en-US" dirty="0" smtClean="0"/>
              <a:t>SRM Top performers will have higher value contribution from SRM than Sourcing in 3 years</a:t>
            </a:r>
            <a:endParaRPr lang="en-US" dirty="0"/>
          </a:p>
        </p:txBody>
      </p:sp>
      <p:graphicFrame>
        <p:nvGraphicFramePr>
          <p:cNvPr id="43" name="Chart Placeholder 4"/>
          <p:cNvGraphicFramePr>
            <a:graphicFrameLocks noGrp="1"/>
          </p:cNvGraphicFramePr>
          <p:nvPr>
            <p:ph type="chart" sz="quarter" idx="10"/>
            <p:extLst/>
          </p:nvPr>
        </p:nvGraphicFramePr>
        <p:xfrm>
          <a:off x="368301" y="2558142"/>
          <a:ext cx="8775700" cy="3131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570" y="2587589"/>
            <a:ext cx="8200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Total monetary value delivered from SRM processes as a percentage of total spend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 rot="5400000">
            <a:off x="154940" y="5636260"/>
            <a:ext cx="731520" cy="0"/>
          </a:xfrm>
          <a:prstGeom prst="line">
            <a:avLst/>
          </a:prstGeom>
          <a:solidFill>
            <a:schemeClr val="bg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3115490" y="5636260"/>
            <a:ext cx="731520" cy="0"/>
          </a:xfrm>
          <a:prstGeom prst="line">
            <a:avLst/>
          </a:prstGeom>
          <a:solidFill>
            <a:schemeClr val="bg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rot="5400000">
            <a:off x="6076766" y="5636260"/>
            <a:ext cx="731520" cy="0"/>
          </a:xfrm>
          <a:prstGeom prst="line">
            <a:avLst/>
          </a:prstGeom>
          <a:solidFill>
            <a:schemeClr val="bg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1587500" y="5702300"/>
            <a:ext cx="104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+mn-lt"/>
                <a:cs typeface="Arial" pitchFamily="34" charset="0"/>
              </a:rPr>
              <a:t>Currently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57700" y="5702300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+mn-lt"/>
                <a:cs typeface="Arial" pitchFamily="34" charset="0"/>
              </a:rPr>
              <a:t>Three Years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31260" y="5923761"/>
            <a:ext cx="963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Sourcing </a:t>
            </a: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Savings: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41031" y="6033352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3.37%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89608" y="6033352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4.13%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62617" y="6033352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3.60%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32128" y="6033352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5.00%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1523094" y="3469341"/>
            <a:ext cx="915306" cy="99641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4506686" y="2999015"/>
            <a:ext cx="934345" cy="59871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4495800" y="3755571"/>
            <a:ext cx="892629" cy="56695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1587500" y="4039046"/>
            <a:ext cx="850900" cy="66749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140696" y="779572"/>
            <a:ext cx="8858249" cy="15542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b="0" i="1" dirty="0">
                <a:latin typeface="+mj-lt"/>
                <a:cs typeface="Arial" charset="0"/>
              </a:rPr>
              <a:t>“As global sourcing finance head, I monitor the financial performance impact of global sourcing on top and bottom line. Of the overall benefit pie, </a:t>
            </a:r>
            <a:r>
              <a:rPr lang="en-US" i="1" dirty="0">
                <a:latin typeface="+mj-lt"/>
                <a:cs typeface="Arial" charset="0"/>
              </a:rPr>
              <a:t>we are now starting to see shift toward higher cost avoidance contributions compared to P&amp;L savings</a:t>
            </a:r>
            <a:r>
              <a:rPr lang="en-US" b="0" i="1" dirty="0">
                <a:latin typeface="+mj-lt"/>
                <a:cs typeface="Arial" charset="0"/>
              </a:rPr>
              <a:t>. </a:t>
            </a:r>
            <a:endParaRPr lang="en-US" sz="1400" b="0" i="1" dirty="0">
              <a:latin typeface="+mj-lt"/>
              <a:cs typeface="Arial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i="1" dirty="0">
                <a:latin typeface="+mj-lt"/>
                <a:cs typeface="Arial" charset="0"/>
              </a:rPr>
              <a:t>We are just kicking off a more centrally driven SRM program.  I think that not only will a robust SRM program drive the next wave of </a:t>
            </a:r>
            <a:r>
              <a:rPr lang="en-US" i="1" dirty="0" smtClean="0">
                <a:latin typeface="+mj-lt"/>
                <a:cs typeface="Arial" charset="0"/>
              </a:rPr>
              <a:t>savings…”</a:t>
            </a:r>
            <a:endParaRPr lang="en-US" b="0" i="1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366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16675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79412" y="-36977"/>
            <a:ext cx="8231187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lnSpc>
                <a:spcPct val="90000"/>
              </a:lnSpc>
            </a:pPr>
            <a:r>
              <a:rPr lang="en-US" sz="2200" b="1" dirty="0">
                <a:solidFill>
                  <a:srgbClr val="001C3A"/>
                </a:solidFill>
                <a:latin typeface="+mn-lt"/>
                <a:ea typeface="+mj-ea"/>
                <a:cs typeface="+mj-cs"/>
              </a:rPr>
              <a:t>Supplier Stratification provides clear guidelines for defining, prioritizing, and allocating resources to supplier management</a:t>
            </a:r>
          </a:p>
        </p:txBody>
      </p:sp>
      <p:sp>
        <p:nvSpPr>
          <p:cNvPr id="32773" name="AutoShape 4"/>
          <p:cNvSpPr>
            <a:spLocks noChangeArrowheads="1"/>
          </p:cNvSpPr>
          <p:nvPr/>
        </p:nvSpPr>
        <p:spPr bwMode="blackWhite">
          <a:xfrm>
            <a:off x="5705381" y="2533556"/>
            <a:ext cx="2929732" cy="1946275"/>
          </a:xfrm>
          <a:prstGeom prst="homePlate">
            <a:avLst>
              <a:gd name="adj" fmla="val 18752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0" rIns="182880"/>
          <a:lstStyle/>
          <a:p>
            <a:pPr marL="169863">
              <a:lnSpc>
                <a:spcPct val="850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  Performance</a:t>
            </a:r>
            <a:r>
              <a:rPr lang="en-US" sz="1600" dirty="0">
                <a:solidFill>
                  <a:schemeClr val="bg1"/>
                </a:solidFill>
              </a:rPr>
              <a:t/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  Management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2774" name="AutoShape 5"/>
          <p:cNvSpPr>
            <a:spLocks noChangeArrowheads="1"/>
          </p:cNvSpPr>
          <p:nvPr/>
        </p:nvSpPr>
        <p:spPr bwMode="blackWhite">
          <a:xfrm>
            <a:off x="3094833" y="2531037"/>
            <a:ext cx="2996686" cy="1946275"/>
          </a:xfrm>
          <a:prstGeom prst="homePlate">
            <a:avLst>
              <a:gd name="adj" fmla="val 18765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0" rIns="182880"/>
          <a:lstStyle/>
          <a:p>
            <a:pPr marL="169863">
              <a:lnSpc>
                <a:spcPct val="85000"/>
              </a:lnSpc>
            </a:pPr>
            <a:r>
              <a:rPr lang="en-US" sz="1600" dirty="0">
                <a:solidFill>
                  <a:schemeClr val="bg1"/>
                </a:solidFill>
              </a:rPr>
              <a:t>  SRM</a:t>
            </a:r>
          </a:p>
          <a:p>
            <a:pPr marL="169863">
              <a:lnSpc>
                <a:spcPct val="85000"/>
              </a:lnSpc>
            </a:pPr>
            <a:r>
              <a:rPr lang="en-US" sz="1600" dirty="0">
                <a:solidFill>
                  <a:schemeClr val="bg1"/>
                </a:solidFill>
              </a:rPr>
              <a:t>  Governance</a:t>
            </a:r>
          </a:p>
        </p:txBody>
      </p:sp>
      <p:sp>
        <p:nvSpPr>
          <p:cNvPr id="32775" name="AutoShape 6"/>
          <p:cNvSpPr>
            <a:spLocks noChangeArrowheads="1"/>
          </p:cNvSpPr>
          <p:nvPr/>
        </p:nvSpPr>
        <p:spPr bwMode="blackWhite">
          <a:xfrm>
            <a:off x="550863" y="2547938"/>
            <a:ext cx="2927443" cy="1946275"/>
          </a:xfrm>
          <a:prstGeom prst="homePlate">
            <a:avLst>
              <a:gd name="adj" fmla="val 18765"/>
            </a:avLst>
          </a:prstGeom>
          <a:solidFill>
            <a:schemeClr val="tx2">
              <a:lumMod val="50000"/>
            </a:schemeClr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0" rIns="182880"/>
          <a:lstStyle/>
          <a:p>
            <a:pPr marL="169863">
              <a:lnSpc>
                <a:spcPct val="85000"/>
              </a:lnSpc>
            </a:pPr>
            <a:r>
              <a:rPr lang="en-US" sz="1600">
                <a:solidFill>
                  <a:schemeClr val="bg1"/>
                </a:solidFill>
              </a:rPr>
              <a:t>Supplier</a:t>
            </a:r>
          </a:p>
          <a:p>
            <a:pPr marL="169863">
              <a:lnSpc>
                <a:spcPct val="85000"/>
              </a:lnSpc>
            </a:pPr>
            <a:r>
              <a:rPr lang="en-US" sz="1600">
                <a:solidFill>
                  <a:schemeClr val="bg1"/>
                </a:solidFill>
              </a:rPr>
              <a:t>Stratification</a:t>
            </a:r>
          </a:p>
        </p:txBody>
      </p:sp>
      <p:sp>
        <p:nvSpPr>
          <p:cNvPr id="32776" name="Freeform 7"/>
          <p:cNvSpPr>
            <a:spLocks/>
          </p:cNvSpPr>
          <p:nvPr/>
        </p:nvSpPr>
        <p:spPr bwMode="blackWhite">
          <a:xfrm>
            <a:off x="550863" y="1601788"/>
            <a:ext cx="7735887" cy="947737"/>
          </a:xfrm>
          <a:custGeom>
            <a:avLst/>
            <a:gdLst>
              <a:gd name="T0" fmla="*/ 0 w 5050"/>
              <a:gd name="T1" fmla="*/ 2147483647 h 387"/>
              <a:gd name="T2" fmla="*/ 0 w 5050"/>
              <a:gd name="T3" fmla="*/ 0 h 387"/>
              <a:gd name="T4" fmla="*/ 2147483647 w 5050"/>
              <a:gd name="T5" fmla="*/ 0 h 387"/>
              <a:gd name="T6" fmla="*/ 2147483647 w 5050"/>
              <a:gd name="T7" fmla="*/ 2147483647 h 387"/>
              <a:gd name="T8" fmla="*/ 0 w 5050"/>
              <a:gd name="T9" fmla="*/ 2147483647 h 3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50"/>
              <a:gd name="T16" fmla="*/ 0 h 387"/>
              <a:gd name="T17" fmla="*/ 5050 w 5050"/>
              <a:gd name="T18" fmla="*/ 387 h 3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50" h="387">
                <a:moveTo>
                  <a:pt x="0" y="387"/>
                </a:moveTo>
                <a:lnTo>
                  <a:pt x="0" y="0"/>
                </a:lnTo>
                <a:lnTo>
                  <a:pt x="4861" y="0"/>
                </a:lnTo>
                <a:lnTo>
                  <a:pt x="5050" y="387"/>
                </a:lnTo>
                <a:lnTo>
                  <a:pt x="0" y="387"/>
                </a:lnTo>
                <a:close/>
              </a:path>
            </a:pathLst>
          </a:custGeom>
          <a:solidFill>
            <a:srgbClr val="C0C0C0"/>
          </a:solidFill>
          <a:ln w="12700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rIns="182880"/>
          <a:lstStyle/>
          <a:p>
            <a:endParaRPr lang="en-US"/>
          </a:p>
        </p:txBody>
      </p:sp>
      <p:sp>
        <p:nvSpPr>
          <p:cNvPr id="32777" name="Rectangle 8"/>
          <p:cNvSpPr>
            <a:spLocks noChangeArrowheads="1"/>
          </p:cNvSpPr>
          <p:nvPr/>
        </p:nvSpPr>
        <p:spPr bwMode="auto">
          <a:xfrm>
            <a:off x="1870075" y="1720850"/>
            <a:ext cx="50482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solidFill>
                  <a:schemeClr val="bg1"/>
                </a:solidFill>
              </a:rPr>
              <a:t>SRM Definition and Best Practices</a:t>
            </a:r>
          </a:p>
        </p:txBody>
      </p:sp>
      <p:sp>
        <p:nvSpPr>
          <p:cNvPr id="32778" name="Freeform 9"/>
          <p:cNvSpPr>
            <a:spLocks/>
          </p:cNvSpPr>
          <p:nvPr/>
        </p:nvSpPr>
        <p:spPr bwMode="blackWhite">
          <a:xfrm flipV="1">
            <a:off x="557213" y="4492625"/>
            <a:ext cx="7732712" cy="947738"/>
          </a:xfrm>
          <a:custGeom>
            <a:avLst/>
            <a:gdLst>
              <a:gd name="T0" fmla="*/ 0 w 5050"/>
              <a:gd name="T1" fmla="*/ 2147483647 h 387"/>
              <a:gd name="T2" fmla="*/ 0 w 5050"/>
              <a:gd name="T3" fmla="*/ 0 h 387"/>
              <a:gd name="T4" fmla="*/ 2147483647 w 5050"/>
              <a:gd name="T5" fmla="*/ 0 h 387"/>
              <a:gd name="T6" fmla="*/ 2147483647 w 5050"/>
              <a:gd name="T7" fmla="*/ 2147483647 h 387"/>
              <a:gd name="T8" fmla="*/ 0 w 5050"/>
              <a:gd name="T9" fmla="*/ 2147483647 h 3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50"/>
              <a:gd name="T16" fmla="*/ 0 h 387"/>
              <a:gd name="T17" fmla="*/ 5050 w 5050"/>
              <a:gd name="T18" fmla="*/ 387 h 3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50" h="387">
                <a:moveTo>
                  <a:pt x="0" y="387"/>
                </a:moveTo>
                <a:lnTo>
                  <a:pt x="0" y="0"/>
                </a:lnTo>
                <a:lnTo>
                  <a:pt x="4861" y="0"/>
                </a:lnTo>
                <a:lnTo>
                  <a:pt x="5050" y="387"/>
                </a:lnTo>
                <a:lnTo>
                  <a:pt x="0" y="387"/>
                </a:lnTo>
                <a:close/>
              </a:path>
            </a:pathLst>
          </a:custGeom>
          <a:solidFill>
            <a:srgbClr val="C0C0C0"/>
          </a:solidFill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rIns="182880"/>
          <a:lstStyle/>
          <a:p>
            <a:endParaRPr lang="en-US"/>
          </a:p>
        </p:txBody>
      </p:sp>
      <p:sp>
        <p:nvSpPr>
          <p:cNvPr id="32779" name="Rectangle 10"/>
          <p:cNvSpPr>
            <a:spLocks noChangeArrowheads="1"/>
          </p:cNvSpPr>
          <p:nvPr/>
        </p:nvSpPr>
        <p:spPr bwMode="auto">
          <a:xfrm>
            <a:off x="1768475" y="4572000"/>
            <a:ext cx="536416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solidFill>
                  <a:schemeClr val="bg1"/>
                </a:solidFill>
              </a:rPr>
              <a:t>SRM Systems</a:t>
            </a:r>
          </a:p>
        </p:txBody>
      </p:sp>
      <p:sp>
        <p:nvSpPr>
          <p:cNvPr id="32780" name="Rectangle 11"/>
          <p:cNvSpPr>
            <a:spLocks noChangeArrowheads="1"/>
          </p:cNvSpPr>
          <p:nvPr/>
        </p:nvSpPr>
        <p:spPr bwMode="auto">
          <a:xfrm>
            <a:off x="579438" y="3092450"/>
            <a:ext cx="2062162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>
                <a:solidFill>
                  <a:schemeClr val="bg1"/>
                </a:solidFill>
              </a:rPr>
              <a:t>Supplier Stratification Definition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>
                <a:solidFill>
                  <a:schemeClr val="bg1"/>
                </a:solidFill>
              </a:rPr>
              <a:t>Supplier Stratification Expectations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>
                <a:solidFill>
                  <a:schemeClr val="bg1"/>
                </a:solidFill>
              </a:rPr>
              <a:t>Supplier Stratification Execution</a:t>
            </a:r>
          </a:p>
        </p:txBody>
      </p:sp>
      <p:sp>
        <p:nvSpPr>
          <p:cNvPr id="32781" name="Rectangle 12"/>
          <p:cNvSpPr>
            <a:spLocks noChangeArrowheads="1"/>
          </p:cNvSpPr>
          <p:nvPr/>
        </p:nvSpPr>
        <p:spPr bwMode="auto">
          <a:xfrm>
            <a:off x="1549400" y="4845050"/>
            <a:ext cx="19558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Systems Strategy </a:t>
            </a:r>
          </a:p>
        </p:txBody>
      </p:sp>
      <p:sp>
        <p:nvSpPr>
          <p:cNvPr id="32782" name="Rectangle 13"/>
          <p:cNvSpPr>
            <a:spLocks noChangeArrowheads="1"/>
          </p:cNvSpPr>
          <p:nvPr/>
        </p:nvSpPr>
        <p:spPr bwMode="auto">
          <a:xfrm>
            <a:off x="1692275" y="2017713"/>
            <a:ext cx="1660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SRM Model Definition</a:t>
            </a:r>
          </a:p>
        </p:txBody>
      </p:sp>
      <p:sp>
        <p:nvSpPr>
          <p:cNvPr id="32783" name="Rectangle 14"/>
          <p:cNvSpPr>
            <a:spLocks noChangeArrowheads="1"/>
          </p:cNvSpPr>
          <p:nvPr/>
        </p:nvSpPr>
        <p:spPr bwMode="auto">
          <a:xfrm>
            <a:off x="3538539" y="3092450"/>
            <a:ext cx="1757362" cy="1616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Teams, Roles and Competencies Definition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Ongoing Governance Management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SRM Adoption Management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endParaRPr lang="en-US" sz="1000" b="0" dirty="0">
              <a:solidFill>
                <a:schemeClr val="bg1"/>
              </a:solidFill>
            </a:endParaRP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endParaRPr lang="en-US" sz="1000" b="0" dirty="0">
              <a:solidFill>
                <a:schemeClr val="bg1"/>
              </a:solidFill>
            </a:endParaRPr>
          </a:p>
        </p:txBody>
      </p:sp>
      <p:sp>
        <p:nvSpPr>
          <p:cNvPr id="32784" name="Rectangle 15"/>
          <p:cNvSpPr>
            <a:spLocks noChangeArrowheads="1"/>
          </p:cNvSpPr>
          <p:nvPr/>
        </p:nvSpPr>
        <p:spPr bwMode="auto">
          <a:xfrm>
            <a:off x="6151752" y="3051922"/>
            <a:ext cx="1739900" cy="115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Performance Management Definition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Performance Management Tool Development</a:t>
            </a:r>
          </a:p>
          <a:p>
            <a:pPr marL="52388" indent="-52388" algn="l">
              <a:spcBef>
                <a:spcPct val="50000"/>
              </a:spcBef>
              <a:buFontTx/>
              <a:buChar char="•"/>
            </a:pPr>
            <a:r>
              <a:rPr lang="en-US" sz="1000" b="0" dirty="0">
                <a:solidFill>
                  <a:schemeClr val="bg1"/>
                </a:solidFill>
              </a:rPr>
              <a:t>Ongoing Supplier Performance Management</a:t>
            </a:r>
          </a:p>
        </p:txBody>
      </p:sp>
      <p:sp>
        <p:nvSpPr>
          <p:cNvPr id="32786" name="Rectangle 17"/>
          <p:cNvSpPr>
            <a:spLocks noChangeArrowheads="1"/>
          </p:cNvSpPr>
          <p:nvPr/>
        </p:nvSpPr>
        <p:spPr bwMode="auto">
          <a:xfrm>
            <a:off x="5262563" y="4845050"/>
            <a:ext cx="220503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Systems Management</a:t>
            </a:r>
          </a:p>
        </p:txBody>
      </p:sp>
      <p:sp>
        <p:nvSpPr>
          <p:cNvPr id="32787" name="Rectangle 18"/>
          <p:cNvSpPr>
            <a:spLocks noChangeArrowheads="1"/>
          </p:cNvSpPr>
          <p:nvPr/>
        </p:nvSpPr>
        <p:spPr bwMode="auto">
          <a:xfrm>
            <a:off x="5481638" y="2017713"/>
            <a:ext cx="1604962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0" dirty="0">
                <a:solidFill>
                  <a:schemeClr val="bg1"/>
                </a:solidFill>
              </a:rPr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21348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heme/theme1.xml><?xml version="1.0" encoding="utf-8"?>
<a:theme xmlns:a="http://schemas.openxmlformats.org/drawingml/2006/main" name="Hackett Basic Template  February 2008">
  <a:themeElements>
    <a:clrScheme name="Custom 4">
      <a:dk1>
        <a:sysClr val="windowText" lastClr="000000"/>
      </a:dk1>
      <a:lt1>
        <a:sysClr val="window" lastClr="FFFFFF"/>
      </a:lt1>
      <a:dk2>
        <a:srgbClr val="666699"/>
      </a:dk2>
      <a:lt2>
        <a:srgbClr val="FFC000"/>
      </a:lt2>
      <a:accent1>
        <a:srgbClr val="135789"/>
      </a:accent1>
      <a:accent2>
        <a:srgbClr val="84B440"/>
      </a:accent2>
      <a:accent3>
        <a:srgbClr val="008080"/>
      </a:accent3>
      <a:accent4>
        <a:srgbClr val="001C3A"/>
      </a:accent4>
      <a:accent5>
        <a:srgbClr val="FF9900"/>
      </a:accent5>
      <a:accent6>
        <a:srgbClr val="666699"/>
      </a:accent6>
      <a:hlink>
        <a:srgbClr val="008080"/>
      </a:hlink>
      <a:folHlink>
        <a:srgbClr val="001C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ysClr val="window" lastClr="FFFFFF">
            <a:lumMod val="85000"/>
          </a:sysClr>
        </a:solidFill>
        <a:ln w="12700" cap="sq">
          <a:noFill/>
          <a:round/>
          <a:headEnd type="none" w="sm" len="sm"/>
          <a:tailEnd type="none" w="sm" len="sm"/>
        </a:ln>
      </a:spPr>
      <a:bodyPr wrap="none" anchor="ctr"/>
      <a:lstStyle>
        <a:defPPr marL="0" marR="0" indent="0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Arial Narrow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1800" b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Hackett Presentation Template 03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ckett Presentation Template 03200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66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E7B900"/>
        </a:accent6>
        <a:hlink>
          <a:srgbClr val="4D4D4D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9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99FF66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8AE75C"/>
        </a:accent6>
        <a:hlink>
          <a:srgbClr val="FFCC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0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5C"/>
        </a:accent6>
        <a:hlink>
          <a:srgbClr val="FFCC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1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B9"/>
        </a:accent6>
        <a:hlink>
          <a:srgbClr val="FFCC00"/>
        </a:hlink>
        <a:folHlink>
          <a:srgbClr val="99FF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2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99FF66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8AE75C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3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B9E78A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4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003366"/>
        </a:accent1>
        <a:accent2>
          <a:srgbClr val="265D00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215300"/>
        </a:accent6>
        <a:hlink>
          <a:srgbClr val="CD820D"/>
        </a:hlink>
        <a:folHlink>
          <a:srgbClr val="9915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5">
        <a:dk1>
          <a:srgbClr val="000000"/>
        </a:dk1>
        <a:lt1>
          <a:srgbClr val="FFFFFF"/>
        </a:lt1>
        <a:dk2>
          <a:srgbClr val="103B68"/>
        </a:dk2>
        <a:lt2>
          <a:srgbClr val="808080"/>
        </a:lt2>
        <a:accent1>
          <a:srgbClr val="000066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E7B900"/>
        </a:accent6>
        <a:hlink>
          <a:srgbClr val="4D4D4D"/>
        </a:hlink>
        <a:folHlink>
          <a:srgbClr val="9BD9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ackett Basic Template  February 2008">
  <a:themeElements>
    <a:clrScheme name="Hackett 2009B">
      <a:dk1>
        <a:sysClr val="windowText" lastClr="000000"/>
      </a:dk1>
      <a:lt1>
        <a:sysClr val="window" lastClr="FFFFFF"/>
      </a:lt1>
      <a:dk2>
        <a:srgbClr val="666699"/>
      </a:dk2>
      <a:lt2>
        <a:srgbClr val="FFC000"/>
      </a:lt2>
      <a:accent1>
        <a:srgbClr val="135789"/>
      </a:accent1>
      <a:accent2>
        <a:srgbClr val="84B440"/>
      </a:accent2>
      <a:accent3>
        <a:srgbClr val="008080"/>
      </a:accent3>
      <a:accent4>
        <a:srgbClr val="001C3A"/>
      </a:accent4>
      <a:accent5>
        <a:srgbClr val="FFC000"/>
      </a:accent5>
      <a:accent6>
        <a:srgbClr val="666699"/>
      </a:accent6>
      <a:hlink>
        <a:srgbClr val="008080"/>
      </a:hlink>
      <a:folHlink>
        <a:srgbClr val="001C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>
          <a:solidFill>
            <a:schemeClr val="accent1"/>
          </a:solidFill>
          <a:round/>
          <a:headEnd/>
          <a:tailEnd/>
        </a:ln>
      </a:spPr>
      <a:bodyPr wrap="none" rtlCol="0" anchor="ctr"/>
      <a:lstStyle>
        <a:defPPr algn="ctr">
          <a:defRPr>
            <a:latin typeface="+mn-lt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1800" b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Hackett Presentation Template 03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ckett Presentation Template 03200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66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E7B900"/>
        </a:accent6>
        <a:hlink>
          <a:srgbClr val="4D4D4D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9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99FF66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8AE75C"/>
        </a:accent6>
        <a:hlink>
          <a:srgbClr val="FFCC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0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5C"/>
        </a:accent6>
        <a:hlink>
          <a:srgbClr val="FFCC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1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B9"/>
        </a:accent6>
        <a:hlink>
          <a:srgbClr val="FFCC00"/>
        </a:hlink>
        <a:folHlink>
          <a:srgbClr val="99FF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2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99FF66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8AE75C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3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B9E78A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4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003366"/>
        </a:accent1>
        <a:accent2>
          <a:srgbClr val="265D00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215300"/>
        </a:accent6>
        <a:hlink>
          <a:srgbClr val="CD820D"/>
        </a:hlink>
        <a:folHlink>
          <a:srgbClr val="9915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5">
        <a:dk1>
          <a:srgbClr val="000000"/>
        </a:dk1>
        <a:lt1>
          <a:srgbClr val="FFFFFF"/>
        </a:lt1>
        <a:dk2>
          <a:srgbClr val="103B68"/>
        </a:dk2>
        <a:lt2>
          <a:srgbClr val="808080"/>
        </a:lt2>
        <a:accent1>
          <a:srgbClr val="000066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E7B900"/>
        </a:accent6>
        <a:hlink>
          <a:srgbClr val="4D4D4D"/>
        </a:hlink>
        <a:folHlink>
          <a:srgbClr val="9BD9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eme1">
  <a:themeElements>
    <a:clrScheme name="Custom 4">
      <a:dk1>
        <a:sysClr val="windowText" lastClr="000000"/>
      </a:dk1>
      <a:lt1>
        <a:sysClr val="window" lastClr="FFFFFF"/>
      </a:lt1>
      <a:dk2>
        <a:srgbClr val="666699"/>
      </a:dk2>
      <a:lt2>
        <a:srgbClr val="FFC000"/>
      </a:lt2>
      <a:accent1>
        <a:srgbClr val="135789"/>
      </a:accent1>
      <a:accent2>
        <a:srgbClr val="84B440"/>
      </a:accent2>
      <a:accent3>
        <a:srgbClr val="008080"/>
      </a:accent3>
      <a:accent4>
        <a:srgbClr val="001C3A"/>
      </a:accent4>
      <a:accent5>
        <a:srgbClr val="FF9900"/>
      </a:accent5>
      <a:accent6>
        <a:srgbClr val="666699"/>
      </a:accent6>
      <a:hlink>
        <a:srgbClr val="008080"/>
      </a:hlink>
      <a:folHlink>
        <a:srgbClr val="001C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>
          <a:solidFill>
            <a:schemeClr val="accent1"/>
          </a:solidFill>
          <a:round/>
          <a:headEnd/>
          <a:tailEnd/>
        </a:ln>
      </a:spPr>
      <a:bodyPr wrap="none" rtlCol="0" anchor="ctr"/>
      <a:lstStyle>
        <a:defPPr algn="ctr">
          <a:defRPr>
            <a:latin typeface="+mn-lt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1800" b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Hackett Presentation Template 03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ckett Presentation Template 03200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66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E7B900"/>
        </a:accent6>
        <a:hlink>
          <a:srgbClr val="4D4D4D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9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99FF66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8AE75C"/>
        </a:accent6>
        <a:hlink>
          <a:srgbClr val="FFCC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0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5C"/>
        </a:accent6>
        <a:hlink>
          <a:srgbClr val="FFCC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1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B9"/>
        </a:accent6>
        <a:hlink>
          <a:srgbClr val="FFCC00"/>
        </a:hlink>
        <a:folHlink>
          <a:srgbClr val="99FF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2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99FF66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8AE75C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3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FFCC66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B9E78A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4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003366"/>
        </a:accent1>
        <a:accent2>
          <a:srgbClr val="265D00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215300"/>
        </a:accent6>
        <a:hlink>
          <a:srgbClr val="CD820D"/>
        </a:hlink>
        <a:folHlink>
          <a:srgbClr val="9915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ckett Presentation Template 032006 15">
        <a:dk1>
          <a:srgbClr val="000000"/>
        </a:dk1>
        <a:lt1>
          <a:srgbClr val="FFFFFF"/>
        </a:lt1>
        <a:dk2>
          <a:srgbClr val="103B68"/>
        </a:dk2>
        <a:lt2>
          <a:srgbClr val="808080"/>
        </a:lt2>
        <a:accent1>
          <a:srgbClr val="000066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E7B900"/>
        </a:accent6>
        <a:hlink>
          <a:srgbClr val="4D4D4D"/>
        </a:hlink>
        <a:folHlink>
          <a:srgbClr val="9BD9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GRC Advisory Template 2011</Template>
  <TotalTime>0</TotalTime>
  <Words>1086</Words>
  <Application>Microsoft Office PowerPoint</Application>
  <PresentationFormat>On-screen Show (4:3)</PresentationFormat>
  <Paragraphs>321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Calibri</vt:lpstr>
      <vt:lpstr>Univers</vt:lpstr>
      <vt:lpstr>Wingdings</vt:lpstr>
      <vt:lpstr>Hackett Basic Template  February 2008</vt:lpstr>
      <vt:lpstr>1_Hackett Basic Template  February 2008</vt:lpstr>
      <vt:lpstr>Theme1</vt:lpstr>
      <vt:lpstr>Supplier Relationship Management</vt:lpstr>
      <vt:lpstr>Objectives</vt:lpstr>
      <vt:lpstr>The objectives for Supplier Relationship Management are dependent of the vision of Procurement</vt:lpstr>
      <vt:lpstr>Driving innovation with key suppliers is done at the higher segments of Procurement’s value proposition</vt:lpstr>
      <vt:lpstr>Unfortunately today, Customer-facing CRM processes are generally more mature than supplier-facing ones</vt:lpstr>
      <vt:lpstr>There are three key components of an SRM process along with supporting system functionality</vt:lpstr>
      <vt:lpstr>An SRM program can yield significant benefits</vt:lpstr>
      <vt:lpstr>SRM Top performers will have higher value contribution from SRM than Sourcing in 3 years</vt:lpstr>
      <vt:lpstr>PowerPoint Presentation</vt:lpstr>
      <vt:lpstr>Typical supplier classification hierarchy</vt:lpstr>
      <vt:lpstr>Supplier segmentation criteria should be aligned with objectives of Supplier Relationship Management program</vt:lpstr>
      <vt:lpstr>SRM expectations by tier</vt:lpstr>
      <vt:lpstr>PowerPoint Presentation</vt:lpstr>
      <vt:lpstr>SRM governance model:  Core team is critical</vt:lpstr>
      <vt:lpstr>PowerPoint Presentation</vt:lpstr>
      <vt:lpstr>Contact Information</vt:lpstr>
    </vt:vector>
  </TitlesOfParts>
  <Company>Answerthink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vjangam</dc:creator>
  <cp:lastModifiedBy>Kurt Albertson</cp:lastModifiedBy>
  <cp:revision>1256</cp:revision>
  <dcterms:created xsi:type="dcterms:W3CDTF">2011-04-11T09:01:42Z</dcterms:created>
  <dcterms:modified xsi:type="dcterms:W3CDTF">2016-05-06T20:58:38Z</dcterms:modified>
</cp:coreProperties>
</file>