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2" r:id="rId1"/>
    <p:sldMasterId id="2147484577" r:id="rId2"/>
    <p:sldMasterId id="2147484830" r:id="rId3"/>
    <p:sldMasterId id="2147484860" r:id="rId4"/>
  </p:sldMasterIdLst>
  <p:notesMasterIdLst>
    <p:notesMasterId r:id="rId27"/>
  </p:notesMasterIdLst>
  <p:sldIdLst>
    <p:sldId id="690" r:id="rId5"/>
    <p:sldId id="995" r:id="rId6"/>
    <p:sldId id="997" r:id="rId7"/>
    <p:sldId id="983" r:id="rId8"/>
    <p:sldId id="985" r:id="rId9"/>
    <p:sldId id="988" r:id="rId10"/>
    <p:sldId id="989" r:id="rId11"/>
    <p:sldId id="1000" r:id="rId12"/>
    <p:sldId id="999" r:id="rId13"/>
    <p:sldId id="980" r:id="rId14"/>
    <p:sldId id="984" r:id="rId15"/>
    <p:sldId id="1002" r:id="rId16"/>
    <p:sldId id="972" r:id="rId17"/>
    <p:sldId id="1003" r:id="rId18"/>
    <p:sldId id="1005" r:id="rId19"/>
    <p:sldId id="1006" r:id="rId20"/>
    <p:sldId id="1007" r:id="rId21"/>
    <p:sldId id="1008" r:id="rId22"/>
    <p:sldId id="1009" r:id="rId23"/>
    <p:sldId id="867" r:id="rId24"/>
    <p:sldId id="1011" r:id="rId25"/>
    <p:sldId id="1010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6" userDrawn="1">
          <p15:clr>
            <a:srgbClr val="A4A3A4"/>
          </p15:clr>
        </p15:guide>
        <p15:guide id="2" pos="2247" userDrawn="1">
          <p15:clr>
            <a:srgbClr val="A4A3A4"/>
          </p15:clr>
        </p15:guide>
        <p15:guide id="3" orient="horz" pos="2947" userDrawn="1">
          <p15:clr>
            <a:srgbClr val="A4A3A4"/>
          </p15:clr>
        </p15:guide>
        <p15:guide id="4" pos="2228" userDrawn="1">
          <p15:clr>
            <a:srgbClr val="A4A3A4"/>
          </p15:clr>
        </p15:guide>
        <p15:guide id="5" orient="horz" pos="2928" userDrawn="1">
          <p15:clr>
            <a:srgbClr val="A4A3A4"/>
          </p15:clr>
        </p15:guide>
        <p15:guide id="6" pos="2227" userDrawn="1">
          <p15:clr>
            <a:srgbClr val="A4A3A4"/>
          </p15:clr>
        </p15:guide>
        <p15:guide id="7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SLIE DRUITT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5281" autoAdjust="0"/>
  </p:normalViewPr>
  <p:slideViewPr>
    <p:cSldViewPr>
      <p:cViewPr varScale="1">
        <p:scale>
          <a:sx n="88" d="100"/>
          <a:sy n="88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140" d="100"/>
          <a:sy n="140" d="100"/>
        </p:scale>
        <p:origin x="-714" y="798"/>
      </p:cViewPr>
      <p:guideLst>
        <p:guide orient="horz" pos="2966"/>
        <p:guide pos="2247"/>
        <p:guide orient="horz" pos="2947"/>
        <p:guide pos="2228"/>
        <p:guide orient="horz" pos="2928"/>
        <p:guide pos="22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301AA-2B4D-9943-AD9C-A2BA4C2D0A30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537EE6-6A0E-5241-84FB-5FCC3D90FDCF}">
      <dgm:prSet phldrT="[Text]"/>
      <dgm:spPr/>
      <dgm:t>
        <a:bodyPr/>
        <a:lstStyle/>
        <a:p>
          <a:endParaRPr lang="en-US" dirty="0"/>
        </a:p>
      </dgm:t>
    </dgm:pt>
    <dgm:pt modelId="{01413065-761F-4545-A1AC-03C9AFFF2A48}" type="parTrans" cxnId="{2040C3E5-9CDB-834C-8943-522C86C2B413}">
      <dgm:prSet/>
      <dgm:spPr/>
      <dgm:t>
        <a:bodyPr/>
        <a:lstStyle/>
        <a:p>
          <a:endParaRPr lang="en-US"/>
        </a:p>
      </dgm:t>
    </dgm:pt>
    <dgm:pt modelId="{302706D1-F7E2-CB42-81EA-1DBDE50B7447}" type="sibTrans" cxnId="{2040C3E5-9CDB-834C-8943-522C86C2B413}">
      <dgm:prSet/>
      <dgm:spPr/>
      <dgm:t>
        <a:bodyPr/>
        <a:lstStyle/>
        <a:p>
          <a:endParaRPr lang="en-US"/>
        </a:p>
      </dgm:t>
    </dgm:pt>
    <dgm:pt modelId="{8DFAE31A-4925-574E-9C58-DD30A8B57436}">
      <dgm:prSet phldrT="[Text]"/>
      <dgm:spPr/>
      <dgm:t>
        <a:bodyPr/>
        <a:lstStyle/>
        <a:p>
          <a:r>
            <a:rPr lang="en-US" dirty="0" smtClean="0"/>
            <a:t>Transition</a:t>
          </a:r>
          <a:endParaRPr lang="en-US" dirty="0"/>
        </a:p>
      </dgm:t>
    </dgm:pt>
    <dgm:pt modelId="{1FACCCBB-CD61-6B47-BC2B-C1AD482F5723}" type="parTrans" cxnId="{97276959-49E9-DF4F-BE21-932EB8D5B432}">
      <dgm:prSet/>
      <dgm:spPr/>
      <dgm:t>
        <a:bodyPr/>
        <a:lstStyle/>
        <a:p>
          <a:endParaRPr lang="en-US"/>
        </a:p>
      </dgm:t>
    </dgm:pt>
    <dgm:pt modelId="{2D4BDA53-BFC1-7945-B50D-166E9A4B617F}" type="sibTrans" cxnId="{97276959-49E9-DF4F-BE21-932EB8D5B432}">
      <dgm:prSet/>
      <dgm:spPr/>
      <dgm:t>
        <a:bodyPr/>
        <a:lstStyle/>
        <a:p>
          <a:endParaRPr lang="en-US"/>
        </a:p>
      </dgm:t>
    </dgm:pt>
    <dgm:pt modelId="{9A4A786E-6595-0A4E-8341-72F5E1F49DC7}">
      <dgm:prSet phldrT="[Text]"/>
      <dgm:spPr/>
      <dgm:t>
        <a:bodyPr/>
        <a:lstStyle/>
        <a:p>
          <a:r>
            <a:rPr lang="en-US" dirty="0" smtClean="0"/>
            <a:t>Incumbent  Realignment</a:t>
          </a:r>
          <a:endParaRPr lang="en-US" dirty="0"/>
        </a:p>
      </dgm:t>
    </dgm:pt>
    <dgm:pt modelId="{A949B9C2-B2AC-754E-A696-0CE8FB56EBFB}" type="parTrans" cxnId="{10E6A706-3EDC-3340-9214-DB7A6C7EF2F7}">
      <dgm:prSet/>
      <dgm:spPr/>
      <dgm:t>
        <a:bodyPr/>
        <a:lstStyle/>
        <a:p>
          <a:endParaRPr lang="en-US"/>
        </a:p>
      </dgm:t>
    </dgm:pt>
    <dgm:pt modelId="{3CAF85CA-9968-8047-A189-30C8671268E3}" type="sibTrans" cxnId="{10E6A706-3EDC-3340-9214-DB7A6C7EF2F7}">
      <dgm:prSet/>
      <dgm:spPr/>
      <dgm:t>
        <a:bodyPr/>
        <a:lstStyle/>
        <a:p>
          <a:endParaRPr lang="en-US"/>
        </a:p>
      </dgm:t>
    </dgm:pt>
    <dgm:pt modelId="{C82256E7-CB89-8847-9AB4-9B4C8746ADC9}">
      <dgm:prSet phldrT="[Text]"/>
      <dgm:spPr/>
      <dgm:t>
        <a:bodyPr/>
        <a:lstStyle/>
        <a:p>
          <a:r>
            <a:rPr lang="en-US" dirty="0" smtClean="0"/>
            <a:t>Shared Platform</a:t>
          </a:r>
          <a:endParaRPr lang="en-US" dirty="0"/>
        </a:p>
      </dgm:t>
    </dgm:pt>
    <dgm:pt modelId="{20C0105D-C4C9-094D-BDD1-4C8F0563EB34}" type="parTrans" cxnId="{8090A310-84CE-CA4E-8C2F-C737EDA53992}">
      <dgm:prSet/>
      <dgm:spPr/>
      <dgm:t>
        <a:bodyPr/>
        <a:lstStyle/>
        <a:p>
          <a:endParaRPr lang="en-US"/>
        </a:p>
      </dgm:t>
    </dgm:pt>
    <dgm:pt modelId="{CB958621-3577-5440-AAC8-082295F1FCBA}" type="sibTrans" cxnId="{8090A310-84CE-CA4E-8C2F-C737EDA53992}">
      <dgm:prSet/>
      <dgm:spPr/>
      <dgm:t>
        <a:bodyPr/>
        <a:lstStyle/>
        <a:p>
          <a:endParaRPr lang="en-US"/>
        </a:p>
      </dgm:t>
    </dgm:pt>
    <dgm:pt modelId="{A6023788-7524-3E47-9554-9AB563D2172B}">
      <dgm:prSet phldrT="[Text]"/>
      <dgm:spPr/>
      <dgm:t>
        <a:bodyPr/>
        <a:lstStyle/>
        <a:p>
          <a:r>
            <a:rPr lang="en-US" dirty="0" smtClean="0"/>
            <a:t>Plug &amp; play capability</a:t>
          </a:r>
          <a:endParaRPr lang="en-US" dirty="0"/>
        </a:p>
      </dgm:t>
    </dgm:pt>
    <dgm:pt modelId="{BC74EB4E-1C3C-8E4F-AA94-55B5139F979C}" type="parTrans" cxnId="{FB1DE4CC-045C-4446-A08A-437175E1C0D0}">
      <dgm:prSet/>
      <dgm:spPr/>
      <dgm:t>
        <a:bodyPr/>
        <a:lstStyle/>
        <a:p>
          <a:endParaRPr lang="en-US"/>
        </a:p>
      </dgm:t>
    </dgm:pt>
    <dgm:pt modelId="{9F2AE868-ADD9-9A42-9A45-9CE8746887FE}" type="sibTrans" cxnId="{FB1DE4CC-045C-4446-A08A-437175E1C0D0}">
      <dgm:prSet/>
      <dgm:spPr/>
      <dgm:t>
        <a:bodyPr/>
        <a:lstStyle/>
        <a:p>
          <a:endParaRPr lang="en-US"/>
        </a:p>
      </dgm:t>
    </dgm:pt>
    <dgm:pt modelId="{909F1DED-7EBE-D949-B48E-F7257880033A}">
      <dgm:prSet phldrT="[Text]"/>
      <dgm:spPr/>
      <dgm:t>
        <a:bodyPr/>
        <a:lstStyle/>
        <a:p>
          <a:r>
            <a:rPr lang="en-US" dirty="0" smtClean="0"/>
            <a:t>Process improvement</a:t>
          </a:r>
          <a:endParaRPr lang="en-US" dirty="0"/>
        </a:p>
      </dgm:t>
    </dgm:pt>
    <dgm:pt modelId="{4A854F89-FE68-5E4A-B85F-C19103ED5A62}" type="parTrans" cxnId="{2BB4CE61-938F-C449-A9D5-01649580D407}">
      <dgm:prSet/>
      <dgm:spPr/>
      <dgm:t>
        <a:bodyPr/>
        <a:lstStyle/>
        <a:p>
          <a:endParaRPr lang="en-US"/>
        </a:p>
      </dgm:t>
    </dgm:pt>
    <dgm:pt modelId="{44CE6CF9-453C-C943-BD4E-DFA8160346F9}" type="sibTrans" cxnId="{2BB4CE61-938F-C449-A9D5-01649580D407}">
      <dgm:prSet/>
      <dgm:spPr/>
      <dgm:t>
        <a:bodyPr/>
        <a:lstStyle/>
        <a:p>
          <a:endParaRPr lang="en-US"/>
        </a:p>
      </dgm:t>
    </dgm:pt>
    <dgm:pt modelId="{36AFE305-2776-B448-9545-2600DA6C5DD8}">
      <dgm:prSet phldrT="[Text]"/>
      <dgm:spPr/>
      <dgm:t>
        <a:bodyPr/>
        <a:lstStyle/>
        <a:p>
          <a:r>
            <a:rPr lang="en-US" dirty="0" smtClean="0"/>
            <a:t>Program of Parallel Procurements</a:t>
          </a:r>
          <a:endParaRPr lang="en-US" dirty="0"/>
        </a:p>
      </dgm:t>
    </dgm:pt>
    <dgm:pt modelId="{533F6518-7975-F04A-BAB1-4CD87B69AD8E}" type="sibTrans" cxnId="{F0EB55EA-356C-BA47-90C2-A8216D3D7C26}">
      <dgm:prSet/>
      <dgm:spPr/>
      <dgm:t>
        <a:bodyPr/>
        <a:lstStyle/>
        <a:p>
          <a:endParaRPr lang="en-US"/>
        </a:p>
      </dgm:t>
    </dgm:pt>
    <dgm:pt modelId="{19573C8C-4BF4-424D-98AB-E8F083129B8D}" type="parTrans" cxnId="{F0EB55EA-356C-BA47-90C2-A8216D3D7C26}">
      <dgm:prSet/>
      <dgm:spPr/>
      <dgm:t>
        <a:bodyPr/>
        <a:lstStyle/>
        <a:p>
          <a:endParaRPr lang="en-US"/>
        </a:p>
      </dgm:t>
    </dgm:pt>
    <dgm:pt modelId="{E34340FD-401A-DC4E-90EC-BAD584304848}">
      <dgm:prSet phldrT="[Text]"/>
      <dgm:spPr/>
      <dgm:t>
        <a:bodyPr/>
        <a:lstStyle/>
        <a:p>
          <a:endParaRPr lang="en-US" dirty="0"/>
        </a:p>
      </dgm:t>
    </dgm:pt>
    <dgm:pt modelId="{96A71FA5-BF92-ED49-A3C5-46AAA2ABF0AE}" type="parTrans" cxnId="{E33A7D86-A8C3-2241-8448-C8A3B1C9FB50}">
      <dgm:prSet/>
      <dgm:spPr/>
      <dgm:t>
        <a:bodyPr/>
        <a:lstStyle/>
        <a:p>
          <a:endParaRPr lang="en-US"/>
        </a:p>
      </dgm:t>
    </dgm:pt>
    <dgm:pt modelId="{9531BCA4-E508-724B-8342-2BED35CD8450}" type="sibTrans" cxnId="{E33A7D86-A8C3-2241-8448-C8A3B1C9FB50}">
      <dgm:prSet/>
      <dgm:spPr/>
      <dgm:t>
        <a:bodyPr/>
        <a:lstStyle/>
        <a:p>
          <a:endParaRPr lang="en-US"/>
        </a:p>
      </dgm:t>
    </dgm:pt>
    <dgm:pt modelId="{C32317CF-F03E-0545-9A66-ED6129361178}">
      <dgm:prSet phldrT="[Text]"/>
      <dgm:spPr/>
      <dgm:t>
        <a:bodyPr/>
        <a:lstStyle/>
        <a:p>
          <a:r>
            <a:rPr lang="en-US" dirty="0" smtClean="0"/>
            <a:t>SMO maturation</a:t>
          </a:r>
          <a:endParaRPr lang="en-US" dirty="0"/>
        </a:p>
      </dgm:t>
    </dgm:pt>
    <dgm:pt modelId="{1E51769E-7B70-1443-938B-3EFF0E752978}" type="parTrans" cxnId="{49386D44-F764-D746-9A69-62E4F874B3DE}">
      <dgm:prSet/>
      <dgm:spPr/>
      <dgm:t>
        <a:bodyPr/>
        <a:lstStyle/>
        <a:p>
          <a:endParaRPr lang="en-US"/>
        </a:p>
      </dgm:t>
    </dgm:pt>
    <dgm:pt modelId="{8C8D3C26-CC08-9A4B-92DD-05B038986848}" type="sibTrans" cxnId="{49386D44-F764-D746-9A69-62E4F874B3DE}">
      <dgm:prSet/>
      <dgm:spPr/>
      <dgm:t>
        <a:bodyPr/>
        <a:lstStyle/>
        <a:p>
          <a:endParaRPr lang="en-US"/>
        </a:p>
      </dgm:t>
    </dgm:pt>
    <dgm:pt modelId="{9964F346-ACF8-AC41-9B9E-708C40AE8855}" type="pres">
      <dgm:prSet presAssocID="{275301AA-2B4D-9943-AD9C-A2BA4C2D0A3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B39E78-DDEA-804D-9D62-678741AFCE96}" type="pres">
      <dgm:prSet presAssocID="{36AFE305-2776-B448-9545-2600DA6C5DD8}" presName="compNode" presStyleCnt="0"/>
      <dgm:spPr/>
    </dgm:pt>
    <dgm:pt modelId="{4C30FFF5-BF80-204F-B252-070F8A0EFC94}" type="pres">
      <dgm:prSet presAssocID="{36AFE305-2776-B448-9545-2600DA6C5DD8}" presName="noGeometry" presStyleCnt="0"/>
      <dgm:spPr/>
    </dgm:pt>
    <dgm:pt modelId="{A6180C75-5129-C848-9444-F49BBD27A2B9}" type="pres">
      <dgm:prSet presAssocID="{36AFE305-2776-B448-9545-2600DA6C5DD8}" presName="childTextVisible" presStyleLbl="bgAccFollowNode1" presStyleIdx="0" presStyleCnt="3" custLinFactNeighborX="-30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B8D28-0A9F-F74C-A84F-0DF19E40856D}" type="pres">
      <dgm:prSet presAssocID="{36AFE305-2776-B448-9545-2600DA6C5DD8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25398520-2AAF-274C-935F-3A718AB7A6DA}" type="pres">
      <dgm:prSet presAssocID="{36AFE305-2776-B448-9545-2600DA6C5DD8}" presName="parentText" presStyleLbl="node1" presStyleIdx="0" presStyleCnt="3" custLinFactX="-22678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0141A-1F75-054F-AE51-0716FE4746B4}" type="pres">
      <dgm:prSet presAssocID="{36AFE305-2776-B448-9545-2600DA6C5DD8}" presName="aSpace" presStyleCnt="0"/>
      <dgm:spPr/>
    </dgm:pt>
    <dgm:pt modelId="{1F735083-7179-734B-874D-25048040DBFB}" type="pres">
      <dgm:prSet presAssocID="{8DFAE31A-4925-574E-9C58-DD30A8B57436}" presName="compNode" presStyleCnt="0"/>
      <dgm:spPr/>
    </dgm:pt>
    <dgm:pt modelId="{738E10F2-B455-8843-97AA-422BE6066CB2}" type="pres">
      <dgm:prSet presAssocID="{8DFAE31A-4925-574E-9C58-DD30A8B57436}" presName="noGeometry" presStyleCnt="0"/>
      <dgm:spPr/>
    </dgm:pt>
    <dgm:pt modelId="{75312FC4-AA2A-F04F-AD12-3BB1C34D5A07}" type="pres">
      <dgm:prSet presAssocID="{8DFAE31A-4925-574E-9C58-DD30A8B57436}" presName="childTextVisible" presStyleLbl="bgAccFollowNode1" presStyleIdx="1" presStyleCnt="3" custLinFactNeighborX="15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062A1-2584-744F-B8BC-B3128002A70E}" type="pres">
      <dgm:prSet presAssocID="{8DFAE31A-4925-574E-9C58-DD30A8B57436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A73E94F-B0E9-AF44-80F1-05B3EDB2B51A}" type="pres">
      <dgm:prSet presAssocID="{8DFAE31A-4925-574E-9C58-DD30A8B57436}" presName="parentText" presStyleLbl="node1" presStyleIdx="1" presStyleCnt="3" custLinFactNeighborX="-12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FA097-F243-AB49-B46D-E14016EF4F39}" type="pres">
      <dgm:prSet presAssocID="{8DFAE31A-4925-574E-9C58-DD30A8B57436}" presName="aSpace" presStyleCnt="0"/>
      <dgm:spPr/>
    </dgm:pt>
    <dgm:pt modelId="{516CCE18-B8F0-AB49-B53C-C9C8872C953D}" type="pres">
      <dgm:prSet presAssocID="{C82256E7-CB89-8847-9AB4-9B4C8746ADC9}" presName="compNode" presStyleCnt="0"/>
      <dgm:spPr/>
    </dgm:pt>
    <dgm:pt modelId="{CCBCE01F-9023-6143-88C6-5F5B9BEF1E66}" type="pres">
      <dgm:prSet presAssocID="{C82256E7-CB89-8847-9AB4-9B4C8746ADC9}" presName="noGeometry" presStyleCnt="0"/>
      <dgm:spPr/>
    </dgm:pt>
    <dgm:pt modelId="{73FA88B5-7767-6F48-905B-79C192E8FCA0}" type="pres">
      <dgm:prSet presAssocID="{C82256E7-CB89-8847-9AB4-9B4C8746ADC9}" presName="childTextVisible" presStyleLbl="bgAccFollowNode1" presStyleIdx="2" presStyleCnt="3" custLinFactNeighborX="66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FD2FE-4479-F74C-94C2-28824E5F9EE0}" type="pres">
      <dgm:prSet presAssocID="{C82256E7-CB89-8847-9AB4-9B4C8746ADC9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0559BE59-83A0-ED4F-BC51-F79382278849}" type="pres">
      <dgm:prSet presAssocID="{C82256E7-CB89-8847-9AB4-9B4C8746ADC9}" presName="parentText" presStyleLbl="node1" presStyleIdx="2" presStyleCnt="3" custLinFactNeighborX="65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6A706-3EDC-3340-9214-DB7A6C7EF2F7}" srcId="{8DFAE31A-4925-574E-9C58-DD30A8B57436}" destId="{9A4A786E-6595-0A4E-8341-72F5E1F49DC7}" srcOrd="0" destOrd="0" parTransId="{A949B9C2-B2AC-754E-A696-0CE8FB56EBFB}" sibTransId="{3CAF85CA-9968-8047-A189-30C8671268E3}"/>
    <dgm:cxn modelId="{0D318FC3-6199-4DC3-A86E-19FCF1DBD4AC}" type="presOf" srcId="{3B537EE6-6A0E-5241-84FB-5FCC3D90FDCF}" destId="{E25B8D28-0A9F-F74C-A84F-0DF19E40856D}" srcOrd="1" destOrd="0" presId="urn:microsoft.com/office/officeart/2005/8/layout/hProcess6"/>
    <dgm:cxn modelId="{1D999199-2E49-4087-86CA-9767C501C69F}" type="presOf" srcId="{C82256E7-CB89-8847-9AB4-9B4C8746ADC9}" destId="{0559BE59-83A0-ED4F-BC51-F79382278849}" srcOrd="0" destOrd="0" presId="urn:microsoft.com/office/officeart/2005/8/layout/hProcess6"/>
    <dgm:cxn modelId="{2040C3E5-9CDB-834C-8943-522C86C2B413}" srcId="{36AFE305-2776-B448-9545-2600DA6C5DD8}" destId="{3B537EE6-6A0E-5241-84FB-5FCC3D90FDCF}" srcOrd="0" destOrd="0" parTransId="{01413065-761F-4545-A1AC-03C9AFFF2A48}" sibTransId="{302706D1-F7E2-CB42-81EA-1DBDE50B7447}"/>
    <dgm:cxn modelId="{FB1DE4CC-045C-4446-A08A-437175E1C0D0}" srcId="{C82256E7-CB89-8847-9AB4-9B4C8746ADC9}" destId="{A6023788-7524-3E47-9554-9AB563D2172B}" srcOrd="0" destOrd="0" parTransId="{BC74EB4E-1C3C-8E4F-AA94-55B5139F979C}" sibTransId="{9F2AE868-ADD9-9A42-9A45-9CE8746887FE}"/>
    <dgm:cxn modelId="{8371F81D-204E-46C1-AB46-E475456FD851}" type="presOf" srcId="{E34340FD-401A-DC4E-90EC-BAD584304848}" destId="{75312FC4-AA2A-F04F-AD12-3BB1C34D5A07}" srcOrd="0" destOrd="2" presId="urn:microsoft.com/office/officeart/2005/8/layout/hProcess6"/>
    <dgm:cxn modelId="{585EA7AA-A628-4FB7-9155-75BEDF979E7F}" type="presOf" srcId="{9A4A786E-6595-0A4E-8341-72F5E1F49DC7}" destId="{75312FC4-AA2A-F04F-AD12-3BB1C34D5A07}" srcOrd="0" destOrd="0" presId="urn:microsoft.com/office/officeart/2005/8/layout/hProcess6"/>
    <dgm:cxn modelId="{045828A0-BE5C-4794-87CC-D95A392CAE60}" type="presOf" srcId="{909F1DED-7EBE-D949-B48E-F7257880033A}" destId="{696FD2FE-4479-F74C-94C2-28824E5F9EE0}" srcOrd="1" destOrd="1" presId="urn:microsoft.com/office/officeart/2005/8/layout/hProcess6"/>
    <dgm:cxn modelId="{E33A7D86-A8C3-2241-8448-C8A3B1C9FB50}" srcId="{8DFAE31A-4925-574E-9C58-DD30A8B57436}" destId="{E34340FD-401A-DC4E-90EC-BAD584304848}" srcOrd="2" destOrd="0" parTransId="{96A71FA5-BF92-ED49-A3C5-46AAA2ABF0AE}" sibTransId="{9531BCA4-E508-724B-8342-2BED35CD8450}"/>
    <dgm:cxn modelId="{F3168A23-BD3E-4933-A9DA-C1CB99E80CD6}" type="presOf" srcId="{3B537EE6-6A0E-5241-84FB-5FCC3D90FDCF}" destId="{A6180C75-5129-C848-9444-F49BBD27A2B9}" srcOrd="0" destOrd="0" presId="urn:microsoft.com/office/officeart/2005/8/layout/hProcess6"/>
    <dgm:cxn modelId="{445FAC3A-F48E-484D-B2AF-F1DE57FB7E74}" type="presOf" srcId="{E34340FD-401A-DC4E-90EC-BAD584304848}" destId="{D69062A1-2584-744F-B8BC-B3128002A70E}" srcOrd="1" destOrd="2" presId="urn:microsoft.com/office/officeart/2005/8/layout/hProcess6"/>
    <dgm:cxn modelId="{1EBA8B03-D972-4A06-887A-BEB3EBC8F209}" type="presOf" srcId="{C32317CF-F03E-0545-9A66-ED6129361178}" destId="{75312FC4-AA2A-F04F-AD12-3BB1C34D5A07}" srcOrd="0" destOrd="1" presId="urn:microsoft.com/office/officeart/2005/8/layout/hProcess6"/>
    <dgm:cxn modelId="{8090A310-84CE-CA4E-8C2F-C737EDA53992}" srcId="{275301AA-2B4D-9943-AD9C-A2BA4C2D0A30}" destId="{C82256E7-CB89-8847-9AB4-9B4C8746ADC9}" srcOrd="2" destOrd="0" parTransId="{20C0105D-C4C9-094D-BDD1-4C8F0563EB34}" sibTransId="{CB958621-3577-5440-AAC8-082295F1FCBA}"/>
    <dgm:cxn modelId="{8D409F1E-F981-477D-9893-7763A317E4E3}" type="presOf" srcId="{9A4A786E-6595-0A4E-8341-72F5E1F49DC7}" destId="{D69062A1-2584-744F-B8BC-B3128002A70E}" srcOrd="1" destOrd="0" presId="urn:microsoft.com/office/officeart/2005/8/layout/hProcess6"/>
    <dgm:cxn modelId="{B21283E0-BE5D-4670-8107-ED09EFBE3FBB}" type="presOf" srcId="{909F1DED-7EBE-D949-B48E-F7257880033A}" destId="{73FA88B5-7767-6F48-905B-79C192E8FCA0}" srcOrd="0" destOrd="1" presId="urn:microsoft.com/office/officeart/2005/8/layout/hProcess6"/>
    <dgm:cxn modelId="{04EA259B-7FA3-401F-9FAE-AB1153E6C507}" type="presOf" srcId="{A6023788-7524-3E47-9554-9AB563D2172B}" destId="{73FA88B5-7767-6F48-905B-79C192E8FCA0}" srcOrd="0" destOrd="0" presId="urn:microsoft.com/office/officeart/2005/8/layout/hProcess6"/>
    <dgm:cxn modelId="{F0EB55EA-356C-BA47-90C2-A8216D3D7C26}" srcId="{275301AA-2B4D-9943-AD9C-A2BA4C2D0A30}" destId="{36AFE305-2776-B448-9545-2600DA6C5DD8}" srcOrd="0" destOrd="0" parTransId="{19573C8C-4BF4-424D-98AB-E8F083129B8D}" sibTransId="{533F6518-7975-F04A-BAB1-4CD87B69AD8E}"/>
    <dgm:cxn modelId="{99D48F57-5B13-46E3-A40D-FAC14481E19F}" type="presOf" srcId="{C32317CF-F03E-0545-9A66-ED6129361178}" destId="{D69062A1-2584-744F-B8BC-B3128002A70E}" srcOrd="1" destOrd="1" presId="urn:microsoft.com/office/officeart/2005/8/layout/hProcess6"/>
    <dgm:cxn modelId="{FF25BDAE-EC16-45FE-B575-EB9B4AF5DFE0}" type="presOf" srcId="{275301AA-2B4D-9943-AD9C-A2BA4C2D0A30}" destId="{9964F346-ACF8-AC41-9B9E-708C40AE8855}" srcOrd="0" destOrd="0" presId="urn:microsoft.com/office/officeart/2005/8/layout/hProcess6"/>
    <dgm:cxn modelId="{A9408FF5-360A-43A3-8092-2F2841578D4E}" type="presOf" srcId="{36AFE305-2776-B448-9545-2600DA6C5DD8}" destId="{25398520-2AAF-274C-935F-3A718AB7A6DA}" srcOrd="0" destOrd="0" presId="urn:microsoft.com/office/officeart/2005/8/layout/hProcess6"/>
    <dgm:cxn modelId="{97276959-49E9-DF4F-BE21-932EB8D5B432}" srcId="{275301AA-2B4D-9943-AD9C-A2BA4C2D0A30}" destId="{8DFAE31A-4925-574E-9C58-DD30A8B57436}" srcOrd="1" destOrd="0" parTransId="{1FACCCBB-CD61-6B47-BC2B-C1AD482F5723}" sibTransId="{2D4BDA53-BFC1-7945-B50D-166E9A4B617F}"/>
    <dgm:cxn modelId="{2BB4CE61-938F-C449-A9D5-01649580D407}" srcId="{C82256E7-CB89-8847-9AB4-9B4C8746ADC9}" destId="{909F1DED-7EBE-D949-B48E-F7257880033A}" srcOrd="1" destOrd="0" parTransId="{4A854F89-FE68-5E4A-B85F-C19103ED5A62}" sibTransId="{44CE6CF9-453C-C943-BD4E-DFA8160346F9}"/>
    <dgm:cxn modelId="{1AE9DE18-1B1F-41B5-9615-2BB2A688FD64}" type="presOf" srcId="{8DFAE31A-4925-574E-9C58-DD30A8B57436}" destId="{AA73E94F-B0E9-AF44-80F1-05B3EDB2B51A}" srcOrd="0" destOrd="0" presId="urn:microsoft.com/office/officeart/2005/8/layout/hProcess6"/>
    <dgm:cxn modelId="{3EA8AB71-3E81-4AA3-9E69-52A219B3A25B}" type="presOf" srcId="{A6023788-7524-3E47-9554-9AB563D2172B}" destId="{696FD2FE-4479-F74C-94C2-28824E5F9EE0}" srcOrd="1" destOrd="0" presId="urn:microsoft.com/office/officeart/2005/8/layout/hProcess6"/>
    <dgm:cxn modelId="{49386D44-F764-D746-9A69-62E4F874B3DE}" srcId="{8DFAE31A-4925-574E-9C58-DD30A8B57436}" destId="{C32317CF-F03E-0545-9A66-ED6129361178}" srcOrd="1" destOrd="0" parTransId="{1E51769E-7B70-1443-938B-3EFF0E752978}" sibTransId="{8C8D3C26-CC08-9A4B-92DD-05B038986848}"/>
    <dgm:cxn modelId="{9CF7FFFC-FE0A-41E5-A26F-31DAC9E19B62}" type="presParOf" srcId="{9964F346-ACF8-AC41-9B9E-708C40AE8855}" destId="{3BB39E78-DDEA-804D-9D62-678741AFCE96}" srcOrd="0" destOrd="0" presId="urn:microsoft.com/office/officeart/2005/8/layout/hProcess6"/>
    <dgm:cxn modelId="{3ECA34A4-442A-4392-B307-D6CFB233B0E1}" type="presParOf" srcId="{3BB39E78-DDEA-804D-9D62-678741AFCE96}" destId="{4C30FFF5-BF80-204F-B252-070F8A0EFC94}" srcOrd="0" destOrd="0" presId="urn:microsoft.com/office/officeart/2005/8/layout/hProcess6"/>
    <dgm:cxn modelId="{59518B06-CD7D-41F9-BDE5-A7F43925A83D}" type="presParOf" srcId="{3BB39E78-DDEA-804D-9D62-678741AFCE96}" destId="{A6180C75-5129-C848-9444-F49BBD27A2B9}" srcOrd="1" destOrd="0" presId="urn:microsoft.com/office/officeart/2005/8/layout/hProcess6"/>
    <dgm:cxn modelId="{CA03E4FC-5BF4-49AA-B32F-95E042341768}" type="presParOf" srcId="{3BB39E78-DDEA-804D-9D62-678741AFCE96}" destId="{E25B8D28-0A9F-F74C-A84F-0DF19E40856D}" srcOrd="2" destOrd="0" presId="urn:microsoft.com/office/officeart/2005/8/layout/hProcess6"/>
    <dgm:cxn modelId="{51464819-092F-4027-9866-C26A0094152F}" type="presParOf" srcId="{3BB39E78-DDEA-804D-9D62-678741AFCE96}" destId="{25398520-2AAF-274C-935F-3A718AB7A6DA}" srcOrd="3" destOrd="0" presId="urn:microsoft.com/office/officeart/2005/8/layout/hProcess6"/>
    <dgm:cxn modelId="{33B4B76C-DFB1-4BF7-8EA3-2FFBB7794BC3}" type="presParOf" srcId="{9964F346-ACF8-AC41-9B9E-708C40AE8855}" destId="{3FE0141A-1F75-054F-AE51-0716FE4746B4}" srcOrd="1" destOrd="0" presId="urn:microsoft.com/office/officeart/2005/8/layout/hProcess6"/>
    <dgm:cxn modelId="{0C5BC0B6-3243-4200-A8EC-7257F97EC1B4}" type="presParOf" srcId="{9964F346-ACF8-AC41-9B9E-708C40AE8855}" destId="{1F735083-7179-734B-874D-25048040DBFB}" srcOrd="2" destOrd="0" presId="urn:microsoft.com/office/officeart/2005/8/layout/hProcess6"/>
    <dgm:cxn modelId="{D8677A5A-26AB-4FE3-86C6-DFCC107C4965}" type="presParOf" srcId="{1F735083-7179-734B-874D-25048040DBFB}" destId="{738E10F2-B455-8843-97AA-422BE6066CB2}" srcOrd="0" destOrd="0" presId="urn:microsoft.com/office/officeart/2005/8/layout/hProcess6"/>
    <dgm:cxn modelId="{094294BA-06D3-4C96-9D0D-47A3240267BE}" type="presParOf" srcId="{1F735083-7179-734B-874D-25048040DBFB}" destId="{75312FC4-AA2A-F04F-AD12-3BB1C34D5A07}" srcOrd="1" destOrd="0" presId="urn:microsoft.com/office/officeart/2005/8/layout/hProcess6"/>
    <dgm:cxn modelId="{EA169C16-A328-4D74-B812-21D251D90371}" type="presParOf" srcId="{1F735083-7179-734B-874D-25048040DBFB}" destId="{D69062A1-2584-744F-B8BC-B3128002A70E}" srcOrd="2" destOrd="0" presId="urn:microsoft.com/office/officeart/2005/8/layout/hProcess6"/>
    <dgm:cxn modelId="{22B3A3D3-F9BB-4A49-BB01-C82FF4843F8D}" type="presParOf" srcId="{1F735083-7179-734B-874D-25048040DBFB}" destId="{AA73E94F-B0E9-AF44-80F1-05B3EDB2B51A}" srcOrd="3" destOrd="0" presId="urn:microsoft.com/office/officeart/2005/8/layout/hProcess6"/>
    <dgm:cxn modelId="{F82906AA-434D-48E9-BC4F-92E894F1F094}" type="presParOf" srcId="{9964F346-ACF8-AC41-9B9E-708C40AE8855}" destId="{B9AFA097-F243-AB49-B46D-E14016EF4F39}" srcOrd="3" destOrd="0" presId="urn:microsoft.com/office/officeart/2005/8/layout/hProcess6"/>
    <dgm:cxn modelId="{2503C7FE-0E3D-4FC0-A4B2-2AEE15BA1A80}" type="presParOf" srcId="{9964F346-ACF8-AC41-9B9E-708C40AE8855}" destId="{516CCE18-B8F0-AB49-B53C-C9C8872C953D}" srcOrd="4" destOrd="0" presId="urn:microsoft.com/office/officeart/2005/8/layout/hProcess6"/>
    <dgm:cxn modelId="{313F55AB-3B92-42FF-B724-DCEBCE2C9F7E}" type="presParOf" srcId="{516CCE18-B8F0-AB49-B53C-C9C8872C953D}" destId="{CCBCE01F-9023-6143-88C6-5F5B9BEF1E66}" srcOrd="0" destOrd="0" presId="urn:microsoft.com/office/officeart/2005/8/layout/hProcess6"/>
    <dgm:cxn modelId="{C3BBD316-0D91-4726-BAAE-804C6B51A065}" type="presParOf" srcId="{516CCE18-B8F0-AB49-B53C-C9C8872C953D}" destId="{73FA88B5-7767-6F48-905B-79C192E8FCA0}" srcOrd="1" destOrd="0" presId="urn:microsoft.com/office/officeart/2005/8/layout/hProcess6"/>
    <dgm:cxn modelId="{55312BD2-ACAA-449E-93A2-9AA4D863E22B}" type="presParOf" srcId="{516CCE18-B8F0-AB49-B53C-C9C8872C953D}" destId="{696FD2FE-4479-F74C-94C2-28824E5F9EE0}" srcOrd="2" destOrd="0" presId="urn:microsoft.com/office/officeart/2005/8/layout/hProcess6"/>
    <dgm:cxn modelId="{1FD2F8D2-8D63-4F6E-A291-236699968EE8}" type="presParOf" srcId="{516CCE18-B8F0-AB49-B53C-C9C8872C953D}" destId="{0559BE59-83A0-ED4F-BC51-F7938227884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80C75-5129-C848-9444-F49BBD27A2B9}">
      <dsp:nvSpPr>
        <dsp:cNvPr id="0" name=""/>
        <dsp:cNvSpPr/>
      </dsp:nvSpPr>
      <dsp:spPr>
        <a:xfrm>
          <a:off x="694938" y="0"/>
          <a:ext cx="1743456" cy="152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30802" y="228600"/>
        <a:ext cx="849935" cy="1066800"/>
      </dsp:txXfrm>
    </dsp:sp>
    <dsp:sp modelId="{25398520-2AAF-274C-935F-3A718AB7A6DA}">
      <dsp:nvSpPr>
        <dsp:cNvPr id="0" name=""/>
        <dsp:cNvSpPr/>
      </dsp:nvSpPr>
      <dsp:spPr>
        <a:xfrm>
          <a:off x="0" y="326136"/>
          <a:ext cx="871728" cy="8717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Program of Parallel Procurements</a:t>
          </a:r>
          <a:endParaRPr lang="en-US" sz="800" kern="1200" dirty="0"/>
        </a:p>
      </dsp:txBody>
      <dsp:txXfrm>
        <a:off x="127662" y="453798"/>
        <a:ext cx="616404" cy="616404"/>
      </dsp:txXfrm>
    </dsp:sp>
    <dsp:sp modelId="{75312FC4-AA2A-F04F-AD12-3BB1C34D5A07}">
      <dsp:nvSpPr>
        <dsp:cNvPr id="0" name=""/>
        <dsp:cNvSpPr/>
      </dsp:nvSpPr>
      <dsp:spPr>
        <a:xfrm>
          <a:off x="3810002" y="0"/>
          <a:ext cx="1743456" cy="152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Incumbent  Realignment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SMO maturation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4245866" y="228600"/>
        <a:ext cx="849935" cy="1066800"/>
      </dsp:txXfrm>
    </dsp:sp>
    <dsp:sp modelId="{AA73E94F-B0E9-AF44-80F1-05B3EDB2B51A}">
      <dsp:nvSpPr>
        <dsp:cNvPr id="0" name=""/>
        <dsp:cNvSpPr/>
      </dsp:nvSpPr>
      <dsp:spPr>
        <a:xfrm>
          <a:off x="3090670" y="326136"/>
          <a:ext cx="871728" cy="8717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Transition</a:t>
          </a:r>
          <a:endParaRPr lang="en-US" sz="800" kern="1200" dirty="0"/>
        </a:p>
      </dsp:txBody>
      <dsp:txXfrm>
        <a:off x="3218332" y="453798"/>
        <a:ext cx="616404" cy="616404"/>
      </dsp:txXfrm>
    </dsp:sp>
    <dsp:sp modelId="{73FA88B5-7767-6F48-905B-79C192E8FCA0}">
      <dsp:nvSpPr>
        <dsp:cNvPr id="0" name=""/>
        <dsp:cNvSpPr/>
      </dsp:nvSpPr>
      <dsp:spPr>
        <a:xfrm>
          <a:off x="6638544" y="0"/>
          <a:ext cx="1743456" cy="152400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Plug &amp; play capability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Process improvement</a:t>
          </a:r>
          <a:endParaRPr lang="en-US" sz="1000" kern="1200" dirty="0"/>
        </a:p>
      </dsp:txBody>
      <dsp:txXfrm>
        <a:off x="7074407" y="228600"/>
        <a:ext cx="849935" cy="1066800"/>
      </dsp:txXfrm>
    </dsp:sp>
    <dsp:sp modelId="{0559BE59-83A0-ED4F-BC51-F79382278849}">
      <dsp:nvSpPr>
        <dsp:cNvPr id="0" name=""/>
        <dsp:cNvSpPr/>
      </dsp:nvSpPr>
      <dsp:spPr>
        <a:xfrm>
          <a:off x="5986276" y="326136"/>
          <a:ext cx="871728" cy="8717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Shared Platform</a:t>
          </a:r>
          <a:endParaRPr lang="en-US" sz="800" kern="1200" dirty="0"/>
        </a:p>
      </dsp:txBody>
      <dsp:txXfrm>
        <a:off x="6113938" y="453798"/>
        <a:ext cx="616404" cy="61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412" cy="464180"/>
          </a:xfrm>
          <a:prstGeom prst="rect">
            <a:avLst/>
          </a:prstGeom>
        </p:spPr>
        <p:txBody>
          <a:bodyPr vert="horz" lIns="93490" tIns="46743" rIns="93490" bIns="4674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0" y="0"/>
            <a:ext cx="3037412" cy="464180"/>
          </a:xfrm>
          <a:prstGeom prst="rect">
            <a:avLst/>
          </a:prstGeom>
        </p:spPr>
        <p:txBody>
          <a:bodyPr vert="horz" lIns="93490" tIns="46743" rIns="93490" bIns="4674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CD2AA2-717A-4F98-9B22-84E4E5AED33E}" type="datetimeFigureOut">
              <a:rPr lang="en-US"/>
              <a:pPr>
                <a:defRPr/>
              </a:pPr>
              <a:t>5/10/2015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0" tIns="46743" rIns="93490" bIns="4674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6" y="4416119"/>
            <a:ext cx="5607038" cy="4182419"/>
          </a:xfrm>
          <a:prstGeom prst="rect">
            <a:avLst/>
          </a:prstGeom>
        </p:spPr>
        <p:txBody>
          <a:bodyPr vert="horz" lIns="93490" tIns="46743" rIns="93490" bIns="4674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620"/>
            <a:ext cx="3037412" cy="464180"/>
          </a:xfrm>
          <a:prstGeom prst="rect">
            <a:avLst/>
          </a:prstGeom>
        </p:spPr>
        <p:txBody>
          <a:bodyPr vert="horz" lIns="93490" tIns="46743" rIns="93490" bIns="4674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0" y="8830620"/>
            <a:ext cx="3037412" cy="464180"/>
          </a:xfrm>
          <a:prstGeom prst="rect">
            <a:avLst/>
          </a:prstGeom>
        </p:spPr>
        <p:txBody>
          <a:bodyPr vert="horz" lIns="93490" tIns="46743" rIns="93490" bIns="4674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CDC025-BE1A-4ACE-9C99-2A74B25ED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39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9590" indent="-29214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8599" indent="-2337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6038" indent="-2337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3479" indent="-2337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0916" indent="-233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8356" indent="-233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05798" indent="-233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73237" indent="-2337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4EF7D52-68AB-44D7-A543-468DCC512B9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94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011F05-3C62-4D8A-95D1-A48028CA605D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0563"/>
            <a:ext cx="4611688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99" y="4380225"/>
            <a:ext cx="5554304" cy="41487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5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434" indent="-2809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746" indent="-22474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44" indent="-22474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743" indent="-22474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2242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1738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1237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0734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CB633F-99DA-4A56-AFA3-7D8ADF78CB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A95AD-D89F-4F92-83A3-6A18A30D02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434" indent="-2809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746" indent="-22474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44" indent="-22474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743" indent="-22474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2242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1738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1237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0734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CB633F-99DA-4A56-AFA3-7D8ADF78CB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434" indent="-2809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746" indent="-22474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44" indent="-22474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743" indent="-22474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2242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1738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1237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0734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CB633F-99DA-4A56-AFA3-7D8ADF78CB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434" indent="-2809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746" indent="-22474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44" indent="-22474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743" indent="-22474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2242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1738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1237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0734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CB633F-99DA-4A56-AFA3-7D8ADF78CB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434" indent="-28093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746" indent="-22474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44" indent="-22474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743" indent="-22474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2242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21738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71237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20734" indent="-224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ECB633F-99DA-4A56-AFA3-7D8ADF78CB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93C3-858B-4E7E-94DC-8D11D14F118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3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011F05-3C62-4D8A-95D1-A48028CA605D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0563"/>
            <a:ext cx="4611688" cy="3457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299" y="4380225"/>
            <a:ext cx="5554304" cy="41487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5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2149-12E1-4CEB-B423-FA5158EF5837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6BDD2-5E75-4CE6-97C7-557E4607DF80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E707F-6D9D-4162-A248-98F20D11B3F2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A362-62B1-4EDE-B162-B3B7E659354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B6C3-3D26-46EC-A359-13B1283DC1D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610C-299F-4D25-83BF-E8892656D6E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A98AA-57AB-43CA-9156-49E7C54F895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7E96-1586-46C9-B80F-41CAF769E94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7BEF-8872-43B1-BF2C-12B63A06AD5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BB1A-7439-4E53-97BC-865D8C5CECA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69B6-296A-4A4B-BEDA-6C539B78E4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D96C-D626-4BC5-AF46-AE4716BBCBD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AC5D-AC08-417A-A161-245C54D3E46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32E8-A754-4CC0-8E3F-C2E2E1F1BFA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6340-1BF1-4305-AD0C-31B8D4A829D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1800-382A-4927-9309-5CB24F5BE1C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FFF0-D165-468B-B3E4-6F9C6AB3409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41DA-3B02-4E3C-B251-44667052338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1BFD-24BD-4F2B-9C51-6DD93B869D6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C86B-CEB1-4471-81DF-2BCBFAF16D20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F511-F6AC-40E2-9CF5-88A0EA83AEB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25DD-4B19-4623-A433-544EBA0ACE2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A82F-1DC1-4877-9766-80568ECC61F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07D1-1E37-486C-9699-86617DF7112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199A-F0A8-48BC-AEED-110EAECF254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6864-5604-4A24-B83B-657340ADA7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C41B-AFB4-4534-BF3E-DC1ED24D43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CC67-AAFA-4AB5-A8D3-C3F63DEDB0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75F6-27EB-4AC8-A98B-2F3D8EC84B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090C-6E86-430E-98F6-5BB40FA8B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6B81-689A-4A4B-A49F-A59CB87630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E4C1-1FB6-4199-9CBE-A4A7445F26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743A-A558-4993-B9FD-4C66EC7622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28B37-C23B-4248-B895-B4D54B4A1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FDF4-ADC1-4A0B-AE06-BC5C65D6A2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8BC8-161D-4F54-9705-1AE0F392AB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3D3E-BE8E-46C3-A93F-18AFC13A0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A891-1435-4F1A-B987-E01BDD5C02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20BB-5041-48A4-B93A-8465AFB050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B119-25BE-4793-9863-78ADFBDAB4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FE59-E3A5-4D47-A2E5-D1D70A8B5E2E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9B39-3838-4568-9210-6F8DBB6105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1DA7-D25E-42B3-9D3F-E05C76CF5A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E1D41-C05C-4265-A068-5BC27E2F0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54F1-1989-47A4-A30A-B4654D3D39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CFF3-6D88-4354-9E8C-60A3EA54D1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5FA4-7845-4504-9331-38EA85483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A457-B701-4D8B-846E-B4F00C612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E31D-5FE3-4414-B4A6-802E3F4217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086600" cy="10207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F1CE-CFDA-4F1B-BA1D-5D674D45AD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AE152-06AD-49B7-9473-3A64D928388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3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Tim\Documents\Clients\GTA\02-Consumption Cost Assessment - 20121011\Agency Handbooks\Rollout Meetings\GTA Background-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b="-2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85800" y="4419600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6D47C-246F-4000-A28B-29160391D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6D0D-61F7-4238-9298-26E7DC491CC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4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5296-2C8A-4166-9A93-F24BD55332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4EA1-6126-467B-A303-C56A3CF85AC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1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0CC9-51A0-472B-BFFD-33877CF469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D97BD-BB20-4DBA-BB0D-E3568FF0E28A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7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6485-D828-429C-88CF-96D1FE157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9D819-B0E7-46A7-A7B0-2C174D1CD349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645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1828800" cy="2438400"/>
          </a:xfrm>
          <a:prstGeom prst="rect">
            <a:avLst/>
          </a:prstGeom>
          <a:solidFill>
            <a:srgbClr val="0A5BBA">
              <a:alpha val="89804"/>
            </a:srgbClr>
          </a:solidFill>
        </p:spPr>
        <p:txBody>
          <a:bodyPr lIns="182880" tIns="91440" rIns="91440" bIns="91440"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81800" y="6356351"/>
            <a:ext cx="2133600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74A398B2-5A34-1A4A-811E-F402728256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6858000" cy="4876800"/>
          </a:xfrm>
          <a:noFill/>
        </p:spPr>
        <p:txBody>
          <a:bodyPr lIns="182880" tIns="91440" rIns="91440" bIns="91440">
            <a:normAutofit/>
          </a:bodyPr>
          <a:lstStyle>
            <a:lvl1pPr marL="228600" indent="-228600">
              <a:lnSpc>
                <a:spcPct val="100000"/>
              </a:lnSpc>
              <a:buFont typeface="Arial" pitchFamily="34" charset="0"/>
              <a:buChar char="•"/>
              <a:defRPr/>
            </a:lvl1pPr>
            <a:lvl2pPr marL="457200" indent="-225425">
              <a:lnSpc>
                <a:spcPct val="100000"/>
              </a:lnSpc>
              <a:buFont typeface="Arial" pitchFamily="34" charset="0"/>
              <a:buChar char="•"/>
              <a:defRPr/>
            </a:lvl2pPr>
            <a:lvl3pPr marL="685800" indent="-228600">
              <a:lnSpc>
                <a:spcPct val="100000"/>
              </a:lnSpc>
              <a:buFont typeface="Arial" pitchFamily="34" charset="0"/>
              <a:buChar char="•"/>
              <a:defRPr/>
            </a:lvl3pPr>
            <a:lvl4pPr marL="914400" indent="-228600">
              <a:lnSpc>
                <a:spcPct val="100000"/>
              </a:lnSpc>
              <a:buFont typeface="Arial" pitchFamily="34" charset="0"/>
              <a:buChar char="•"/>
              <a:defRPr/>
            </a:lvl4pPr>
            <a:lvl5pPr marL="1143000" indent="-228600">
              <a:lnSpc>
                <a:spcPct val="100000"/>
              </a:lnSpc>
              <a:buFont typeface="Arial" pitchFamily="34" charset="0"/>
              <a:buChar char="•"/>
              <a:defRPr/>
            </a:lvl5pPr>
            <a:lvl6pPr>
              <a:lnSpc>
                <a:spcPct val="100000"/>
              </a:lnSpc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337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C2B4-9513-445F-9A56-7A1106DFEC3D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D1AC-F792-4A4A-8475-D2F000BA52D8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F8F24-8BA8-42CB-8C8D-F137CDF6C2AC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6CEE-78E3-43BC-AB3B-82B5D202299B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EF939-0DC1-4A6C-8F36-8D454A27748C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00F-089E-4125-BFC2-8C35A618BC0C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32B9-654A-4AA4-BBB6-18F5B934C30F}" type="datetime1">
              <a:rPr lang="en-US" smtClean="0"/>
              <a:pPr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3B70-DE53-4D78-88BB-6FD3F5308E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901C2A-8702-4991-A038-B44CE54D662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DE7765-C8E7-4C3B-B409-45CEACCA398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9759B-C4EF-426B-8704-3B5EBB2D9F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D92F4F-D74B-42BE-9EFA-59735499F3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0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Tim\Documents\Clients\GTA\02-Consumption Cost Assessment - 20121011\Agency Handbooks\Rollout Meetings\GTA Background-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" b="-2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A4124-F5F5-4E28-B687-D16A9485A7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2865016-0D33-4CCD-9EA3-98BA90BFA415}" type="slidenum">
              <a:rPr lang="en-US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andy.Tucker@integrisapplied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hyperlink" Target="mailto:Dean.Johnson@gta.ga.gov" TargetMode="Externa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1676401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GTA's Technology Summit </a:t>
            </a: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Sharing Information to Advance Citizen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Services</a:t>
            </a:r>
            <a:b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May 11, 2015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6613" y="4191000"/>
            <a:ext cx="7456487" cy="1828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Tx/>
              <a:buNone/>
              <a:defRPr sz="27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Font typeface="Arial" charset="0"/>
              <a:buChar char="▪"/>
              <a:defRPr sz="2300">
                <a:solidFill>
                  <a:srgbClr val="59595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•"/>
              <a:defRPr sz="2200">
                <a:solidFill>
                  <a:srgbClr val="59595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700">
                <a:solidFill>
                  <a:srgbClr val="A1979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700">
                <a:solidFill>
                  <a:srgbClr val="A19795"/>
                </a:solidFill>
                <a:latin typeface="+mn-lt"/>
              </a:defRPr>
            </a:lvl9pPr>
          </a:lstStyle>
          <a:p>
            <a:pPr algn="ctr"/>
            <a:r>
              <a:rPr lang="en-US" sz="2800" dirty="0"/>
              <a:t>Making shared accountability work in a </a:t>
            </a:r>
            <a:endParaRPr lang="en-US" sz="2800" dirty="0" smtClean="0"/>
          </a:p>
          <a:p>
            <a:pPr algn="ctr"/>
            <a:r>
              <a:rPr lang="en-US" sz="2800" dirty="0" smtClean="0"/>
              <a:t>multi-provider </a:t>
            </a:r>
            <a:r>
              <a:rPr lang="en-US" sz="2800" dirty="0"/>
              <a:t>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CCC67-AAFA-4AB5-A8D3-C3F63DEDB0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Emerging Best Practices for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Service Integration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Inclusive v. Exclusive definition of scope/services</a:t>
            </a:r>
          </a:p>
          <a:p>
            <a:r>
              <a:rPr lang="en-US" sz="2400" dirty="0"/>
              <a:t>Re-wiring standard sourcing contracts to address continual change</a:t>
            </a:r>
          </a:p>
          <a:p>
            <a:r>
              <a:rPr lang="en-US" sz="2400" dirty="0"/>
              <a:t>Both inputs and outcomes documented in the contract structure  </a:t>
            </a:r>
          </a:p>
          <a:p>
            <a:r>
              <a:rPr lang="en-US" sz="2400" dirty="0"/>
              <a:t>Operating Level Agreements that include the customer</a:t>
            </a:r>
          </a:p>
          <a:p>
            <a:r>
              <a:rPr lang="en-US" sz="2400" dirty="0"/>
              <a:t>Shared Service Levels as an extension of reporting</a:t>
            </a:r>
          </a:p>
          <a:p>
            <a:r>
              <a:rPr lang="en-US" sz="2400" dirty="0"/>
              <a:t>Integration Sessions to delineate separation and hand-off</a:t>
            </a:r>
          </a:p>
          <a:p>
            <a:r>
              <a:rPr lang="en-US" sz="2400" dirty="0"/>
              <a:t>An Operating Council to represent the Platform v. the </a:t>
            </a:r>
            <a:r>
              <a:rPr lang="en-US" sz="2400" dirty="0" smtClean="0"/>
              <a:t>parties</a:t>
            </a:r>
          </a:p>
          <a:p>
            <a:r>
              <a:rPr lang="en-US" sz="2400" dirty="0" smtClean="0"/>
              <a:t>Ongoing Steering and Strategy to allow a ‘voice at the table’ for Customers, Agencies and Providers using the </a:t>
            </a:r>
            <a:r>
              <a:rPr lang="en-US" sz="2400" dirty="0" smtClean="0"/>
              <a:t>Platform</a:t>
            </a:r>
            <a:endParaRPr lang="en-US" sz="2400" dirty="0"/>
          </a:p>
          <a:p>
            <a:r>
              <a:rPr lang="en-US" sz="2400" dirty="0"/>
              <a:t>A Precedent Library – story telling in a shared environment</a:t>
            </a:r>
          </a:p>
          <a:p>
            <a:r>
              <a:rPr lang="en-US" sz="2400" dirty="0"/>
              <a:t>Unbundled pricing </a:t>
            </a:r>
          </a:p>
          <a:p>
            <a:r>
              <a:rPr lang="en-US" sz="2400" dirty="0"/>
              <a:t>Termination rules for “Plug &amp; Play”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A98AA-57AB-43CA-9156-49E7C54F89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Advice on How to Get There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Get the deal structure right up front (flexibility requires well understood rules)</a:t>
            </a:r>
          </a:p>
          <a:p>
            <a:r>
              <a:rPr lang="en-US" dirty="0"/>
              <a:t>The procurement needs room for alignment of shared solutions </a:t>
            </a:r>
          </a:p>
          <a:p>
            <a:r>
              <a:rPr lang="en-US" dirty="0"/>
              <a:t>Pilot for ‘proof of life’ to bring the stakeholder community with you</a:t>
            </a:r>
          </a:p>
          <a:p>
            <a:r>
              <a:rPr lang="en-US" dirty="0"/>
              <a:t>Knowledge capture and knowledge transfer is important early and always</a:t>
            </a:r>
          </a:p>
          <a:p>
            <a:pPr lvl="1"/>
            <a:r>
              <a:rPr lang="en-US" dirty="0"/>
              <a:t>Tribal knowledge needs to be converted into the new delivery paradigm</a:t>
            </a:r>
          </a:p>
          <a:p>
            <a:pPr lvl="1"/>
            <a:r>
              <a:rPr lang="en-US" dirty="0"/>
              <a:t>Fact based decision making requires a shared set of facts</a:t>
            </a:r>
          </a:p>
          <a:p>
            <a:r>
              <a:rPr lang="en-US" dirty="0"/>
              <a:t>You need forums as much or more than you need rules - It is all about change management and preserving an equitable outcome for all sides</a:t>
            </a:r>
          </a:p>
          <a:p>
            <a:pPr marL="225425" lvl="1" indent="-225425">
              <a:buFont typeface="Arial" pitchFamily="34" charset="0"/>
              <a:buChar char="•"/>
            </a:pPr>
            <a:r>
              <a:rPr lang="en-US" b="1" dirty="0"/>
              <a:t>Manage the environment</a:t>
            </a:r>
          </a:p>
          <a:p>
            <a:pPr lvl="1"/>
            <a:r>
              <a:rPr lang="en-US" dirty="0"/>
              <a:t>Focus on Business Continuity - to ensure business processes remain operating, the </a:t>
            </a:r>
            <a:r>
              <a:rPr lang="en-US" dirty="0" smtClean="0"/>
              <a:t>Service Integrator </a:t>
            </a:r>
            <a:r>
              <a:rPr lang="en-US" dirty="0"/>
              <a:t>should have intimate knowledge of the current state from an operational perspective</a:t>
            </a:r>
          </a:p>
          <a:p>
            <a:pPr lvl="1"/>
            <a:r>
              <a:rPr lang="en-US" dirty="0"/>
              <a:t>Forums for Transition of the Operating Model (ability of the </a:t>
            </a:r>
            <a:r>
              <a:rPr lang="en-US" dirty="0" smtClean="0"/>
              <a:t>Service Integrator </a:t>
            </a:r>
            <a:r>
              <a:rPr lang="en-US" dirty="0"/>
              <a:t>to work collaboratively and partner with the client to move from current to future desired state)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A98AA-57AB-43CA-9156-49E7C54F89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395-7207-469C-9607-692F07C245C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001000" y="2366168"/>
            <a:ext cx="1066800" cy="377032"/>
          </a:xfrm>
          <a:prstGeom prst="rightArrow">
            <a:avLst>
              <a:gd name="adj1" fmla="val 67015"/>
              <a:gd name="adj2" fmla="val 95941"/>
            </a:avLst>
          </a:prstGeom>
          <a:gradFill flip="none" rotWithShape="1">
            <a:gsLst>
              <a:gs pos="0">
                <a:srgbClr val="411817">
                  <a:alpha val="80000"/>
                </a:srgbClr>
              </a:gs>
              <a:gs pos="19150">
                <a:schemeClr val="accent2">
                  <a:lumMod val="50000"/>
                  <a:alpha val="90000"/>
                </a:schemeClr>
              </a:gs>
              <a:gs pos="77100">
                <a:schemeClr val="accent2">
                  <a:lumMod val="50000"/>
                  <a:alpha val="90000"/>
                </a:schemeClr>
              </a:gs>
              <a:gs pos="50000">
                <a:srgbClr val="C86664">
                  <a:alpha val="80000"/>
                </a:srgbClr>
              </a:gs>
              <a:gs pos="100000">
                <a:srgbClr val="411817">
                  <a:alpha val="80000"/>
                </a:srgb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3928504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085526" y="3890168"/>
            <a:ext cx="534475" cy="6413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62100" y="3928386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352827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Requirements Gather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705100" y="3928386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4600" y="352827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Requirements Response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10050" y="3908536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95750" y="350842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Evaluation &amp; Amendment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3729" y="350842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Selection &amp; Finalization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417129" y="3908535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066800" y="527691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5425" indent="-2254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60338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5425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2-stage solution development – pre &amp; post RFS (</a:t>
            </a:r>
            <a:r>
              <a:rPr lang="en-US" sz="1100" dirty="0" smtClean="0">
                <a:solidFill>
                  <a:srgbClr val="000000"/>
                </a:solidFill>
              </a:rPr>
              <a:t>RFS becomes RFP Part 1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Solution Integration Sessions – multiple providers as applicable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Due Diligence sequenced to pricing responses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Solution finalization coordinated between providers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09700" y="2000310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9200" y="161931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Requirements Gather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552700" y="2000310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2200" y="1619310"/>
            <a:ext cx="161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Response, Evaluation, Amendment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996543" y="2000310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3400" y="161931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Selection &amp; Due Diligence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610350" y="2000310"/>
            <a:ext cx="342900" cy="381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15000" y="161931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Negotiation &amp; Finalization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810500" y="2000310"/>
            <a:ext cx="394281" cy="4380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9000" y="161931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Transition &amp; Knowledge Transfer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9600" y="3143310"/>
            <a:ext cx="8077200" cy="0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0404" y="1219200"/>
            <a:ext cx="17455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Typical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3223478"/>
            <a:ext cx="17455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GTA Approach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t="5280"/>
          <a:stretch/>
        </p:blipFill>
        <p:spPr bwMode="auto">
          <a:xfrm>
            <a:off x="722644" y="2381310"/>
            <a:ext cx="7372019" cy="342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5075"/>
          <a:stretch/>
        </p:blipFill>
        <p:spPr bwMode="auto">
          <a:xfrm>
            <a:off x="719328" y="4281574"/>
            <a:ext cx="6173456" cy="343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8600" y="352839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</a:t>
            </a:r>
            <a:b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Strategy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8500" y="350916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Transition &amp; Knowledge Transfer</a:t>
            </a:r>
            <a:endParaRPr lang="en-US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200650" y="4423568"/>
            <a:ext cx="2952750" cy="377032"/>
          </a:xfrm>
          <a:prstGeom prst="rightArrow">
            <a:avLst>
              <a:gd name="adj1" fmla="val 67015"/>
              <a:gd name="adj2" fmla="val 95941"/>
            </a:avLst>
          </a:prstGeom>
          <a:gradFill flip="none" rotWithShape="1">
            <a:gsLst>
              <a:gs pos="0">
                <a:srgbClr val="411817">
                  <a:alpha val="80000"/>
                </a:srgbClr>
              </a:gs>
              <a:gs pos="19150">
                <a:schemeClr val="accent2">
                  <a:lumMod val="50000"/>
                  <a:alpha val="90000"/>
                </a:schemeClr>
              </a:gs>
              <a:gs pos="77100">
                <a:schemeClr val="accent2">
                  <a:lumMod val="50000"/>
                  <a:alpha val="90000"/>
                </a:schemeClr>
              </a:gs>
              <a:gs pos="50000">
                <a:srgbClr val="C86664">
                  <a:alpha val="80000"/>
                </a:srgbClr>
              </a:gs>
              <a:gs pos="100000">
                <a:srgbClr val="411817">
                  <a:alpha val="80000"/>
                </a:srgb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54110" y="4341272"/>
            <a:ext cx="3656240" cy="190264"/>
          </a:xfrm>
          <a:prstGeom prst="rect">
            <a:avLst/>
          </a:prstGeom>
          <a:gradFill flip="none" rotWithShape="1">
            <a:gsLst>
              <a:gs pos="0">
                <a:srgbClr val="F58025"/>
              </a:gs>
              <a:gs pos="50000">
                <a:srgbClr val="F58025">
                  <a:alpha val="56000"/>
                </a:srgbClr>
              </a:gs>
              <a:gs pos="100000">
                <a:srgbClr val="F58025">
                  <a:alpha val="15000"/>
                </a:srgb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Calibri" pitchFamily="34" charset="0"/>
              </a:rPr>
              <a:t>Solution-Based Negotiation</a:t>
            </a:r>
            <a:endParaRPr lang="en-US" sz="12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800" b="1" kern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charset="0"/>
              </a:rPr>
              <a:t>Deal Process</a:t>
            </a:r>
          </a:p>
        </p:txBody>
      </p:sp>
    </p:spTree>
    <p:extLst>
      <p:ext uri="{BB962C8B-B14F-4D97-AF65-F5344CB8AC3E}">
        <p14:creationId xmlns:p14="http://schemas.microsoft.com/office/powerpoint/2010/main" val="12124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6D0D-61F7-4238-9298-26E7DC491CC8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95600" y="1828800"/>
            <a:ext cx="0" cy="4114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72200" y="1828800"/>
            <a:ext cx="0" cy="411480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05200" y="1219200"/>
            <a:ext cx="50292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Integrated Services Platform: iterative build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33" y="1828800"/>
            <a:ext cx="2533467" cy="19871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828800"/>
            <a:ext cx="2166383" cy="2133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58" y="1905000"/>
            <a:ext cx="2164042" cy="21312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5943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8862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594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Flexible State</a:t>
            </a:r>
            <a:endParaRPr lang="en-US" dirty="0"/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797075299"/>
              </p:ext>
            </p:extLst>
          </p:nvPr>
        </p:nvGraphicFramePr>
        <p:xfrm>
          <a:off x="228600" y="4419600"/>
          <a:ext cx="8382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228600" y="1219200"/>
            <a:ext cx="25146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contracting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28600" y="3810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The Path to a Future State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209800"/>
            <a:ext cx="2286000" cy="2308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Sourcing Management Organization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35680" y="2133600"/>
            <a:ext cx="2103120" cy="2154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Sourcing Management Organization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2209800"/>
            <a:ext cx="2103120" cy="2154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Sourcing Management Organization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63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unique about integrated services contracts?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formal acknowledgement of the interdependence of all participants in a shared services framework</a:t>
            </a:r>
          </a:p>
          <a:p>
            <a:pPr lvl="1"/>
            <a:r>
              <a:rPr lang="en-US" sz="2000" dirty="0" smtClean="0"/>
              <a:t>Shared deal structure and common documents</a:t>
            </a:r>
          </a:p>
          <a:p>
            <a:pPr lvl="1"/>
            <a:r>
              <a:rPr lang="en-US" sz="2000" dirty="0" smtClean="0"/>
              <a:t>Shared solution elements and SMM</a:t>
            </a:r>
          </a:p>
          <a:p>
            <a:pPr lvl="1"/>
            <a:r>
              <a:rPr lang="en-US" sz="2000" dirty="0" smtClean="0"/>
              <a:t>Shared accountability reflected in shared </a:t>
            </a:r>
            <a:r>
              <a:rPr lang="en-US" sz="2000" dirty="0"/>
              <a:t>s</a:t>
            </a:r>
            <a:r>
              <a:rPr lang="en-US" sz="2000" dirty="0" smtClean="0"/>
              <a:t>ervice levels</a:t>
            </a:r>
          </a:p>
          <a:p>
            <a:pPr lvl="1"/>
            <a:r>
              <a:rPr lang="en-US" sz="2000" dirty="0" smtClean="0"/>
              <a:t>Shared operating assumptions reflected in OLAs </a:t>
            </a:r>
          </a:p>
          <a:p>
            <a:r>
              <a:rPr lang="en-US" sz="2400" dirty="0" smtClean="0"/>
              <a:t>The MSI - A separate role for coordination and communication that is not Governance</a:t>
            </a:r>
          </a:p>
          <a:p>
            <a:pPr lvl="1"/>
            <a:r>
              <a:rPr lang="en-US" sz="2000" dirty="0" smtClean="0"/>
              <a:t>Investing in the functions that are common to all service elements, independent of the enabling technologies</a:t>
            </a:r>
          </a:p>
          <a:p>
            <a:r>
              <a:rPr lang="en-US" sz="2400" dirty="0" smtClean="0"/>
              <a:t>A rule set to promote equitable changes and more effective change management</a:t>
            </a:r>
          </a:p>
          <a:p>
            <a:pPr lvl="1"/>
            <a:r>
              <a:rPr lang="en-US" sz="2000" dirty="0" smtClean="0"/>
              <a:t>Accounting for re-investment and continuous change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6D0D-61F7-4238-9298-26E7DC491CC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956B-AF85-428C-8C0D-32ACB771B9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4082143" y="2044244"/>
            <a:ext cx="3657600" cy="3153103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77543" y="3415844"/>
            <a:ext cx="1066800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SMM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10000" y="1815644"/>
            <a:ext cx="1981200" cy="3381703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19800" y="1815644"/>
            <a:ext cx="1981200" cy="3381703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5397044"/>
            <a:ext cx="39624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5287090"/>
            <a:ext cx="9826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Provider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8961" y="5287090"/>
            <a:ext cx="9826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Provider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3604" y="1371600"/>
            <a:ext cx="98263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Client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000000">
            <a:off x="2573211" y="2906538"/>
            <a:ext cx="3864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MSA</a:t>
            </a:r>
          </a:p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Solution Requirements</a:t>
            </a:r>
          </a:p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OLA Contractual Obligations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600000" flipH="1">
            <a:off x="5373606" y="2906538"/>
            <a:ext cx="3864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MSA</a:t>
            </a:r>
          </a:p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Solution Requirements</a:t>
            </a:r>
          </a:p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OLA Contractual Obligations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6174" y="5420380"/>
            <a:ext cx="3864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OLA</a:t>
            </a:r>
          </a:p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Interdependency Commitments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447800"/>
            <a:ext cx="3192438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5425" indent="-225425" algn="l" defTabSz="914400" rtl="0" eaLnBrk="1" latinLnBrk="0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3888" indent="-160338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5425" algn="l" defTabSz="914400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Operating Level Agreements (OLAs)</a:t>
            </a:r>
            <a:br>
              <a:rPr lang="en-US" sz="1600" dirty="0" smtClean="0"/>
            </a:br>
            <a:r>
              <a:rPr lang="en-US" sz="1600" b="0" dirty="0" smtClean="0"/>
              <a:t>describe process commitments between providers</a:t>
            </a:r>
          </a:p>
          <a:p>
            <a:pPr lvl="1"/>
            <a:r>
              <a:rPr lang="en-US" sz="1400" dirty="0" smtClean="0"/>
              <a:t>One document for each Service Provider relationship</a:t>
            </a:r>
          </a:p>
          <a:p>
            <a:pPr lvl="1"/>
            <a:r>
              <a:rPr lang="en-US" sz="1400" dirty="0" smtClean="0"/>
              <a:t>Interdependency commitments between each Service Component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600" dirty="0" smtClean="0"/>
              <a:t>Service Management Manual (SMM) </a:t>
            </a:r>
            <a:r>
              <a:rPr lang="en-US" sz="1600" b="0" dirty="0" smtClean="0"/>
              <a:t>describes enterprise processes – a single document for the client</a:t>
            </a:r>
          </a:p>
          <a:p>
            <a:endParaRPr lang="en-US" sz="1600" b="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4572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Contractual &lt;-&gt; Operational Fit</a:t>
            </a:r>
          </a:p>
        </p:txBody>
      </p:sp>
    </p:spTree>
    <p:extLst>
      <p:ext uri="{BB962C8B-B14F-4D97-AF65-F5344CB8AC3E}">
        <p14:creationId xmlns:p14="http://schemas.microsoft.com/office/powerpoint/2010/main" val="30916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E152-06AD-49B7-9473-3A64D9283881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87698"/>
              </p:ext>
            </p:extLst>
          </p:nvPr>
        </p:nvGraphicFramePr>
        <p:xfrm>
          <a:off x="457200" y="269361"/>
          <a:ext cx="8229600" cy="64457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26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Provider 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Provider 2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Provider 3</a:t>
                      </a: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4017">
                <a:tc>
                  <a:txBody>
                    <a:bodyPr/>
                    <a:lstStyle/>
                    <a:p>
                      <a:endParaRPr lang="en-US" sz="100" b="1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dirty="0" smtClean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79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Master</a:t>
                      </a:r>
                      <a:r>
                        <a:rPr lang="en-US" sz="1200" b="1" baseline="0" dirty="0" smtClean="0"/>
                        <a:t> Services Agreement</a:t>
                      </a:r>
                      <a:endParaRPr lang="en-US" sz="1200" b="1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Master</a:t>
                      </a:r>
                      <a:r>
                        <a:rPr lang="en-US" sz="1200" b="1" baseline="0" dirty="0" smtClean="0"/>
                        <a:t> Services Agreement</a:t>
                      </a:r>
                      <a:endParaRPr lang="en-US" sz="1200" b="1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Master</a:t>
                      </a:r>
                      <a:r>
                        <a:rPr lang="en-US" sz="1200" b="1" baseline="0" dirty="0" smtClean="0"/>
                        <a:t> Services Agreement</a:t>
                      </a:r>
                      <a:endParaRPr lang="en-US" sz="1200" b="1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17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7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Exhibit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1: Integration and Change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5720" marR="45720"/>
                </a:tc>
              </a:tr>
              <a:tr h="2311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Attachment 1-A (Definitions)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Attachment 1-B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</a:rPr>
                        <a:t> (Change and Acceptance)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Attachment 1-C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</a:rPr>
                        <a:t> (Governance Structure and Dispute Resolution)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Attachment 1-D (Service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</a:rPr>
                        <a:t> Management Manual Outline)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</a:rPr>
                        <a:t>Attachment 1-E (Operating</a:t>
                      </a:r>
                      <a:r>
                        <a:rPr lang="en-US" sz="1100" b="0" baseline="0" dirty="0" smtClean="0">
                          <a:solidFill>
                            <a:schemeClr val="bg1"/>
                          </a:solidFill>
                        </a:rPr>
                        <a:t> Level Agreement Outline)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7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Exhibit 2 (Statement of Work and Solution)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19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Exhibit 2.1 (MSI Statement of Work)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Exhibit 2.2 (Tower 1 Statement of Work)</a:t>
                      </a:r>
                      <a:endParaRPr lang="en-US" sz="110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Exhibit 2.3 (Tower 2</a:t>
                      </a:r>
                      <a:r>
                        <a:rPr lang="en-US" sz="1100" baseline="0" dirty="0" smtClean="0"/>
                        <a:t> Statement of Work)</a:t>
                      </a:r>
                      <a:endParaRPr lang="en-US" sz="110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Attachments</a:t>
                      </a:r>
                      <a:r>
                        <a:rPr lang="en-US" sz="1100" baseline="0" dirty="0" smtClean="0"/>
                        <a:t> 2.1-A thru n (MSI-specific solution, transition, transition-out, etc.)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Attachments</a:t>
                      </a:r>
                      <a:r>
                        <a:rPr lang="en-US" sz="1100" baseline="0" dirty="0" smtClean="0"/>
                        <a:t> 2.2-A thru n (Tower-specific solution, transition, transition-out, etc.)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Attachments</a:t>
                      </a:r>
                      <a:r>
                        <a:rPr lang="en-US" sz="1100" baseline="0" dirty="0" smtClean="0"/>
                        <a:t> 2.3-A thru n (Tower-specific solution, transition, transition-out, etc.)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1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 smtClean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 smtClean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19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Exhibit 3 (Reporting and Service Level Management)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</a:tr>
              <a:tr h="23119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Exhibit 3.1 (MSI-specific</a:t>
                      </a:r>
                      <a:r>
                        <a:rPr lang="en-US" sz="1100" baseline="0" dirty="0" smtClean="0"/>
                        <a:t> SL </a:t>
                      </a:r>
                      <a:r>
                        <a:rPr lang="en-US" sz="1100" baseline="0" dirty="0" err="1" smtClean="0"/>
                        <a:t>req’ts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Exhibit 3.2 (Tower 1-specific</a:t>
                      </a:r>
                      <a:r>
                        <a:rPr lang="en-US" sz="1100" baseline="0" dirty="0" smtClean="0"/>
                        <a:t> SL </a:t>
                      </a:r>
                      <a:r>
                        <a:rPr lang="en-US" sz="1100" baseline="0" dirty="0" err="1" smtClean="0"/>
                        <a:t>req’ts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Exhibit 3.3 (Tower 2-specific</a:t>
                      </a:r>
                      <a:r>
                        <a:rPr lang="en-US" sz="1100" baseline="0" dirty="0" smtClean="0"/>
                        <a:t> SL </a:t>
                      </a:r>
                      <a:r>
                        <a:rPr lang="en-US" sz="1100" baseline="0" dirty="0" err="1" smtClean="0"/>
                        <a:t>req’ts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Attachments 3.1-A</a:t>
                      </a:r>
                      <a:r>
                        <a:rPr lang="en-US" sz="1100" baseline="0" dirty="0" smtClean="0"/>
                        <a:t> thru n (MSI-specific reports, metrics, critical deliverables)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Attachments 3.2-A</a:t>
                      </a:r>
                      <a:r>
                        <a:rPr lang="en-US" sz="1100" baseline="0" dirty="0" smtClean="0"/>
                        <a:t> thru n (Tower 2-specific reports, metrics, critical deliverables)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Attachments 3.3-A</a:t>
                      </a:r>
                      <a:r>
                        <a:rPr lang="en-US" sz="1100" baseline="0" dirty="0" smtClean="0"/>
                        <a:t> thru n (Tower 2-specific reports, metrics, critical deliverables)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1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 smtClean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 smtClean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7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Exhibit 4 (Pricing and Financial Provisions)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9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Exhibit 4.1 (MSI-specific provisions)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Exhibit 4.2 (Tower 1-specific provisions)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Exhibit 4.3 (Tower 2-specific provisions)</a:t>
                      </a: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Attachment 4.1-A thru n (MSI-specific pricing units,</a:t>
                      </a:r>
                      <a:r>
                        <a:rPr lang="en-US" sz="1100" baseline="0" dirty="0" smtClean="0"/>
                        <a:t> volumes, prices, assets, etc.)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 4.2-A thru n (Tower</a:t>
                      </a:r>
                      <a:r>
                        <a:rPr lang="en-US" sz="1100" baseline="0" dirty="0" smtClean="0"/>
                        <a:t> 1</a:t>
                      </a:r>
                      <a:r>
                        <a:rPr lang="en-US" sz="1100" dirty="0" smtClean="0"/>
                        <a:t>-specific pricing units,</a:t>
                      </a:r>
                      <a:r>
                        <a:rPr lang="en-US" sz="1100" baseline="0" dirty="0" smtClean="0"/>
                        <a:t> volumes, prices, assets, etc.)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 4.3-A thru n (Tower</a:t>
                      </a:r>
                      <a:r>
                        <a:rPr lang="en-US" sz="1100" baseline="0" dirty="0" smtClean="0"/>
                        <a:t> 2</a:t>
                      </a:r>
                      <a:r>
                        <a:rPr lang="en-US" sz="1100" dirty="0" smtClean="0"/>
                        <a:t>-specific pricing units,</a:t>
                      </a:r>
                      <a:r>
                        <a:rPr lang="en-US" sz="1100" baseline="0" dirty="0" smtClean="0"/>
                        <a:t> volumes, prices, assets, etc.)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17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 smtClean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dirty="0" smtClean="0"/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479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Exhibit 5 (Human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Resources Provisions)</a:t>
                      </a:r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9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Exhibit 5.1 (MSI-specific HR</a:t>
                      </a:r>
                      <a:r>
                        <a:rPr lang="en-US" sz="1100" baseline="0" dirty="0" smtClean="0"/>
                        <a:t> provisions)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Exhibit 5.2 (Tower</a:t>
                      </a:r>
                      <a:r>
                        <a:rPr lang="en-US" sz="1100" baseline="0" dirty="0" smtClean="0"/>
                        <a:t> 1</a:t>
                      </a:r>
                      <a:r>
                        <a:rPr lang="en-US" sz="1100" dirty="0" smtClean="0"/>
                        <a:t>-specific</a:t>
                      </a:r>
                      <a:r>
                        <a:rPr lang="en-US" sz="1100" baseline="0" dirty="0" smtClean="0"/>
                        <a:t> provisions)</a:t>
                      </a:r>
                      <a:endParaRPr lang="en-US" sz="1100" dirty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Exhibit 5.3 (Tower</a:t>
                      </a:r>
                      <a:r>
                        <a:rPr lang="en-US" sz="1100" baseline="0" dirty="0" smtClean="0"/>
                        <a:t> 2</a:t>
                      </a:r>
                      <a:r>
                        <a:rPr lang="en-US" sz="1100" dirty="0" smtClean="0"/>
                        <a:t>-specific</a:t>
                      </a:r>
                      <a:r>
                        <a:rPr lang="en-US" sz="1100" baseline="0" dirty="0" smtClean="0"/>
                        <a:t> provisions)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8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Attachments</a:t>
                      </a:r>
                      <a:r>
                        <a:rPr lang="en-US" sz="1100" baseline="0" dirty="0" smtClean="0"/>
                        <a:t> 5.1-A thru C (affected persons, projection matrix, key persons)</a:t>
                      </a:r>
                      <a:endParaRPr lang="en-US" sz="1100" dirty="0"/>
                    </a:p>
                  </a:txBody>
                  <a:tcPr marL="45720" marR="4572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Attachments</a:t>
                      </a:r>
                      <a:r>
                        <a:rPr lang="en-US" sz="1100" baseline="0" dirty="0" smtClean="0"/>
                        <a:t> 5.2-A thru C (affected persons, projection matrix, key persons)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Attachments</a:t>
                      </a:r>
                      <a:r>
                        <a:rPr lang="en-US" sz="1100" baseline="0" dirty="0" smtClean="0"/>
                        <a:t> 5.3-A thru C (affected persons, projection matrix, key persons)</a:t>
                      </a:r>
                      <a:endParaRPr lang="en-US" sz="1100" dirty="0" smtClean="0"/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9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395-7207-469C-9607-692F07C245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Line Callout 1 (Accent Bar) 5"/>
          <p:cNvSpPr/>
          <p:nvPr/>
        </p:nvSpPr>
        <p:spPr>
          <a:xfrm>
            <a:off x="6366933" y="1752600"/>
            <a:ext cx="2319867" cy="685800"/>
          </a:xfrm>
          <a:prstGeom prst="accentCallout1">
            <a:avLst>
              <a:gd name="adj1" fmla="val 18751"/>
              <a:gd name="adj2" fmla="val -1399"/>
              <a:gd name="adj3" fmla="val 64881"/>
              <a:gd name="adj4" fmla="val -5777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Established in initial RFP release – part of contracting framework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Line Callout 1 (Accent Bar) 12"/>
          <p:cNvSpPr/>
          <p:nvPr/>
        </p:nvSpPr>
        <p:spPr>
          <a:xfrm flipH="1">
            <a:off x="304800" y="1866900"/>
            <a:ext cx="2319867" cy="533400"/>
          </a:xfrm>
          <a:prstGeom prst="accentCallout1">
            <a:avLst>
              <a:gd name="adj1" fmla="val 20338"/>
              <a:gd name="adj2" fmla="val 3710"/>
              <a:gd name="adj3" fmla="val 64881"/>
              <a:gd name="adj4" fmla="val -5777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Obligations of service </a:t>
            </a:r>
            <a:r>
              <a:rPr lang="en-US" sz="1400" b="1" dirty="0">
                <a:solidFill>
                  <a:schemeClr val="tx1"/>
                </a:solidFill>
              </a:rPr>
              <a:t>p</a:t>
            </a:r>
            <a:r>
              <a:rPr lang="en-US" sz="1400" b="1" dirty="0" smtClean="0">
                <a:solidFill>
                  <a:schemeClr val="tx1"/>
                </a:solidFill>
              </a:rPr>
              <a:t>rovider to client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Line Callout 1 (Accent Bar) 13"/>
          <p:cNvSpPr/>
          <p:nvPr/>
        </p:nvSpPr>
        <p:spPr>
          <a:xfrm flipH="1">
            <a:off x="304800" y="3118506"/>
            <a:ext cx="2286000" cy="844386"/>
          </a:xfrm>
          <a:prstGeom prst="accentCallout1">
            <a:avLst>
              <a:gd name="adj1" fmla="val 20338"/>
              <a:gd name="adj2" fmla="val 3710"/>
              <a:gd name="adj3" fmla="val 64881"/>
              <a:gd name="adj4" fmla="val -5777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Defines the relationship between the Parties</a:t>
            </a:r>
          </a:p>
        </p:txBody>
      </p:sp>
      <p:sp>
        <p:nvSpPr>
          <p:cNvPr id="15" name="Line Callout 1 (Accent Bar) 14"/>
          <p:cNvSpPr/>
          <p:nvPr/>
        </p:nvSpPr>
        <p:spPr>
          <a:xfrm>
            <a:off x="6366933" y="3277091"/>
            <a:ext cx="2319867" cy="685800"/>
          </a:xfrm>
          <a:prstGeom prst="accentCallout1">
            <a:avLst>
              <a:gd name="adj1" fmla="val 18751"/>
              <a:gd name="adj2" fmla="val -1399"/>
              <a:gd name="adj3" fmla="val 64881"/>
              <a:gd name="adj4" fmla="val -5777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Negotiate in context of integration sessions – pre-transition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Line Callout 1 (Accent Bar) 15"/>
          <p:cNvSpPr/>
          <p:nvPr/>
        </p:nvSpPr>
        <p:spPr>
          <a:xfrm flipH="1">
            <a:off x="304799" y="4819258"/>
            <a:ext cx="2319867" cy="1377787"/>
          </a:xfrm>
          <a:prstGeom prst="accentCallout1">
            <a:avLst>
              <a:gd name="adj1" fmla="val 20338"/>
              <a:gd name="adj2" fmla="val 3710"/>
              <a:gd name="adj3" fmla="val 31355"/>
              <a:gd name="adj4" fmla="val -5818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indent="-119063">
              <a:buFont typeface="Arial" panose="020B0604020202020204" pitchFamily="34" charset="0"/>
              <a:buChar char="•"/>
              <a:tabLst>
                <a:tab pos="1995488" algn="r"/>
              </a:tabLst>
            </a:pPr>
            <a:r>
              <a:rPr lang="en-US" sz="1400" b="1" dirty="0" smtClean="0">
                <a:solidFill>
                  <a:schemeClr val="tx1"/>
                </a:solidFill>
              </a:rPr>
              <a:t>Identifies the obligation of the Parties to support the dependencies between the towers</a:t>
            </a:r>
          </a:p>
        </p:txBody>
      </p:sp>
      <p:sp>
        <p:nvSpPr>
          <p:cNvPr id="17" name="Line Callout 1 (Accent Bar) 16"/>
          <p:cNvSpPr/>
          <p:nvPr/>
        </p:nvSpPr>
        <p:spPr>
          <a:xfrm>
            <a:off x="6366932" y="4939523"/>
            <a:ext cx="2319867" cy="1116165"/>
          </a:xfrm>
          <a:prstGeom prst="accentCallout1">
            <a:avLst>
              <a:gd name="adj1" fmla="val 18751"/>
              <a:gd name="adj2" fmla="val -1399"/>
              <a:gd name="adj3" fmla="val 29409"/>
              <a:gd name="adj4" fmla="val -59402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Initially drafted in integration sessions (pre-transition)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</a:rPr>
              <a:t>Edited throughout contract life, with client approval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93592" y="2740867"/>
            <a:ext cx="0" cy="223454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45608" y="2613212"/>
            <a:ext cx="0" cy="23622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Document 8"/>
          <p:cNvSpPr/>
          <p:nvPr/>
        </p:nvSpPr>
        <p:spPr>
          <a:xfrm>
            <a:off x="3581400" y="1470212"/>
            <a:ext cx="1676400" cy="1601769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 A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Contracting Framework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3581400" y="3352800"/>
            <a:ext cx="1676400" cy="1271299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 B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Between Providers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3581400" y="4670612"/>
            <a:ext cx="1676400" cy="1653988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 C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Intersects Between Components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Content</a:t>
            </a:r>
            <a:endParaRPr lang="en-US" sz="2000" b="1" i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355934" y="121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/>
              <a:t>Development</a:t>
            </a:r>
            <a:endParaRPr lang="en-US" sz="2000" b="1" i="1" u="sng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OLA Structure</a:t>
            </a:r>
          </a:p>
        </p:txBody>
      </p:sp>
    </p:spTree>
    <p:extLst>
      <p:ext uri="{BB962C8B-B14F-4D97-AF65-F5344CB8AC3E}">
        <p14:creationId xmlns:p14="http://schemas.microsoft.com/office/powerpoint/2010/main" val="4016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E152-06AD-49B7-9473-3A64D928388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990600"/>
            <a:ext cx="7543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SMM includes ITIL  and defined enterprise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MSI OLAs with the MSI are based on the SMM plus SOWs &amp; SLAs</a:t>
            </a:r>
            <a:endParaRPr lang="en-US" sz="2000" b="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47" y="1828365"/>
            <a:ext cx="3555946" cy="198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99598"/>
            <a:ext cx="3036094" cy="120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3048000" cy="6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590800" y="3657600"/>
            <a:ext cx="1905000" cy="175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 Management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Manual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 rot="16200000">
            <a:off x="4289842" y="2461042"/>
            <a:ext cx="1829236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0" dirty="0" smtClean="0"/>
              <a:t>ITIL Processes</a:t>
            </a:r>
            <a:endParaRPr lang="en-US" sz="2000" b="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 rot="16200000">
            <a:off x="4921584" y="4159584"/>
            <a:ext cx="1282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0" dirty="0" smtClean="0"/>
              <a:t>On-Going </a:t>
            </a:r>
          </a:p>
          <a:p>
            <a:r>
              <a:rPr lang="en-US" sz="2000" b="0" dirty="0" smtClean="0"/>
              <a:t>Programs</a:t>
            </a:r>
            <a:endParaRPr lang="en-US" sz="2000" b="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 rot="16200000">
            <a:off x="5073984" y="5441617"/>
            <a:ext cx="128203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0" dirty="0" smtClean="0"/>
              <a:t>Tools</a:t>
            </a:r>
            <a:endParaRPr lang="en-US" sz="2000" b="0" dirty="0"/>
          </a:p>
        </p:txBody>
      </p:sp>
      <p:sp>
        <p:nvSpPr>
          <p:cNvPr id="8" name="Left Brace 7"/>
          <p:cNvSpPr/>
          <p:nvPr/>
        </p:nvSpPr>
        <p:spPr>
          <a:xfrm>
            <a:off x="4572000" y="2590800"/>
            <a:ext cx="457200" cy="3209399"/>
          </a:xfrm>
          <a:prstGeom prst="leftBrace">
            <a:avLst>
              <a:gd name="adj1" fmla="val 6297"/>
              <a:gd name="adj2" fmla="val 61636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7781988">
            <a:off x="1933942" y="3478685"/>
            <a:ext cx="1140562" cy="527074"/>
          </a:xfrm>
          <a:prstGeom prst="downArrow">
            <a:avLst/>
          </a:prstGeom>
          <a:solidFill>
            <a:schemeClr val="bg1"/>
          </a:solidFill>
          <a:ln w="222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5181601"/>
            <a:ext cx="1270179" cy="457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/>
              <a:t>Statements of Work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3421" y="5867400"/>
            <a:ext cx="1270179" cy="4571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/>
              <a:t>SLAs</a:t>
            </a:r>
          </a:p>
        </p:txBody>
      </p:sp>
      <p:sp>
        <p:nvSpPr>
          <p:cNvPr id="24" name="Left Brace 23"/>
          <p:cNvSpPr/>
          <p:nvPr/>
        </p:nvSpPr>
        <p:spPr>
          <a:xfrm rot="8628726">
            <a:off x="2029836" y="4607851"/>
            <a:ext cx="457200" cy="1604699"/>
          </a:xfrm>
          <a:prstGeom prst="leftBrace">
            <a:avLst>
              <a:gd name="adj1" fmla="val 40100"/>
              <a:gd name="adj2" fmla="val 49124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ocument 19"/>
          <p:cNvSpPr/>
          <p:nvPr/>
        </p:nvSpPr>
        <p:spPr>
          <a:xfrm>
            <a:off x="653619" y="1983715"/>
            <a:ext cx="1403781" cy="97652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 B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Between Providers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653619" y="3301526"/>
            <a:ext cx="1403781" cy="1270474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Part C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</a:rPr>
              <a:t>Intersects Between Components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OLAs with the Service Integrator</a:t>
            </a:r>
          </a:p>
        </p:txBody>
      </p:sp>
    </p:spTree>
    <p:extLst>
      <p:ext uri="{BB962C8B-B14F-4D97-AF65-F5344CB8AC3E}">
        <p14:creationId xmlns:p14="http://schemas.microsoft.com/office/powerpoint/2010/main" val="35928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990600"/>
            <a:ext cx="7086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OLAs ensure  service provider’s actions are compatible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 smtClean="0"/>
              <a:t>Operating Level Metrics ensure measurements are compatible</a:t>
            </a:r>
            <a:endParaRPr lang="en-US" sz="2000" b="0" i="1" dirty="0"/>
          </a:p>
        </p:txBody>
      </p:sp>
      <p:sp>
        <p:nvSpPr>
          <p:cNvPr id="12" name="Oval 11"/>
          <p:cNvSpPr/>
          <p:nvPr/>
        </p:nvSpPr>
        <p:spPr>
          <a:xfrm>
            <a:off x="6324600" y="2133600"/>
            <a:ext cx="1905000" cy="1676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Service Management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Manual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66079" y="4038600"/>
            <a:ext cx="1511121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/>
              <a:t>Statements of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3737" y="5105400"/>
            <a:ext cx="1511121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/>
            <a:r>
              <a:rPr lang="en-US" dirty="0" smtClean="0"/>
              <a:t>SLAs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48000" y="2286000"/>
            <a:ext cx="32766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800" b="0" dirty="0" smtClean="0"/>
              <a:t>Each  Process defined the same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Handoff’s are agreed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Measured the same way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/>
              <a:t>Agreed tolerance (time)</a:t>
            </a:r>
          </a:p>
          <a:p>
            <a:endParaRPr lang="en-US" sz="2000" b="0" dirty="0"/>
          </a:p>
        </p:txBody>
      </p:sp>
      <p:sp>
        <p:nvSpPr>
          <p:cNvPr id="20" name="Flowchart: Document 19"/>
          <p:cNvSpPr/>
          <p:nvPr/>
        </p:nvSpPr>
        <p:spPr>
          <a:xfrm>
            <a:off x="457200" y="2286000"/>
            <a:ext cx="1676400" cy="1653988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 smtClean="0"/>
              <a:t>Part C</a:t>
            </a:r>
          </a:p>
          <a:p>
            <a:pPr algn="ctr"/>
            <a:r>
              <a:rPr lang="en-US" sz="1600" i="1" dirty="0" smtClean="0"/>
              <a:t>Intersects Between Components</a:t>
            </a:r>
            <a:endParaRPr lang="en-US" sz="1600" i="1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57200" y="4731327"/>
            <a:ext cx="5486400" cy="15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 smtClean="0"/>
              <a:t>Example - Shared Response Time Service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The </a:t>
            </a:r>
            <a:r>
              <a:rPr lang="en-US" sz="1800" b="0" u="sng" dirty="0" smtClean="0"/>
              <a:t>calculation</a:t>
            </a:r>
            <a:r>
              <a:rPr lang="en-US" sz="1800" b="0" dirty="0" smtClean="0"/>
              <a:t> of response time is the </a:t>
            </a:r>
            <a:r>
              <a:rPr lang="en-US" sz="1800" b="0" dirty="0" smtClean="0"/>
              <a:t>same  </a:t>
            </a:r>
            <a:endParaRPr lang="en-US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u="sng" dirty="0" smtClean="0"/>
              <a:t>Hand-offs</a:t>
            </a:r>
            <a:r>
              <a:rPr lang="en-US" sz="1800" b="0" dirty="0" smtClean="0"/>
              <a:t> are </a:t>
            </a:r>
            <a:r>
              <a:rPr lang="en-US" sz="1800" b="0" dirty="0" smtClean="0"/>
              <a:t>agreed</a:t>
            </a:r>
            <a:endParaRPr lang="en-US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Maximum </a:t>
            </a:r>
            <a:r>
              <a:rPr lang="en-US" sz="1800" b="0" u="sng" dirty="0" smtClean="0"/>
              <a:t>tolerance</a:t>
            </a:r>
            <a:r>
              <a:rPr lang="en-US" sz="1800" b="0" dirty="0" smtClean="0"/>
              <a:t> for each supplier is </a:t>
            </a:r>
            <a:r>
              <a:rPr lang="en-US" sz="1800" b="0" dirty="0" smtClean="0"/>
              <a:t>documented</a:t>
            </a:r>
            <a:endParaRPr lang="en-US" sz="1800" b="0" dirty="0"/>
          </a:p>
        </p:txBody>
      </p:sp>
      <p:sp>
        <p:nvSpPr>
          <p:cNvPr id="22" name="Left Brace 21"/>
          <p:cNvSpPr/>
          <p:nvPr/>
        </p:nvSpPr>
        <p:spPr>
          <a:xfrm>
            <a:off x="5867400" y="2429401"/>
            <a:ext cx="457200" cy="3209399"/>
          </a:xfrm>
          <a:prstGeom prst="leftBrace">
            <a:avLst>
              <a:gd name="adj1" fmla="val 6297"/>
              <a:gd name="adj2" fmla="val 17093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2590800" y="2277001"/>
            <a:ext cx="457200" cy="1532999"/>
          </a:xfrm>
          <a:prstGeom prst="leftBrace">
            <a:avLst>
              <a:gd name="adj1" fmla="val 6297"/>
              <a:gd name="adj2" fmla="val 41958"/>
            </a:avLst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OLAs Govern how Parties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16246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Shared Services Platform </a:t>
            </a:r>
          </a:p>
          <a:p>
            <a:pPr lvl="1"/>
            <a:r>
              <a:rPr lang="en-US" sz="2000" dirty="0" smtClean="0"/>
              <a:t>Evolution</a:t>
            </a:r>
          </a:p>
          <a:p>
            <a:pPr lvl="1"/>
            <a:r>
              <a:rPr lang="en-US" sz="2000" dirty="0" smtClean="0"/>
              <a:t>Key Elements</a:t>
            </a:r>
          </a:p>
          <a:p>
            <a:r>
              <a:rPr lang="en-US" sz="2400" dirty="0" smtClean="0"/>
              <a:t>Services Integrator</a:t>
            </a:r>
          </a:p>
          <a:p>
            <a:pPr lvl="1"/>
            <a:r>
              <a:rPr lang="en-US" sz="2000" dirty="0" smtClean="0"/>
              <a:t>Key Elements</a:t>
            </a:r>
          </a:p>
          <a:p>
            <a:pPr lvl="1"/>
            <a:r>
              <a:rPr lang="en-US" sz="2000" dirty="0" smtClean="0"/>
              <a:t>Process Responsibilities</a:t>
            </a:r>
          </a:p>
          <a:p>
            <a:r>
              <a:rPr lang="en-US" sz="2400" dirty="0" smtClean="0"/>
              <a:t>Lessons Learned / Best Practices</a:t>
            </a:r>
          </a:p>
          <a:p>
            <a:r>
              <a:rPr lang="en-US" sz="2400" dirty="0" smtClean="0"/>
              <a:t>Questions</a:t>
            </a:r>
            <a:endParaRPr lang="en-US" sz="2400" dirty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A98AA-57AB-43CA-9156-49E7C54F89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and Closing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06D0D-61F7-4238-9298-26E7DC491CC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438400" y="533400"/>
            <a:ext cx="426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Randy Tucker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/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Applied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6641 Whispering Woods Ct</a:t>
            </a:r>
          </a:p>
          <a:p>
            <a:pPr algn="ctr" eaLnBrk="1" hangingPunct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Plano, Texas 75024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hangingPunct="1"/>
            <a:r>
              <a:rPr lang="en-US" sz="2000" dirty="0" smtClean="0">
                <a:hlinkClick r:id="rId3"/>
              </a:rPr>
              <a:t>Randy.Tucker@integrisapplied.com </a:t>
            </a:r>
            <a:endParaRPr lang="en-US" sz="2000" dirty="0"/>
          </a:p>
          <a:p>
            <a:pPr algn="ctr" eaLnBrk="1" hangingPunct="1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214-675-9147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48" y="3429000"/>
            <a:ext cx="400285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2"/>
          <p:cNvGraphicFramePr>
            <a:graphicFrameLocks noGrp="1" noChangeAspect="1"/>
          </p:cNvGraphicFramePr>
          <p:nvPr>
            <p:ph idx="1"/>
          </p:nvPr>
        </p:nvGraphicFramePr>
        <p:xfrm>
          <a:off x="3048000" y="3403600"/>
          <a:ext cx="36576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4" imgW="10866667" imgH="8678486" progId="">
                  <p:embed/>
                </p:oleObj>
              </mc:Choice>
              <mc:Fallback>
                <p:oleObj name="Photo Editor Photo" r:id="rId4" imgW="10866667" imgH="867848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03600"/>
                        <a:ext cx="3657600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743200" y="533400"/>
            <a:ext cx="3581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Dean Johnson</a:t>
            </a:r>
          </a:p>
          <a:p>
            <a:pPr algn="ctr"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Chief Operating Officer</a:t>
            </a:r>
          </a:p>
          <a:p>
            <a:pPr algn="ctr"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Georgia Technology Authority</a:t>
            </a:r>
          </a:p>
          <a:p>
            <a:pPr algn="ctr"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47 Trinity Avenue</a:t>
            </a:r>
          </a:p>
          <a:p>
            <a:pPr algn="ctr"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Atlanta, GA  30334</a:t>
            </a:r>
          </a:p>
          <a:p>
            <a:pPr algn="ctr" eaLnBrk="1" hangingPunct="1"/>
            <a:r>
              <a:rPr lang="en-US" sz="2000" dirty="0">
                <a:hlinkClick r:id="rId6"/>
              </a:rPr>
              <a:t>Dean.Johnson@gta.ga.gov</a:t>
            </a:r>
            <a:r>
              <a:rPr lang="en-US" sz="2000" dirty="0"/>
              <a:t> </a:t>
            </a:r>
          </a:p>
          <a:p>
            <a:pPr algn="ctr"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404-463-4409</a:t>
            </a:r>
          </a:p>
        </p:txBody>
      </p:sp>
    </p:spTree>
    <p:extLst>
      <p:ext uri="{BB962C8B-B14F-4D97-AF65-F5344CB8AC3E}">
        <p14:creationId xmlns:p14="http://schemas.microsoft.com/office/powerpoint/2010/main" val="19940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395-7207-469C-9607-692F07C245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1676400"/>
            <a:ext cx="3429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Division &amp; Substitution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676400"/>
            <a:ext cx="37338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Collaboration &amp; Optimization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362200"/>
            <a:ext cx="34290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Transactional</a:t>
            </a:r>
          </a:p>
          <a:p>
            <a:pPr algn="ctr"/>
            <a:r>
              <a:rPr lang="en-US" b="1" dirty="0" smtClean="0"/>
              <a:t>Defined Scope</a:t>
            </a:r>
          </a:p>
          <a:p>
            <a:pPr algn="ctr"/>
            <a:r>
              <a:rPr lang="en-US" b="1" dirty="0" smtClean="0"/>
              <a:t>Defined Objectives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2362200"/>
            <a:ext cx="3733800" cy="1219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Integrated Platform</a:t>
            </a:r>
          </a:p>
          <a:p>
            <a:pPr algn="ctr"/>
            <a:r>
              <a:rPr lang="en-US" b="1" dirty="0" smtClean="0"/>
              <a:t>Standards Based</a:t>
            </a:r>
          </a:p>
          <a:p>
            <a:pPr algn="ctr"/>
            <a:r>
              <a:rPr lang="en-US" b="1" dirty="0" smtClean="0"/>
              <a:t>Shared Goals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3657600"/>
            <a:ext cx="3429000" cy="1371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One time project savings</a:t>
            </a:r>
          </a:p>
          <a:p>
            <a:pPr algn="ctr"/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4800600" y="3657600"/>
            <a:ext cx="3733800" cy="1371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Sustained savings</a:t>
            </a:r>
          </a:p>
          <a:p>
            <a:pPr algn="ctr"/>
            <a:r>
              <a:rPr lang="en-US" b="1" dirty="0" smtClean="0"/>
              <a:t>Low change risk</a:t>
            </a:r>
          </a:p>
          <a:p>
            <a:pPr algn="ctr"/>
            <a:r>
              <a:rPr lang="en-US" b="1" dirty="0" smtClean="0"/>
              <a:t>Accountability to results</a:t>
            </a:r>
          </a:p>
          <a:p>
            <a:pPr algn="ctr"/>
            <a:endParaRPr lang="en-US" sz="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838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58025"/>
                </a:solidFill>
              </a:rPr>
              <a:t>The sourcing model is evolving </a:t>
            </a:r>
            <a:r>
              <a:rPr lang="en-US" sz="2000" b="1" dirty="0" smtClean="0">
                <a:solidFill>
                  <a:srgbClr val="F58025"/>
                </a:solidFill>
              </a:rPr>
              <a:t>…</a:t>
            </a:r>
            <a:endParaRPr lang="en-US" sz="2000" b="1" dirty="0">
              <a:solidFill>
                <a:srgbClr val="F5802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486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58025"/>
                </a:solidFill>
              </a:rPr>
              <a:t> </a:t>
            </a:r>
            <a:r>
              <a:rPr lang="en-US" sz="2800" b="1" dirty="0" smtClean="0">
                <a:solidFill>
                  <a:srgbClr val="F58025"/>
                </a:solidFill>
              </a:rPr>
              <a:t>… from substitution and re-organization to integration</a:t>
            </a:r>
            <a:endParaRPr lang="en-US" sz="2000" b="1" dirty="0">
              <a:solidFill>
                <a:srgbClr val="F58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F956B-AF85-428C-8C0D-32ACB771B94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Evolving Shared Services Platform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Maturity Model Stages for Services Sourcing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4620" y="1540826"/>
            <a:ext cx="5991180" cy="6912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0960" y="2055926"/>
            <a:ext cx="5991180" cy="691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0960" y="2632001"/>
            <a:ext cx="5991180" cy="6912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960" y="3284886"/>
            <a:ext cx="5991180" cy="6912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0960" y="3937771"/>
            <a:ext cx="5991180" cy="691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10960" y="1374579"/>
            <a:ext cx="3660" cy="3254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10960" y="4629061"/>
            <a:ext cx="611428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1" y="4083227"/>
            <a:ext cx="1981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prstClr val="black"/>
                </a:solidFill>
              </a:rPr>
              <a:t>Stage 1: Staff Augmentation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9595" y="3476911"/>
            <a:ext cx="23755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prstClr val="black"/>
                </a:solidFill>
              </a:rPr>
              <a:t>Stage 2: Managed Services Silos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04801" y="28194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prstClr val="black"/>
                </a:solidFill>
              </a:rPr>
              <a:t>Stage 3: Managed Portfolios (Sophisticated Customers)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7766" y="2247951"/>
            <a:ext cx="2373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prstClr val="black"/>
                </a:solidFill>
              </a:rPr>
              <a:t>Stage 4: Integrating Services 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645223"/>
            <a:ext cx="179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u="sng" dirty="0" smtClean="0">
                <a:solidFill>
                  <a:srgbClr val="4F81BD">
                    <a:lumMod val="75000"/>
                  </a:srgbClr>
                </a:solidFill>
              </a:rPr>
              <a:t>Key Characteristic</a:t>
            </a:r>
            <a:endParaRPr lang="en-US" sz="1400" b="1" u="sng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559623"/>
            <a:ext cx="179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u="sng" dirty="0" smtClean="0">
                <a:solidFill>
                  <a:srgbClr val="4F81BD">
                    <a:lumMod val="75000"/>
                  </a:srgbClr>
                </a:solidFill>
              </a:rPr>
              <a:t>Goal / Benefit</a:t>
            </a:r>
            <a:endParaRPr lang="en-US" sz="1400" b="1" u="sng" dirty="0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352800" y="1529236"/>
            <a:ext cx="0" cy="484632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1529236"/>
            <a:ext cx="0" cy="484632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1529236"/>
            <a:ext cx="0" cy="484632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33600" y="4677719"/>
            <a:ext cx="1267365" cy="615553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Labor arbitrage model</a:t>
            </a:r>
          </a:p>
          <a:p>
            <a:pPr marL="119063" indent="-119063">
              <a:buClr>
                <a:srgbClr val="0070C0"/>
              </a:buClr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5562600"/>
            <a:ext cx="1267365" cy="43088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1</a:t>
            </a:r>
            <a:r>
              <a:rPr lang="en-US" sz="1100" b="1" baseline="30000" dirty="0" smtClean="0">
                <a:solidFill>
                  <a:prstClr val="black"/>
                </a:solidFill>
              </a:rPr>
              <a:t>st</a:t>
            </a:r>
            <a:r>
              <a:rPr lang="en-US" sz="1100" b="1" dirty="0" smtClean="0">
                <a:solidFill>
                  <a:prstClr val="black"/>
                </a:solidFill>
              </a:rPr>
              <a:t> level cost savings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4648200"/>
            <a:ext cx="1371600" cy="76944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Outcomes pricing </a:t>
            </a: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Intro multi-supplier environment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5562600"/>
            <a:ext cx="1267365" cy="43088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Quality and price 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92498" y="4648200"/>
            <a:ext cx="1394102" cy="76944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Process integration</a:t>
            </a: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Intro Plug &amp; Play capability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92498" y="5506016"/>
            <a:ext cx="1394102" cy="112338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Unlock 2</a:t>
            </a:r>
            <a:r>
              <a:rPr lang="en-US" sz="1100" b="1" baseline="30000" dirty="0" smtClean="0">
                <a:solidFill>
                  <a:prstClr val="black"/>
                </a:solidFill>
              </a:rPr>
              <a:t>nd</a:t>
            </a:r>
            <a:r>
              <a:rPr lang="en-US" sz="1100" b="1" dirty="0" smtClean="0">
                <a:solidFill>
                  <a:prstClr val="black"/>
                </a:solidFill>
              </a:rPr>
              <a:t> level </a:t>
            </a:r>
            <a:r>
              <a:rPr lang="en-US" sz="1100" b="1" dirty="0">
                <a:solidFill>
                  <a:prstClr val="black"/>
                </a:solidFill>
              </a:rPr>
              <a:t>cost </a:t>
            </a:r>
            <a:r>
              <a:rPr lang="en-US" sz="1100" b="1" dirty="0" smtClean="0">
                <a:solidFill>
                  <a:prstClr val="black"/>
                </a:solidFill>
              </a:rPr>
              <a:t>savings</a:t>
            </a: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Next level </a:t>
            </a:r>
            <a:r>
              <a:rPr lang="en-US" sz="1100" b="1" dirty="0">
                <a:solidFill>
                  <a:prstClr val="black"/>
                </a:solidFill>
              </a:rPr>
              <a:t>quality control </a:t>
            </a:r>
            <a:r>
              <a:rPr lang="en-US" sz="1100" b="1" dirty="0" smtClean="0">
                <a:solidFill>
                  <a:prstClr val="black"/>
                </a:solidFill>
              </a:rPr>
              <a:t>/ productivity</a:t>
            </a:r>
            <a:endParaRPr lang="en-US" sz="1100" b="1" dirty="0">
              <a:solidFill>
                <a:prstClr val="black"/>
              </a:solidFill>
            </a:endParaRP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2426175" y="4245011"/>
            <a:ext cx="268835" cy="2304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3745682" y="3515316"/>
            <a:ext cx="268835" cy="2304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7579818" y="1656041"/>
            <a:ext cx="268835" cy="2304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27" idx="1"/>
          </p:cNvCxnSpPr>
          <p:nvPr/>
        </p:nvCxnSpPr>
        <p:spPr>
          <a:xfrm flipV="1">
            <a:off x="2493384" y="1784471"/>
            <a:ext cx="5271086" cy="25757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9600" y="5724436"/>
            <a:ext cx="1267365" cy="600164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Efficiency and productivity gains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1295400"/>
            <a:ext cx="179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u="sng" dirty="0" smtClean="0">
                <a:solidFill>
                  <a:srgbClr val="4F81BD">
                    <a:lumMod val="75000"/>
                  </a:srgbClr>
                </a:solidFill>
              </a:rPr>
              <a:t>Stages</a:t>
            </a:r>
            <a:endParaRPr lang="en-US" sz="1400" b="1" u="sng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9600" y="4648200"/>
            <a:ext cx="1371600" cy="93871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Process alignment </a:t>
            </a: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Increasingly complex multi-supplier environments</a:t>
            </a:r>
            <a:endParaRPr lang="en-US" sz="1100" b="1" dirty="0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010400" y="1529235"/>
            <a:ext cx="0" cy="484632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02140" y="1529235"/>
            <a:ext cx="0" cy="484632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>
            <a:off x="4994509" y="2862431"/>
            <a:ext cx="268835" cy="2304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6255131" y="2281541"/>
            <a:ext cx="268835" cy="2304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87767" y="1603177"/>
            <a:ext cx="2373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prstClr val="black"/>
                </a:solidFill>
              </a:rPr>
              <a:t>Stage 5: Fully Integrated Shared Services Platform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0400" y="4648200"/>
            <a:ext cx="1394102" cy="954107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Process optimization</a:t>
            </a: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True Plug &amp; Play capability</a:t>
            </a: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5539770"/>
            <a:ext cx="1291740" cy="784830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Flexibility</a:t>
            </a: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</a:rPr>
              <a:t>Cost and quality maintenance</a:t>
            </a:r>
            <a:endParaRPr lang="en-US" sz="1100" b="1" dirty="0">
              <a:solidFill>
                <a:prstClr val="black"/>
              </a:solidFill>
            </a:endParaRPr>
          </a:p>
          <a:p>
            <a:pPr marL="119063" indent="-119063">
              <a:buClr>
                <a:srgbClr val="0070C0"/>
              </a:buClr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2000" y="4654031"/>
            <a:ext cx="718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4F81BD">
                    <a:lumMod val="75000"/>
                  </a:srgbClr>
                </a:solidFill>
              </a:rPr>
              <a:t>Time</a:t>
            </a:r>
            <a:endParaRPr lang="en-US" sz="1400" b="1" u="sng" dirty="0">
              <a:solidFill>
                <a:srgbClr val="4F81BD">
                  <a:lumMod val="75000"/>
                </a:srgb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312791" y="2974776"/>
            <a:ext cx="6112455" cy="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14620" y="3584376"/>
            <a:ext cx="6112455" cy="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92035" y="3054053"/>
            <a:ext cx="16471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Most clients operate at stage 2 or stage 3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 Successful Shared Services Platform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A98AA-57AB-43CA-9156-49E7C54F89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105025"/>
            <a:ext cx="813593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524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 Placeholder 3"/>
          <p:cNvSpPr txBox="1">
            <a:spLocks/>
          </p:cNvSpPr>
          <p:nvPr/>
        </p:nvSpPr>
        <p:spPr bwMode="auto">
          <a:xfrm>
            <a:off x="533400" y="1447800"/>
            <a:ext cx="8569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600" i="1" kern="0" smtClean="0">
                <a:solidFill>
                  <a:srgbClr val="002060"/>
                </a:solidFill>
              </a:rPr>
              <a:t>A Service Integration function can be successful only if key elements are present and active in the organization.</a:t>
            </a:r>
            <a:endParaRPr lang="en-US" sz="1600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2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086600" cy="837882"/>
          </a:xfrm>
        </p:spPr>
        <p:txBody>
          <a:bodyPr/>
          <a:lstStyle/>
          <a:p>
            <a:r>
              <a:rPr lang="en-US" dirty="0" smtClean="0"/>
              <a:t>Key Elements – Shared Services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well defined and transparent rules based environment</a:t>
            </a:r>
          </a:p>
          <a:p>
            <a:r>
              <a:rPr lang="en-US" dirty="0" smtClean="0"/>
              <a:t>Capable of making equitable adjustments among competing interests</a:t>
            </a:r>
          </a:p>
          <a:p>
            <a:r>
              <a:rPr lang="en-US" dirty="0" smtClean="0"/>
              <a:t>A learning environment that can adapt to change and adopt valuable custom and practice on a consensual basis</a:t>
            </a:r>
          </a:p>
          <a:p>
            <a:r>
              <a:rPr lang="en-US" dirty="0" smtClean="0"/>
              <a:t>Able to balance the interests of the enterprise with the exceptions of the custom project</a:t>
            </a:r>
          </a:p>
          <a:p>
            <a:r>
              <a:rPr lang="en-US" dirty="0" smtClean="0"/>
              <a:t>Maintains competitive pressure through low barriers to change and an effective capability to ‘plug </a:t>
            </a:r>
            <a:r>
              <a:rPr lang="en-US" dirty="0"/>
              <a:t>&amp;</a:t>
            </a:r>
            <a:r>
              <a:rPr lang="en-US" dirty="0" smtClean="0"/>
              <a:t> play’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395-7207-469C-9607-692F07C245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Integrator –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Facilitates an open platform for any vendor and any scope</a:t>
            </a:r>
          </a:p>
          <a:p>
            <a:r>
              <a:rPr lang="en-US" dirty="0" smtClean="0"/>
              <a:t>Presents a seasoned process management methodology acceptable to all</a:t>
            </a:r>
          </a:p>
          <a:p>
            <a:r>
              <a:rPr lang="en-US" dirty="0" smtClean="0"/>
              <a:t>Embraces shared accountability for performance in a shared environment</a:t>
            </a:r>
          </a:p>
          <a:p>
            <a:r>
              <a:rPr lang="en-US" dirty="0" smtClean="0"/>
              <a:t>Operates as a subject matter expert for the cross functional services disciplines</a:t>
            </a:r>
          </a:p>
          <a:p>
            <a:r>
              <a:rPr lang="en-US" dirty="0" smtClean="0"/>
              <a:t>Supports the ‘plug &amp; play’ objectives of a shared services platform through proactive engagement in change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C395-7207-469C-9607-692F07C245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1020762"/>
          </a:xfrm>
        </p:spPr>
        <p:txBody>
          <a:bodyPr/>
          <a:lstStyle/>
          <a:p>
            <a:r>
              <a:rPr lang="en-US" dirty="0" smtClean="0"/>
              <a:t>Services Integrator Responsibilities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469170"/>
              </p:ext>
            </p:extLst>
          </p:nvPr>
        </p:nvGraphicFramePr>
        <p:xfrm>
          <a:off x="416560" y="1803400"/>
          <a:ext cx="8310880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685800"/>
                <a:gridCol w="1412240"/>
                <a:gridCol w="1407160"/>
                <a:gridCol w="84328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Strategy</a:t>
                      </a:r>
                      <a:endParaRPr lang="en-US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Service Design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Service Transition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Operation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 Generation and Management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Coordination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Change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Service Desk </a:t>
                      </a:r>
                    </a:p>
                    <a:p>
                      <a:r>
                        <a:rPr lang="en-US" sz="1200" b="1" i="1" dirty="0" smtClean="0"/>
                        <a:t>(Current IBM</a:t>
                      </a:r>
                      <a:r>
                        <a:rPr lang="en-US" sz="1200" b="1" i="1" baseline="0" dirty="0" smtClean="0"/>
                        <a:t> Service Tower)</a:t>
                      </a:r>
                      <a:endParaRPr lang="en-US" sz="1200" b="1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Management for </a:t>
                      </a:r>
                      <a:b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Services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Catalog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Release and Deployment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Incident Management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Portfolio Management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Level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Project</a:t>
                      </a:r>
                      <a:r>
                        <a:rPr lang="en-US" sz="1200" b="1" baseline="0" dirty="0" smtClean="0"/>
                        <a:t> Management </a:t>
                      </a:r>
                      <a:br>
                        <a:rPr lang="en-US" sz="1200" b="1" baseline="0" dirty="0" smtClean="0"/>
                      </a:br>
                      <a:r>
                        <a:rPr lang="en-US" sz="1200" b="1" dirty="0" smtClean="0"/>
                        <a:t>Transition Planning and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Event Management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 Management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 smtClean="0"/>
                        <a:t>Service Asset and Configuration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Problem Management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 Relationship Management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Knowledge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Request Management and Fulfillment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Service Continuity Mgmt.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Access Management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Security Mgmt.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Service Provider </a:t>
                      </a:r>
                      <a:br>
                        <a:rPr lang="en-US" sz="12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IT Operations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Risk Management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/>
                          </a:solidFill>
                        </a:rPr>
                        <a:t>Continuous Service Improvement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Review and Reporting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Evaluation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Currency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 Measurement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 smtClean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E152-06AD-49B7-9473-3A64D928388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Building on the ITIL v3 Framework of Processes across five Service Management Areas</a:t>
            </a:r>
          </a:p>
        </p:txBody>
      </p:sp>
    </p:spTree>
    <p:extLst>
      <p:ext uri="{BB962C8B-B14F-4D97-AF65-F5344CB8AC3E}">
        <p14:creationId xmlns:p14="http://schemas.microsoft.com/office/powerpoint/2010/main" val="28772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Lessons Learned over the last 6 years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Separation of roles – extracting cross-functional adds value</a:t>
            </a:r>
          </a:p>
          <a:p>
            <a:r>
              <a:rPr lang="en-US" sz="2400" dirty="0"/>
              <a:t>An optimal sequence – incremental </a:t>
            </a:r>
            <a:r>
              <a:rPr lang="en-US" sz="2400" dirty="0" smtClean="0"/>
              <a:t>transitions</a:t>
            </a:r>
          </a:p>
          <a:p>
            <a:r>
              <a:rPr lang="en-US" dirty="0" smtClean="0"/>
              <a:t>Need proper balance of Governance &amp; Operations</a:t>
            </a:r>
            <a:endParaRPr lang="en-US" sz="2400" dirty="0"/>
          </a:p>
          <a:p>
            <a:r>
              <a:rPr lang="en-US" sz="2400" dirty="0"/>
              <a:t>It is </a:t>
            </a:r>
            <a:r>
              <a:rPr lang="en-US" dirty="0" smtClean="0"/>
              <a:t>all about the Shared </a:t>
            </a:r>
            <a:r>
              <a:rPr lang="en-US" sz="2400" dirty="0" smtClean="0"/>
              <a:t>Services </a:t>
            </a:r>
            <a:r>
              <a:rPr lang="en-US" sz="2400" dirty="0"/>
              <a:t>Delivery </a:t>
            </a:r>
            <a:r>
              <a:rPr lang="en-US" sz="2400" dirty="0" smtClean="0"/>
              <a:t>Platform not </a:t>
            </a:r>
            <a:r>
              <a:rPr lang="en-US" sz="2400" dirty="0"/>
              <a:t>the MSI</a:t>
            </a:r>
          </a:p>
          <a:p>
            <a:r>
              <a:rPr lang="en-US" sz="2400" dirty="0"/>
              <a:t>Solutions need to be able adjust during the bidding process and throughout the </a:t>
            </a:r>
            <a:r>
              <a:rPr lang="en-US" sz="2400" dirty="0" smtClean="0"/>
              <a:t>term </a:t>
            </a:r>
            <a:r>
              <a:rPr lang="en-US" sz="2400" i="1" dirty="0" smtClean="0"/>
              <a:t>(to evolve the best service for the benefit of the Customer </a:t>
            </a:r>
            <a:r>
              <a:rPr lang="en-US" sz="2400" i="1" u="sng" dirty="0" smtClean="0"/>
              <a:t>and</a:t>
            </a:r>
            <a:r>
              <a:rPr lang="en-US" sz="2400" i="1" dirty="0" smtClean="0"/>
              <a:t> Provider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Shared accountability can lower risk for all parties</a:t>
            </a:r>
          </a:p>
          <a:p>
            <a:r>
              <a:rPr lang="en-US" sz="2400" dirty="0"/>
              <a:t>The SOW and SLAs are not the right management tools</a:t>
            </a:r>
          </a:p>
          <a:p>
            <a:r>
              <a:rPr lang="en-US" sz="2400" dirty="0"/>
              <a:t>Process needs to be continually addressed</a:t>
            </a:r>
          </a:p>
          <a:p>
            <a:r>
              <a:rPr lang="en-US" sz="2400" dirty="0"/>
              <a:t>Custom and Practice need to be managed</a:t>
            </a:r>
          </a:p>
          <a:p>
            <a:r>
              <a:rPr lang="en-US" sz="2400" dirty="0"/>
              <a:t>Flexibility requires hard rules and muscle </a:t>
            </a:r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A98AA-57AB-43CA-9156-49E7C54F895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7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1_Office Them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TA Template - 201301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15878</TotalTime>
  <Words>1699</Words>
  <Application>Microsoft Office PowerPoint</Application>
  <PresentationFormat>On-screen Show (4:3)</PresentationFormat>
  <Paragraphs>331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Custom Design</vt:lpstr>
      <vt:lpstr>4_Office Theme</vt:lpstr>
      <vt:lpstr>1_Office Theme</vt:lpstr>
      <vt:lpstr>1_GTA Template - 20130104</vt:lpstr>
      <vt:lpstr>Photo Editor Photo</vt:lpstr>
      <vt:lpstr>GTA's Technology Summit Sharing Information to Advance Citizen Services May 11, 2015</vt:lpstr>
      <vt:lpstr>Agenda</vt:lpstr>
      <vt:lpstr>PowerPoint Presentation</vt:lpstr>
      <vt:lpstr>The Evolving Shared Services Platform  Maturity Model Stages for Services Sourcing</vt:lpstr>
      <vt:lpstr>A Successful Shared Services Platform</vt:lpstr>
      <vt:lpstr>Key Elements – Shared Services Platform</vt:lpstr>
      <vt:lpstr>Services Integrator – Key Elements</vt:lpstr>
      <vt:lpstr>Services Integrator Responsibilities</vt:lpstr>
      <vt:lpstr>Lessons Learned over the last 6 years</vt:lpstr>
      <vt:lpstr>Emerging Best Practices for Service Integration</vt:lpstr>
      <vt:lpstr>Advice on How to Get There</vt:lpstr>
      <vt:lpstr>PowerPoint Presentation</vt:lpstr>
      <vt:lpstr>PowerPoint Presentation</vt:lpstr>
      <vt:lpstr>What is unique about integrated services contracts?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 and Closing</vt:lpstr>
      <vt:lpstr>PowerPoint Presentation</vt:lpstr>
      <vt:lpstr>PowerPoint Presentation</vt:lpstr>
    </vt:vector>
  </TitlesOfParts>
  <Company>GTA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clingga</dc:creator>
  <cp:lastModifiedBy>Johnson, Dean</cp:lastModifiedBy>
  <cp:revision>821</cp:revision>
  <cp:lastPrinted>2015-02-13T16:01:10Z</cp:lastPrinted>
  <dcterms:created xsi:type="dcterms:W3CDTF">2011-08-23T17:26:26Z</dcterms:created>
  <dcterms:modified xsi:type="dcterms:W3CDTF">2015-05-10T23:52:42Z</dcterms:modified>
</cp:coreProperties>
</file>